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88" r:id="rId6"/>
    <p:sldId id="261" r:id="rId7"/>
    <p:sldId id="262" r:id="rId8"/>
    <p:sldId id="263" r:id="rId9"/>
    <p:sldId id="264" r:id="rId10"/>
    <p:sldId id="279" r:id="rId11"/>
    <p:sldId id="283" r:id="rId12"/>
    <p:sldId id="284" r:id="rId13"/>
    <p:sldId id="285" r:id="rId14"/>
    <p:sldId id="286" r:id="rId15"/>
    <p:sldId id="287" r:id="rId1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630411" y="0"/>
            <a:ext cx="513715" cy="3505200"/>
          </a:xfrm>
          <a:custGeom>
            <a:avLst/>
            <a:gdLst/>
            <a:ahLst/>
            <a:cxnLst/>
            <a:rect l="l" t="t" r="r" b="b"/>
            <a:pathLst>
              <a:path w="513715" h="3505200">
                <a:moveTo>
                  <a:pt x="513588" y="0"/>
                </a:moveTo>
                <a:lnTo>
                  <a:pt x="0" y="0"/>
                </a:lnTo>
                <a:lnTo>
                  <a:pt x="0" y="3505073"/>
                </a:lnTo>
                <a:lnTo>
                  <a:pt x="513588" y="3505073"/>
                </a:lnTo>
                <a:lnTo>
                  <a:pt x="513588" y="0"/>
                </a:lnTo>
                <a:close/>
              </a:path>
            </a:pathLst>
          </a:custGeom>
          <a:solidFill>
            <a:srgbClr val="E84F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515620" cy="3505200"/>
          </a:xfrm>
          <a:custGeom>
            <a:avLst/>
            <a:gdLst/>
            <a:ahLst/>
            <a:cxnLst/>
            <a:rect l="l" t="t" r="r" b="b"/>
            <a:pathLst>
              <a:path w="515620" h="3505200">
                <a:moveTo>
                  <a:pt x="515112" y="0"/>
                </a:moveTo>
                <a:lnTo>
                  <a:pt x="0" y="0"/>
                </a:lnTo>
                <a:lnTo>
                  <a:pt x="0" y="3505073"/>
                </a:lnTo>
                <a:lnTo>
                  <a:pt x="515112" y="3505073"/>
                </a:lnTo>
                <a:lnTo>
                  <a:pt x="515112" y="0"/>
                </a:lnTo>
                <a:close/>
              </a:path>
            </a:pathLst>
          </a:custGeom>
          <a:solidFill>
            <a:srgbClr val="E84F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515620" cy="6858000"/>
          </a:xfrm>
          <a:custGeom>
            <a:avLst/>
            <a:gdLst/>
            <a:ahLst/>
            <a:cxnLst/>
            <a:rect l="l" t="t" r="r" b="b"/>
            <a:pathLst>
              <a:path w="515620" h="6858000">
                <a:moveTo>
                  <a:pt x="515099" y="3505060"/>
                </a:moveTo>
                <a:lnTo>
                  <a:pt x="0" y="3505060"/>
                </a:lnTo>
                <a:lnTo>
                  <a:pt x="0" y="6857860"/>
                </a:lnTo>
                <a:lnTo>
                  <a:pt x="515099" y="6857860"/>
                </a:lnTo>
                <a:lnTo>
                  <a:pt x="515099" y="3505060"/>
                </a:lnTo>
                <a:close/>
              </a:path>
              <a:path w="515620" h="6858000">
                <a:moveTo>
                  <a:pt x="515099" y="0"/>
                </a:moveTo>
                <a:lnTo>
                  <a:pt x="0" y="0"/>
                </a:lnTo>
                <a:lnTo>
                  <a:pt x="0" y="685800"/>
                </a:lnTo>
                <a:lnTo>
                  <a:pt x="515099" y="0"/>
                </a:lnTo>
                <a:close/>
              </a:path>
            </a:pathLst>
          </a:custGeom>
          <a:solidFill>
            <a:srgbClr val="4041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8630411" y="3505198"/>
            <a:ext cx="513715" cy="3352800"/>
          </a:xfrm>
          <a:custGeom>
            <a:avLst/>
            <a:gdLst/>
            <a:ahLst/>
            <a:cxnLst/>
            <a:rect l="l" t="t" r="r" b="b"/>
            <a:pathLst>
              <a:path w="513715" h="3352800">
                <a:moveTo>
                  <a:pt x="513588" y="0"/>
                </a:moveTo>
                <a:lnTo>
                  <a:pt x="0" y="0"/>
                </a:lnTo>
                <a:lnTo>
                  <a:pt x="0" y="3352800"/>
                </a:lnTo>
                <a:lnTo>
                  <a:pt x="513588" y="3352800"/>
                </a:lnTo>
                <a:lnTo>
                  <a:pt x="513588" y="0"/>
                </a:lnTo>
                <a:close/>
              </a:path>
            </a:pathLst>
          </a:custGeom>
          <a:solidFill>
            <a:srgbClr val="4041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8628888" y="1523"/>
            <a:ext cx="515620" cy="685800"/>
          </a:xfrm>
          <a:custGeom>
            <a:avLst/>
            <a:gdLst/>
            <a:ahLst/>
            <a:cxnLst/>
            <a:rect l="l" t="t" r="r" b="b"/>
            <a:pathLst>
              <a:path w="515620" h="685800">
                <a:moveTo>
                  <a:pt x="515111" y="0"/>
                </a:moveTo>
                <a:lnTo>
                  <a:pt x="0" y="0"/>
                </a:lnTo>
                <a:lnTo>
                  <a:pt x="515111" y="685800"/>
                </a:lnTo>
                <a:lnTo>
                  <a:pt x="515111" y="0"/>
                </a:lnTo>
                <a:close/>
              </a:path>
            </a:pathLst>
          </a:custGeom>
          <a:solidFill>
            <a:srgbClr val="4041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35279" y="200406"/>
            <a:ext cx="7673441" cy="10013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47565" y="2597486"/>
            <a:ext cx="4090670" cy="30562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.fipi.ru/zhurnal-fipi/pi-2020-02_web.pdf" TargetMode="External"/><Relationship Id="rId2" Type="http://schemas.openxmlformats.org/officeDocument/2006/relationships/hyperlink" Target="http://www.centeroko.ru/pisa18/pisa2018_res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ipi.ru/otkrytyy-bank-zadaniy-dlya-otsenki-yestestvennonauchnoy-gramotnosti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72000" y="0"/>
            <a:ext cx="4572000" cy="6857998"/>
            <a:chOff x="4572000" y="0"/>
            <a:chExt cx="4572000" cy="6857998"/>
          </a:xfrm>
        </p:grpSpPr>
        <p:sp>
          <p:nvSpPr>
            <p:cNvPr id="3" name="object 3"/>
            <p:cNvSpPr/>
            <p:nvPr/>
          </p:nvSpPr>
          <p:spPr>
            <a:xfrm>
              <a:off x="4572000" y="3428998"/>
              <a:ext cx="4572000" cy="3429000"/>
            </a:xfrm>
            <a:custGeom>
              <a:avLst/>
              <a:gdLst/>
              <a:ahLst/>
              <a:cxnLst/>
              <a:rect l="l" t="t" r="r" b="b"/>
              <a:pathLst>
                <a:path w="4572000" h="3429000">
                  <a:moveTo>
                    <a:pt x="4572000" y="0"/>
                  </a:moveTo>
                  <a:lnTo>
                    <a:pt x="0" y="0"/>
                  </a:lnTo>
                  <a:lnTo>
                    <a:pt x="0" y="3429000"/>
                  </a:lnTo>
                  <a:lnTo>
                    <a:pt x="4572000" y="3429000"/>
                  </a:lnTo>
                  <a:lnTo>
                    <a:pt x="4572000" y="0"/>
                  </a:lnTo>
                  <a:close/>
                </a:path>
              </a:pathLst>
            </a:custGeom>
            <a:solidFill>
              <a:srgbClr val="E84F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0" y="0"/>
              <a:ext cx="4572000" cy="3429000"/>
            </a:xfrm>
            <a:custGeom>
              <a:avLst/>
              <a:gdLst/>
              <a:ahLst/>
              <a:cxnLst/>
              <a:rect l="l" t="t" r="r" b="b"/>
              <a:pathLst>
                <a:path w="4572000" h="3429000">
                  <a:moveTo>
                    <a:pt x="4572000" y="0"/>
                  </a:moveTo>
                  <a:lnTo>
                    <a:pt x="0" y="0"/>
                  </a:lnTo>
                  <a:lnTo>
                    <a:pt x="0" y="3429000"/>
                  </a:lnTo>
                  <a:lnTo>
                    <a:pt x="4572000" y="3429000"/>
                  </a:lnTo>
                  <a:lnTo>
                    <a:pt x="4572000" y="0"/>
                  </a:lnTo>
                  <a:close/>
                </a:path>
              </a:pathLst>
            </a:custGeom>
            <a:solidFill>
              <a:srgbClr val="4041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73524" y="1523"/>
              <a:ext cx="4568825" cy="6854825"/>
            </a:xfrm>
            <a:custGeom>
              <a:avLst/>
              <a:gdLst/>
              <a:ahLst/>
              <a:cxnLst/>
              <a:rect l="l" t="t" r="r" b="b"/>
              <a:pathLst>
                <a:path w="4568825" h="6854825">
                  <a:moveTo>
                    <a:pt x="1290447" y="6854672"/>
                  </a:moveTo>
                  <a:lnTo>
                    <a:pt x="1289558" y="6790156"/>
                  </a:lnTo>
                  <a:lnTo>
                    <a:pt x="1286891" y="6726237"/>
                  </a:lnTo>
                  <a:lnTo>
                    <a:pt x="1282573" y="6662966"/>
                  </a:lnTo>
                  <a:lnTo>
                    <a:pt x="1276477" y="6600368"/>
                  </a:lnTo>
                  <a:lnTo>
                    <a:pt x="1268730" y="6538493"/>
                  </a:lnTo>
                  <a:lnTo>
                    <a:pt x="1259332" y="6477394"/>
                  </a:lnTo>
                  <a:lnTo>
                    <a:pt x="1248410" y="6417094"/>
                  </a:lnTo>
                  <a:lnTo>
                    <a:pt x="1235837" y="6357645"/>
                  </a:lnTo>
                  <a:lnTo>
                    <a:pt x="1221740" y="6299085"/>
                  </a:lnTo>
                  <a:lnTo>
                    <a:pt x="1206119" y="6241466"/>
                  </a:lnTo>
                  <a:lnTo>
                    <a:pt x="1189101" y="6184811"/>
                  </a:lnTo>
                  <a:lnTo>
                    <a:pt x="1170559" y="6129172"/>
                  </a:lnTo>
                  <a:lnTo>
                    <a:pt x="1150620" y="6074588"/>
                  </a:lnTo>
                  <a:lnTo>
                    <a:pt x="1129284" y="6021108"/>
                  </a:lnTo>
                  <a:lnTo>
                    <a:pt x="1106551" y="5968771"/>
                  </a:lnTo>
                  <a:lnTo>
                    <a:pt x="1082548" y="5917616"/>
                  </a:lnTo>
                  <a:lnTo>
                    <a:pt x="1057275" y="5867666"/>
                  </a:lnTo>
                  <a:lnTo>
                    <a:pt x="1030732" y="5819000"/>
                  </a:lnTo>
                  <a:lnTo>
                    <a:pt x="1002919" y="5771629"/>
                  </a:lnTo>
                  <a:lnTo>
                    <a:pt x="973963" y="5725617"/>
                  </a:lnTo>
                  <a:lnTo>
                    <a:pt x="943737" y="5680989"/>
                  </a:lnTo>
                  <a:lnTo>
                    <a:pt x="912495" y="5637796"/>
                  </a:lnTo>
                  <a:lnTo>
                    <a:pt x="880110" y="5596064"/>
                  </a:lnTo>
                  <a:lnTo>
                    <a:pt x="846709" y="5555869"/>
                  </a:lnTo>
                  <a:lnTo>
                    <a:pt x="812165" y="5517261"/>
                  </a:lnTo>
                  <a:lnTo>
                    <a:pt x="776605" y="5480177"/>
                  </a:lnTo>
                  <a:lnTo>
                    <a:pt x="740156" y="5444744"/>
                  </a:lnTo>
                  <a:lnTo>
                    <a:pt x="702691" y="5410962"/>
                  </a:lnTo>
                  <a:lnTo>
                    <a:pt x="664337" y="5378958"/>
                  </a:lnTo>
                  <a:lnTo>
                    <a:pt x="625094" y="5348732"/>
                  </a:lnTo>
                  <a:lnTo>
                    <a:pt x="584962" y="5320284"/>
                  </a:lnTo>
                  <a:lnTo>
                    <a:pt x="544068" y="5293741"/>
                  </a:lnTo>
                  <a:lnTo>
                    <a:pt x="502285" y="5268976"/>
                  </a:lnTo>
                  <a:lnTo>
                    <a:pt x="459867" y="5246243"/>
                  </a:lnTo>
                  <a:lnTo>
                    <a:pt x="416560" y="5225415"/>
                  </a:lnTo>
                  <a:lnTo>
                    <a:pt x="372745" y="5206619"/>
                  </a:lnTo>
                  <a:lnTo>
                    <a:pt x="328168" y="5189855"/>
                  </a:lnTo>
                  <a:lnTo>
                    <a:pt x="282956" y="5175250"/>
                  </a:lnTo>
                  <a:lnTo>
                    <a:pt x="237109" y="5162677"/>
                  </a:lnTo>
                  <a:lnTo>
                    <a:pt x="190754" y="5152390"/>
                  </a:lnTo>
                  <a:lnTo>
                    <a:pt x="143764" y="5144262"/>
                  </a:lnTo>
                  <a:lnTo>
                    <a:pt x="96266" y="5138420"/>
                  </a:lnTo>
                  <a:lnTo>
                    <a:pt x="48387" y="5134864"/>
                  </a:lnTo>
                  <a:lnTo>
                    <a:pt x="0" y="5133721"/>
                  </a:lnTo>
                  <a:lnTo>
                    <a:pt x="0" y="6854672"/>
                  </a:lnTo>
                  <a:lnTo>
                    <a:pt x="1290447" y="6854672"/>
                  </a:lnTo>
                  <a:close/>
                </a:path>
                <a:path w="4568825" h="6854825">
                  <a:moveTo>
                    <a:pt x="4568698" y="0"/>
                  </a:moveTo>
                  <a:lnTo>
                    <a:pt x="3278251" y="0"/>
                  </a:lnTo>
                  <a:lnTo>
                    <a:pt x="3278505" y="32385"/>
                  </a:lnTo>
                  <a:lnTo>
                    <a:pt x="3280283" y="96520"/>
                  </a:lnTo>
                  <a:lnTo>
                    <a:pt x="3283712" y="160147"/>
                  </a:lnTo>
                  <a:lnTo>
                    <a:pt x="3289046" y="223151"/>
                  </a:lnTo>
                  <a:lnTo>
                    <a:pt x="3295904" y="285381"/>
                  </a:lnTo>
                  <a:lnTo>
                    <a:pt x="3304413" y="346837"/>
                  </a:lnTo>
                  <a:lnTo>
                    <a:pt x="3314700" y="407543"/>
                  </a:lnTo>
                  <a:lnTo>
                    <a:pt x="3326384" y="467360"/>
                  </a:lnTo>
                  <a:lnTo>
                    <a:pt x="3339719" y="526415"/>
                  </a:lnTo>
                  <a:lnTo>
                    <a:pt x="3354578" y="584454"/>
                  </a:lnTo>
                  <a:lnTo>
                    <a:pt x="3370961" y="641604"/>
                  </a:lnTo>
                  <a:lnTo>
                    <a:pt x="3388741" y="697865"/>
                  </a:lnTo>
                  <a:lnTo>
                    <a:pt x="3418078" y="780034"/>
                  </a:lnTo>
                  <a:lnTo>
                    <a:pt x="3439414" y="833501"/>
                  </a:lnTo>
                  <a:lnTo>
                    <a:pt x="3462147" y="885952"/>
                  </a:lnTo>
                  <a:lnTo>
                    <a:pt x="3486150" y="937006"/>
                  </a:lnTo>
                  <a:lnTo>
                    <a:pt x="3511423" y="987044"/>
                  </a:lnTo>
                  <a:lnTo>
                    <a:pt x="3537966" y="1035685"/>
                  </a:lnTo>
                  <a:lnTo>
                    <a:pt x="3565779" y="1083056"/>
                  </a:lnTo>
                  <a:lnTo>
                    <a:pt x="3594735" y="1129030"/>
                  </a:lnTo>
                  <a:lnTo>
                    <a:pt x="3624961" y="1173734"/>
                  </a:lnTo>
                  <a:lnTo>
                    <a:pt x="3656203" y="1216914"/>
                  </a:lnTo>
                  <a:lnTo>
                    <a:pt x="3688588" y="1258570"/>
                  </a:lnTo>
                  <a:lnTo>
                    <a:pt x="3722116" y="1298829"/>
                  </a:lnTo>
                  <a:lnTo>
                    <a:pt x="3756533" y="1337437"/>
                  </a:lnTo>
                  <a:lnTo>
                    <a:pt x="3792093" y="1374521"/>
                  </a:lnTo>
                  <a:lnTo>
                    <a:pt x="3828669" y="1409954"/>
                  </a:lnTo>
                  <a:lnTo>
                    <a:pt x="3866007" y="1443609"/>
                  </a:lnTo>
                  <a:lnTo>
                    <a:pt x="3904361" y="1475740"/>
                  </a:lnTo>
                  <a:lnTo>
                    <a:pt x="3943604" y="1505966"/>
                  </a:lnTo>
                  <a:lnTo>
                    <a:pt x="3983736" y="1534414"/>
                  </a:lnTo>
                  <a:lnTo>
                    <a:pt x="4024757" y="1560957"/>
                  </a:lnTo>
                  <a:lnTo>
                    <a:pt x="4066413" y="1585722"/>
                  </a:lnTo>
                  <a:lnTo>
                    <a:pt x="4108958" y="1608455"/>
                  </a:lnTo>
                  <a:lnTo>
                    <a:pt x="4152138" y="1629283"/>
                  </a:lnTo>
                  <a:lnTo>
                    <a:pt x="4196080" y="1648079"/>
                  </a:lnTo>
                  <a:lnTo>
                    <a:pt x="4240657" y="1664843"/>
                  </a:lnTo>
                  <a:lnTo>
                    <a:pt x="4285869" y="1679448"/>
                  </a:lnTo>
                  <a:lnTo>
                    <a:pt x="4331589" y="1691894"/>
                  </a:lnTo>
                  <a:lnTo>
                    <a:pt x="4378071" y="1702308"/>
                  </a:lnTo>
                  <a:lnTo>
                    <a:pt x="4424934" y="1710309"/>
                  </a:lnTo>
                  <a:lnTo>
                    <a:pt x="4472432" y="1716151"/>
                  </a:lnTo>
                  <a:lnTo>
                    <a:pt x="4520311" y="1719707"/>
                  </a:lnTo>
                  <a:lnTo>
                    <a:pt x="4568698" y="1720977"/>
                  </a:lnTo>
                  <a:lnTo>
                    <a:pt x="45686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0751" y="646828"/>
            <a:ext cx="4542773" cy="278217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r">
              <a:lnSpc>
                <a:spcPct val="100000"/>
              </a:lnSpc>
              <a:spcBef>
                <a:spcPts val="95"/>
              </a:spcBef>
            </a:pPr>
            <a:r>
              <a:rPr sz="3600" spc="-5" dirty="0" err="1"/>
              <a:t>Формирование</a:t>
            </a:r>
            <a:r>
              <a:rPr sz="3600" spc="-5" dirty="0"/>
              <a:t> </a:t>
            </a:r>
            <a:r>
              <a:rPr sz="3600" dirty="0"/>
              <a:t> </a:t>
            </a:r>
            <a:r>
              <a:rPr sz="3600" spc="5" dirty="0" err="1" smtClean="0"/>
              <a:t>е</a:t>
            </a:r>
            <a:r>
              <a:rPr sz="3600" dirty="0" err="1" smtClean="0"/>
              <a:t>с</a:t>
            </a:r>
            <a:r>
              <a:rPr sz="3600" spc="5" dirty="0" err="1" smtClean="0"/>
              <a:t>те</a:t>
            </a:r>
            <a:r>
              <a:rPr sz="3600" dirty="0" err="1" smtClean="0"/>
              <a:t>с</a:t>
            </a:r>
            <a:r>
              <a:rPr sz="3600" spc="5" dirty="0" err="1" smtClean="0"/>
              <a:t>т</a:t>
            </a:r>
            <a:r>
              <a:rPr sz="3600" dirty="0" err="1" smtClean="0"/>
              <a:t>в</a:t>
            </a:r>
            <a:r>
              <a:rPr sz="3600" spc="-10" dirty="0" err="1" smtClean="0"/>
              <a:t>е</a:t>
            </a:r>
            <a:r>
              <a:rPr sz="3600" dirty="0" err="1" smtClean="0"/>
              <a:t>н</a:t>
            </a:r>
            <a:r>
              <a:rPr sz="3600" spc="-10" dirty="0" err="1" smtClean="0"/>
              <a:t>н</a:t>
            </a:r>
            <a:r>
              <a:rPr sz="3600" spc="10" dirty="0" err="1" smtClean="0"/>
              <a:t>о</a:t>
            </a:r>
            <a:r>
              <a:rPr sz="3600" spc="-10" dirty="0" err="1" smtClean="0"/>
              <a:t>на</a:t>
            </a:r>
            <a:r>
              <a:rPr sz="3600" dirty="0" err="1" smtClean="0"/>
              <a:t>у</a:t>
            </a:r>
            <a:r>
              <a:rPr sz="3600" spc="-5" dirty="0" err="1" smtClean="0"/>
              <a:t>ч</a:t>
            </a:r>
            <a:r>
              <a:rPr sz="3600" dirty="0" err="1" smtClean="0"/>
              <a:t>о</a:t>
            </a:r>
            <a:r>
              <a:rPr sz="3600" spc="-5" dirty="0" err="1" smtClean="0"/>
              <a:t>й</a:t>
            </a:r>
            <a:r>
              <a:rPr sz="3600" spc="-5" dirty="0" smtClean="0"/>
              <a:t>  </a:t>
            </a:r>
            <a:r>
              <a:rPr sz="3600" dirty="0"/>
              <a:t>грамотности </a:t>
            </a:r>
            <a:r>
              <a:rPr sz="3600" spc="5" dirty="0"/>
              <a:t> </a:t>
            </a:r>
            <a:r>
              <a:rPr sz="3600" dirty="0"/>
              <a:t>средствами </a:t>
            </a:r>
            <a:r>
              <a:rPr sz="3600" spc="5" dirty="0"/>
              <a:t> предмета</a:t>
            </a:r>
            <a:r>
              <a:rPr sz="3600" spc="-55" dirty="0"/>
              <a:t> </a:t>
            </a:r>
            <a:r>
              <a:rPr sz="3600" dirty="0"/>
              <a:t>«Химия»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648200" y="3428935"/>
            <a:ext cx="3510915" cy="1436931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">
              <a:lnSpc>
                <a:spcPct val="100000"/>
              </a:lnSpc>
              <a:spcBef>
                <a:spcPts val="204"/>
              </a:spcBef>
            </a:pPr>
            <a:r>
              <a:rPr lang="ru-RU" sz="1800" b="1" spc="175" dirty="0" err="1" smtClean="0">
                <a:solidFill>
                  <a:srgbClr val="121212"/>
                </a:solidFill>
                <a:latin typeface="Lucida Sans Unicode"/>
                <a:cs typeface="Lucida Sans Unicode"/>
              </a:rPr>
              <a:t>Байжанова</a:t>
            </a:r>
            <a:r>
              <a:rPr lang="ru-RU" sz="1800" b="1" spc="175" dirty="0" smtClean="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lang="ru-RU" sz="1800" b="1" spc="175" dirty="0" err="1" smtClean="0">
                <a:solidFill>
                  <a:srgbClr val="121212"/>
                </a:solidFill>
                <a:latin typeface="Lucida Sans Unicode"/>
                <a:cs typeface="Lucida Sans Unicode"/>
              </a:rPr>
              <a:t>Зульфия</a:t>
            </a:r>
            <a:r>
              <a:rPr lang="ru-RU" sz="1800" b="1" spc="175" dirty="0" smtClean="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lang="ru-RU" sz="1800" b="1" spc="175" dirty="0" err="1" smtClean="0">
                <a:solidFill>
                  <a:srgbClr val="121212"/>
                </a:solidFill>
                <a:latin typeface="Lucida Sans Unicode"/>
                <a:cs typeface="Lucida Sans Unicode"/>
              </a:rPr>
              <a:t>Талгатовна</a:t>
            </a:r>
            <a:r>
              <a:rPr sz="1800" b="1" spc="180" dirty="0" smtClean="0">
                <a:solidFill>
                  <a:srgbClr val="121212"/>
                </a:solidFill>
                <a:latin typeface="Lucida Sans Unicode"/>
                <a:cs typeface="Lucida Sans Unicode"/>
              </a:rPr>
              <a:t>, </a:t>
            </a:r>
            <a:endParaRPr lang="ru-RU" sz="1800" b="1" spc="180" dirty="0" smtClean="0">
              <a:solidFill>
                <a:srgbClr val="121212"/>
              </a:solidFill>
              <a:latin typeface="Lucida Sans Unicode"/>
              <a:cs typeface="Lucida Sans Unicode"/>
            </a:endParaRPr>
          </a:p>
          <a:p>
            <a:pPr marL="1270">
              <a:lnSpc>
                <a:spcPct val="100000"/>
              </a:lnSpc>
              <a:spcBef>
                <a:spcPts val="204"/>
              </a:spcBef>
            </a:pPr>
            <a:r>
              <a:rPr sz="1800" b="1" spc="-555" dirty="0" smtClean="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sz="1800" b="1" spc="170" dirty="0">
                <a:solidFill>
                  <a:srgbClr val="121212"/>
                </a:solidFill>
                <a:latin typeface="Lucida Sans Unicode"/>
                <a:cs typeface="Lucida Sans Unicode"/>
              </a:rPr>
              <a:t>учитель</a:t>
            </a:r>
            <a:r>
              <a:rPr sz="1800" b="1" spc="365" dirty="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sz="1800" b="1" spc="160" dirty="0" err="1">
                <a:solidFill>
                  <a:srgbClr val="121212"/>
                </a:solidFill>
                <a:latin typeface="Lucida Sans Unicode"/>
                <a:cs typeface="Lucida Sans Unicode"/>
              </a:rPr>
              <a:t>химии</a:t>
            </a:r>
            <a:r>
              <a:rPr sz="1800" b="1" spc="370" dirty="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sz="1800" b="1" spc="155" dirty="0" smtClean="0">
                <a:solidFill>
                  <a:srgbClr val="121212"/>
                </a:solidFill>
                <a:latin typeface="Lucida Sans Unicode"/>
                <a:cs typeface="Lucida Sans Unicode"/>
              </a:rPr>
              <a:t>МО</a:t>
            </a:r>
            <a:r>
              <a:rPr lang="ru-RU" sz="1800" b="1" spc="155" dirty="0" smtClean="0">
                <a:solidFill>
                  <a:srgbClr val="121212"/>
                </a:solidFill>
                <a:latin typeface="Lucida Sans Unicode"/>
                <a:cs typeface="Lucida Sans Unicode"/>
              </a:rPr>
              <a:t>А</a:t>
            </a:r>
            <a:r>
              <a:rPr sz="1800" b="1" spc="155" dirty="0" smtClean="0">
                <a:solidFill>
                  <a:srgbClr val="121212"/>
                </a:solidFill>
                <a:latin typeface="Lucida Sans Unicode"/>
                <a:cs typeface="Lucida Sans Unicode"/>
              </a:rPr>
              <a:t>У</a:t>
            </a:r>
            <a:endParaRPr sz="1800" b="1" dirty="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tabLst>
                <a:tab pos="2124710" algn="l"/>
              </a:tabLst>
            </a:pPr>
            <a:r>
              <a:rPr sz="1800" b="1" dirty="0">
                <a:solidFill>
                  <a:srgbClr val="121212"/>
                </a:solidFill>
                <a:latin typeface="Lucida Sans Unicode"/>
                <a:cs typeface="Lucida Sans Unicode"/>
              </a:rPr>
              <a:t>«</a:t>
            </a:r>
            <a:r>
              <a:rPr sz="1800" b="1" spc="-365" dirty="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lang="ru-RU" sz="1800" b="1" spc="150" dirty="0" smtClean="0">
                <a:solidFill>
                  <a:srgbClr val="121212"/>
                </a:solidFill>
                <a:latin typeface="Lucida Sans Unicode"/>
                <a:cs typeface="Lucida Sans Unicode"/>
              </a:rPr>
              <a:t>СОШ №50 </a:t>
            </a:r>
            <a:r>
              <a:rPr lang="ru-RU" sz="1800" b="1" spc="150" dirty="0" err="1" smtClean="0">
                <a:solidFill>
                  <a:srgbClr val="121212"/>
                </a:solidFill>
                <a:latin typeface="Lucida Sans Unicode"/>
                <a:cs typeface="Lucida Sans Unicode"/>
              </a:rPr>
              <a:t>г.Орска</a:t>
            </a:r>
            <a:r>
              <a:rPr sz="1800" b="1" spc="400" dirty="0" smtClean="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sz="1800" b="1" spc="135" dirty="0">
                <a:solidFill>
                  <a:srgbClr val="121212"/>
                </a:solidFill>
                <a:latin typeface="Lucida Sans Unicode"/>
                <a:cs typeface="Lucida Sans Unicode"/>
              </a:rPr>
              <a:t>им.</a:t>
            </a:r>
            <a:r>
              <a:rPr sz="1800" b="1" spc="415" dirty="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lang="ru-RU" sz="1800" b="1" spc="95" dirty="0" err="1" smtClean="0">
                <a:solidFill>
                  <a:srgbClr val="121212"/>
                </a:solidFill>
                <a:latin typeface="Lucida Sans Unicode"/>
                <a:cs typeface="Lucida Sans Unicode"/>
              </a:rPr>
              <a:t>В.П.Поляничко</a:t>
            </a:r>
            <a:r>
              <a:rPr sz="1800" b="1" spc="180" dirty="0" smtClean="0">
                <a:solidFill>
                  <a:srgbClr val="121212"/>
                </a:solidFill>
                <a:latin typeface="Lucida Sans Unicode"/>
                <a:cs typeface="Lucida Sans Unicode"/>
              </a:rPr>
              <a:t>»</a:t>
            </a:r>
            <a:endParaRPr sz="1800" b="1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6683" y="444245"/>
            <a:ext cx="517525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2.</a:t>
            </a:r>
            <a:r>
              <a:rPr spc="-30" dirty="0"/>
              <a:t> </a:t>
            </a:r>
            <a:r>
              <a:rPr dirty="0"/>
              <a:t>Учебное</a:t>
            </a:r>
            <a:r>
              <a:rPr spc="-20" dirty="0"/>
              <a:t> </a:t>
            </a:r>
            <a:r>
              <a:rPr spc="-5" dirty="0"/>
              <a:t>исследование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35602" y="1690878"/>
            <a:ext cx="246697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Lucida Sans Unicode"/>
                <a:cs typeface="Lucida Sans Unicode"/>
              </a:rPr>
              <a:t>Применять </a:t>
            </a:r>
            <a:r>
              <a:rPr sz="1800" spc="5" dirty="0">
                <a:latin typeface="Lucida Sans Unicode"/>
                <a:cs typeface="Lucida Sans Unicode"/>
              </a:rPr>
              <a:t>методы </a:t>
            </a:r>
            <a:r>
              <a:rPr sz="1800" spc="1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естественнонаучного </a:t>
            </a:r>
            <a:r>
              <a:rPr sz="1800" spc="-555" dirty="0">
                <a:latin typeface="Lucida Sans Unicode"/>
                <a:cs typeface="Lucida Sans Unicode"/>
              </a:rPr>
              <a:t> </a:t>
            </a:r>
            <a:r>
              <a:rPr sz="1800" dirty="0">
                <a:latin typeface="Lucida Sans Unicode"/>
                <a:cs typeface="Lucida Sans Unicode"/>
              </a:rPr>
              <a:t>исследования</a:t>
            </a:r>
            <a:endParaRPr sz="18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35602" y="3337305"/>
            <a:ext cx="379349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6535" indent="-204470">
              <a:lnSpc>
                <a:spcPct val="100000"/>
              </a:lnSpc>
              <a:spcBef>
                <a:spcPts val="100"/>
              </a:spcBef>
              <a:buChar char="-"/>
              <a:tabLst>
                <a:tab pos="217170" algn="l"/>
              </a:tabLst>
            </a:pPr>
            <a:r>
              <a:rPr sz="1800" spc="-5" dirty="0">
                <a:latin typeface="Lucida Sans Unicode"/>
                <a:cs typeface="Lucida Sans Unicode"/>
              </a:rPr>
              <a:t>наблюдать;</a:t>
            </a:r>
            <a:endParaRPr sz="1800">
              <a:latin typeface="Lucida Sans Unicode"/>
              <a:cs typeface="Lucida Sans Unicode"/>
            </a:endParaRPr>
          </a:p>
          <a:p>
            <a:pPr marL="216535" indent="-204470">
              <a:lnSpc>
                <a:spcPct val="100000"/>
              </a:lnSpc>
              <a:buChar char="-"/>
              <a:tabLst>
                <a:tab pos="217170" algn="l"/>
              </a:tabLst>
            </a:pPr>
            <a:r>
              <a:rPr sz="1800" spc="-5" dirty="0">
                <a:latin typeface="Lucida Sans Unicode"/>
                <a:cs typeface="Lucida Sans Unicode"/>
              </a:rPr>
              <a:t>измерять;</a:t>
            </a:r>
            <a:endParaRPr sz="1800">
              <a:latin typeface="Lucida Sans Unicode"/>
              <a:cs typeface="Lucida Sans Unicode"/>
            </a:endParaRPr>
          </a:p>
          <a:p>
            <a:pPr marL="216535" indent="-204470">
              <a:lnSpc>
                <a:spcPct val="100000"/>
              </a:lnSpc>
              <a:buChar char="-"/>
              <a:tabLst>
                <a:tab pos="217170" algn="l"/>
              </a:tabLst>
            </a:pPr>
            <a:r>
              <a:rPr sz="1800" spc="-10" dirty="0">
                <a:latin typeface="Lucida Sans Unicode"/>
                <a:cs typeface="Lucida Sans Unicode"/>
              </a:rPr>
              <a:t>прогнозировать;</a:t>
            </a:r>
            <a:endParaRPr sz="1800">
              <a:latin typeface="Lucida Sans Unicode"/>
              <a:cs typeface="Lucida Sans Unicode"/>
            </a:endParaRPr>
          </a:p>
          <a:p>
            <a:pPr marL="216535" indent="-204470">
              <a:lnSpc>
                <a:spcPct val="100000"/>
              </a:lnSpc>
              <a:buChar char="-"/>
              <a:tabLst>
                <a:tab pos="217170" algn="l"/>
              </a:tabLst>
            </a:pPr>
            <a:r>
              <a:rPr sz="1800" spc="-5" dirty="0">
                <a:latin typeface="Lucida Sans Unicode"/>
                <a:cs typeface="Lucida Sans Unicode"/>
              </a:rPr>
              <a:t>понимать</a:t>
            </a:r>
            <a:r>
              <a:rPr sz="1800" spc="-25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«несплошной»</a:t>
            </a:r>
            <a:r>
              <a:rPr sz="1800" spc="-65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текст;</a:t>
            </a:r>
            <a:endParaRPr sz="1800">
              <a:latin typeface="Lucida Sans Unicode"/>
              <a:cs typeface="Lucida Sans Unicode"/>
            </a:endParaRPr>
          </a:p>
          <a:p>
            <a:pPr marL="216535" indent="-204470">
              <a:lnSpc>
                <a:spcPct val="100000"/>
              </a:lnSpc>
              <a:buChar char="-"/>
              <a:tabLst>
                <a:tab pos="217170" algn="l"/>
              </a:tabLst>
            </a:pPr>
            <a:r>
              <a:rPr sz="1800" spc="-5" dirty="0">
                <a:latin typeface="Lucida Sans Unicode"/>
                <a:cs typeface="Lucida Sans Unicode"/>
              </a:rPr>
              <a:t>интерпретировать</a:t>
            </a:r>
            <a:r>
              <a:rPr sz="1800" spc="-2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данные;</a:t>
            </a:r>
            <a:endParaRPr sz="1800">
              <a:latin typeface="Lucida Sans Unicode"/>
              <a:cs typeface="Lucida Sans Unicode"/>
            </a:endParaRPr>
          </a:p>
          <a:p>
            <a:pPr marL="216535" indent="-204470">
              <a:lnSpc>
                <a:spcPct val="100000"/>
              </a:lnSpc>
              <a:buChar char="-"/>
              <a:tabLst>
                <a:tab pos="217170" algn="l"/>
              </a:tabLst>
            </a:pPr>
            <a:r>
              <a:rPr sz="1800" spc="-5" dirty="0">
                <a:latin typeface="Lucida Sans Unicode"/>
                <a:cs typeface="Lucida Sans Unicode"/>
              </a:rPr>
              <a:t>выдвигать</a:t>
            </a:r>
            <a:r>
              <a:rPr sz="1800" spc="-15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гипотезы;</a:t>
            </a:r>
            <a:endParaRPr sz="1800">
              <a:latin typeface="Lucida Sans Unicode"/>
              <a:cs typeface="Lucida Sans Unicode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5904" y="1700783"/>
            <a:ext cx="3232404" cy="375361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62176" y="444245"/>
            <a:ext cx="568198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3.</a:t>
            </a:r>
            <a:r>
              <a:rPr spc="-35" dirty="0"/>
              <a:t> </a:t>
            </a:r>
            <a:r>
              <a:rPr dirty="0"/>
              <a:t>Учебное</a:t>
            </a:r>
            <a:r>
              <a:rPr spc="-25" dirty="0"/>
              <a:t> </a:t>
            </a:r>
            <a:r>
              <a:rPr spc="-5" dirty="0"/>
              <a:t>проектирование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43471" y="2493264"/>
            <a:ext cx="2016252" cy="349910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995041" y="1330833"/>
            <a:ext cx="2739390" cy="1061720"/>
          </a:xfrm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L="354965" marR="5080" indent="-342900">
              <a:lnSpc>
                <a:spcPct val="70000"/>
              </a:lnSpc>
              <a:spcBef>
                <a:spcPts val="1535"/>
              </a:spcBef>
            </a:pPr>
            <a:r>
              <a:rPr sz="4000" b="1" spc="-5" dirty="0">
                <a:solidFill>
                  <a:srgbClr val="1F487C"/>
                </a:solidFill>
                <a:latin typeface="Calibri"/>
                <a:cs typeface="Calibri"/>
              </a:rPr>
              <a:t>«Металлы</a:t>
            </a:r>
            <a:r>
              <a:rPr sz="4000" b="1" spc="-9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4000" b="1" spc="-5" dirty="0">
                <a:solidFill>
                  <a:srgbClr val="1F487C"/>
                </a:solidFill>
                <a:latin typeface="Calibri"/>
                <a:cs typeface="Calibri"/>
              </a:rPr>
              <a:t>и </a:t>
            </a:r>
            <a:r>
              <a:rPr sz="4000" b="1" spc="-89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4000" b="1" spc="-5" dirty="0">
                <a:solidFill>
                  <a:srgbClr val="1F487C"/>
                </a:solidFill>
                <a:latin typeface="Calibri"/>
                <a:cs typeface="Calibri"/>
              </a:rPr>
              <a:t>жизнь»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5904" y="2636520"/>
            <a:ext cx="2182368" cy="34960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5279" y="76"/>
            <a:ext cx="7539990" cy="10026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69515" marR="5080" indent="-2457450">
              <a:lnSpc>
                <a:spcPct val="100000"/>
              </a:lnSpc>
              <a:spcBef>
                <a:spcPts val="105"/>
              </a:spcBef>
            </a:pPr>
            <a:r>
              <a:rPr spc="-5" dirty="0" err="1"/>
              <a:t>Формирование</a:t>
            </a:r>
            <a:r>
              <a:rPr spc="-5" dirty="0"/>
              <a:t> </a:t>
            </a:r>
            <a:r>
              <a:rPr spc="-5" dirty="0" err="1" smtClean="0"/>
              <a:t>естественнонаучной</a:t>
            </a:r>
            <a:r>
              <a:rPr spc="-5" dirty="0" smtClean="0"/>
              <a:t> </a:t>
            </a:r>
            <a:r>
              <a:rPr spc="-1000" dirty="0" smtClean="0"/>
              <a:t> </a:t>
            </a:r>
            <a:r>
              <a:rPr spc="-5" dirty="0"/>
              <a:t>грамотности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57671" y="4725923"/>
            <a:ext cx="2702052" cy="195833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174875" y="2940558"/>
            <a:ext cx="22339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1005" marR="410845"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Вы</a:t>
            </a:r>
            <a:r>
              <a:rPr sz="1800" spc="-10" dirty="0">
                <a:latin typeface="Calibri"/>
                <a:cs typeface="Calibri"/>
              </a:rPr>
              <a:t>с</a:t>
            </a:r>
            <a:r>
              <a:rPr sz="1800" spc="-5" dirty="0">
                <a:latin typeface="Calibri"/>
                <a:cs typeface="Calibri"/>
              </a:rPr>
              <a:t>траив</a:t>
            </a:r>
            <a:r>
              <a:rPr sz="1800" dirty="0">
                <a:latin typeface="Calibri"/>
                <a:cs typeface="Calibri"/>
              </a:rPr>
              <a:t>ание  </a:t>
            </a:r>
            <a:r>
              <a:rPr sz="1800" spc="-5" dirty="0">
                <a:latin typeface="Calibri"/>
                <a:cs typeface="Calibri"/>
              </a:rPr>
              <a:t>причинно-</a:t>
            </a:r>
            <a:endParaRPr sz="18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следственных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цепочек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56350" y="2940558"/>
            <a:ext cx="194818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Понимание,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анализ </a:t>
            </a:r>
            <a:r>
              <a:rPr sz="1800" spc="-3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 </a:t>
            </a:r>
            <a:r>
              <a:rPr sz="1800" spc="-5" dirty="0">
                <a:latin typeface="Calibri"/>
                <a:cs typeface="Calibri"/>
              </a:rPr>
              <a:t>интерпретация 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задачи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5007" y="2930144"/>
            <a:ext cx="108839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Системное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м</a:t>
            </a:r>
            <a:r>
              <a:rPr sz="1800" dirty="0">
                <a:latin typeface="Calibri"/>
                <a:cs typeface="Calibri"/>
              </a:rPr>
              <a:t>ы</a:t>
            </a:r>
            <a:r>
              <a:rPr sz="1800" spc="-10" dirty="0">
                <a:latin typeface="Calibri"/>
                <a:cs typeface="Calibri"/>
              </a:rPr>
              <a:t>ш</a:t>
            </a:r>
            <a:r>
              <a:rPr sz="1800" spc="-5" dirty="0">
                <a:latin typeface="Calibri"/>
                <a:cs typeface="Calibri"/>
              </a:rPr>
              <a:t>л</a:t>
            </a:r>
            <a:r>
              <a:rPr sz="1800" dirty="0">
                <a:latin typeface="Calibri"/>
                <a:cs typeface="Calibri"/>
              </a:rPr>
              <a:t>ен</a:t>
            </a:r>
            <a:r>
              <a:rPr sz="1800" spc="-10" dirty="0">
                <a:latin typeface="Calibri"/>
                <a:cs typeface="Calibri"/>
              </a:rPr>
              <a:t>и</a:t>
            </a:r>
            <a:r>
              <a:rPr sz="1800" dirty="0">
                <a:latin typeface="Calibri"/>
                <a:cs typeface="Calibri"/>
              </a:rPr>
              <a:t>е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3628" y="1053083"/>
            <a:ext cx="1325879" cy="184556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25979" y="1053083"/>
            <a:ext cx="2382012" cy="186385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4276" y="1053083"/>
            <a:ext cx="1324356" cy="1844039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532121" y="2940558"/>
            <a:ext cx="1748789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7660" marR="321310" indent="1270"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Поиск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и 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вы</a:t>
            </a:r>
            <a:r>
              <a:rPr sz="1800" spc="-10" dirty="0">
                <a:latin typeface="Calibri"/>
                <a:cs typeface="Calibri"/>
              </a:rPr>
              <a:t>д</a:t>
            </a:r>
            <a:r>
              <a:rPr sz="1800" spc="-20" dirty="0">
                <a:latin typeface="Calibri"/>
                <a:cs typeface="Calibri"/>
              </a:rPr>
              <a:t>е</a:t>
            </a:r>
            <a:r>
              <a:rPr sz="1800" dirty="0">
                <a:latin typeface="Calibri"/>
                <a:cs typeface="Calibri"/>
              </a:rPr>
              <a:t>ление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закономерностей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080759" y="1053083"/>
            <a:ext cx="2243328" cy="185928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6814184" y="4096004"/>
            <a:ext cx="15570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Анализ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и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аргументация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023107" y="4096004"/>
            <a:ext cx="28949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Креативное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мышление,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изобретательность,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создание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345179" y="4714494"/>
            <a:ext cx="225107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710"/>
              </a:lnSpc>
            </a:pPr>
            <a:r>
              <a:rPr sz="1800" spc="-10" dirty="0">
                <a:latin typeface="Calibri"/>
                <a:cs typeface="Calibri"/>
              </a:rPr>
              <a:t>собственного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продукта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11123" y="4690871"/>
            <a:ext cx="2188464" cy="1973580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863595" y="4725923"/>
            <a:ext cx="2766060" cy="1944624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640791" y="4097528"/>
            <a:ext cx="12592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095" marR="5080" indent="-11303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Крит</a:t>
            </a:r>
            <a:r>
              <a:rPr sz="1800" spc="-10" dirty="0">
                <a:latin typeface="Calibri"/>
                <a:cs typeface="Calibri"/>
              </a:rPr>
              <a:t>и</a:t>
            </a:r>
            <a:r>
              <a:rPr sz="1800" dirty="0">
                <a:latin typeface="Calibri"/>
                <a:cs typeface="Calibri"/>
              </a:rPr>
              <a:t>че</a:t>
            </a:r>
            <a:r>
              <a:rPr sz="1800" spc="-5" dirty="0">
                <a:latin typeface="Calibri"/>
                <a:cs typeface="Calibri"/>
              </a:rPr>
              <a:t>с</a:t>
            </a:r>
            <a:r>
              <a:rPr sz="1800" spc="-20" dirty="0">
                <a:latin typeface="Calibri"/>
                <a:cs typeface="Calibri"/>
              </a:rPr>
              <a:t>к</a:t>
            </a:r>
            <a:r>
              <a:rPr sz="1800" spc="-5" dirty="0">
                <a:latin typeface="Calibri"/>
                <a:cs typeface="Calibri"/>
              </a:rPr>
              <a:t>ое  мышление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69515" marR="5080" indent="-2457450">
              <a:lnSpc>
                <a:spcPct val="100000"/>
              </a:lnSpc>
              <a:spcBef>
                <a:spcPts val="100"/>
              </a:spcBef>
            </a:pPr>
            <a:r>
              <a:rPr dirty="0" err="1"/>
              <a:t>Формирование</a:t>
            </a:r>
            <a:r>
              <a:rPr dirty="0"/>
              <a:t> </a:t>
            </a:r>
            <a:r>
              <a:rPr spc="-5" dirty="0" err="1" smtClean="0"/>
              <a:t>естественнонаучной</a:t>
            </a:r>
            <a:r>
              <a:rPr spc="-5" dirty="0" smtClean="0"/>
              <a:t> </a:t>
            </a:r>
            <a:r>
              <a:rPr spc="-1000" dirty="0" smtClean="0"/>
              <a:t> </a:t>
            </a:r>
            <a:r>
              <a:rPr spc="-5" dirty="0"/>
              <a:t>грамотности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31876" y="4901182"/>
            <a:ext cx="8072626" cy="1912620"/>
            <a:chOff x="531876" y="4901182"/>
            <a:chExt cx="8072626" cy="191262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07436" y="4901182"/>
              <a:ext cx="2549652" cy="191262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1876" y="4963666"/>
              <a:ext cx="2532888" cy="183794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96711" y="4901183"/>
              <a:ext cx="2907791" cy="1900427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316227" y="3233420"/>
            <a:ext cx="14300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 marR="5080" indent="-190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Лабора</a:t>
            </a:r>
            <a:r>
              <a:rPr sz="1800" spc="-20" dirty="0">
                <a:latin typeface="Calibri"/>
                <a:cs typeface="Calibri"/>
              </a:rPr>
              <a:t>т</a:t>
            </a:r>
            <a:r>
              <a:rPr sz="1800" spc="-5" dirty="0">
                <a:latin typeface="Calibri"/>
                <a:cs typeface="Calibri"/>
              </a:rPr>
              <a:t>орное  обо</a:t>
            </a:r>
            <a:r>
              <a:rPr sz="1800" spc="-10" dirty="0">
                <a:latin typeface="Calibri"/>
                <a:cs typeface="Calibri"/>
              </a:rPr>
              <a:t>р</a:t>
            </a:r>
            <a:r>
              <a:rPr sz="1800" spc="-75" dirty="0">
                <a:latin typeface="Calibri"/>
                <a:cs typeface="Calibri"/>
              </a:rPr>
              <a:t>у</a:t>
            </a:r>
            <a:r>
              <a:rPr sz="1800" spc="-10" dirty="0">
                <a:latin typeface="Calibri"/>
                <a:cs typeface="Calibri"/>
              </a:rPr>
              <a:t>д</a:t>
            </a:r>
            <a:r>
              <a:rPr sz="1800" spc="-5" dirty="0">
                <a:latin typeface="Calibri"/>
                <a:cs typeface="Calibri"/>
              </a:rPr>
              <a:t>ование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50133" y="3170301"/>
            <a:ext cx="24472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35609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Мини-экспресс- 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лаборатория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«Пчёлка-Р»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79647" y="1267967"/>
            <a:ext cx="2586228" cy="188366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926835" y="1260347"/>
            <a:ext cx="2461260" cy="189128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5904" y="1260347"/>
            <a:ext cx="2461260" cy="1891284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6471030" y="3233420"/>
            <a:ext cx="1132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latin typeface="Calibri"/>
                <a:cs typeface="Calibri"/>
              </a:rPr>
              <a:t>К</a:t>
            </a:r>
            <a:r>
              <a:rPr sz="1800" spc="-5" dirty="0">
                <a:latin typeface="Calibri"/>
                <a:cs typeface="Calibri"/>
              </a:rPr>
              <a:t>омпь</a:t>
            </a:r>
            <a:r>
              <a:rPr sz="1800" spc="-20" dirty="0">
                <a:latin typeface="Calibri"/>
                <a:cs typeface="Calibri"/>
              </a:rPr>
              <a:t>ю</a:t>
            </a:r>
            <a:r>
              <a:rPr sz="1800" spc="-15" dirty="0">
                <a:latin typeface="Calibri"/>
                <a:cs typeface="Calibri"/>
              </a:rPr>
              <a:t>т</a:t>
            </a:r>
            <a:r>
              <a:rPr sz="1800" dirty="0">
                <a:latin typeface="Calibri"/>
                <a:cs typeface="Calibri"/>
              </a:rPr>
              <a:t>ер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148892" y="4296867"/>
            <a:ext cx="108902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00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Цифровой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Calibri"/>
                <a:cs typeface="Calibri"/>
              </a:rPr>
              <a:t>микроскоп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963539" y="4296867"/>
            <a:ext cx="245872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Лабораторный </a:t>
            </a:r>
            <a:r>
              <a:rPr sz="1800" spc="-10" dirty="0">
                <a:latin typeface="Calibri"/>
                <a:cs typeface="Calibri"/>
              </a:rPr>
              <a:t>комплекс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ЛКЕ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29482" y="4296867"/>
            <a:ext cx="231775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Цифровая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лаборатория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Calibri"/>
                <a:cs typeface="Calibri"/>
              </a:rPr>
              <a:t>«Архимед»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844545" y="3861053"/>
            <a:ext cx="3528060" cy="401320"/>
          </a:xfrm>
          <a:prstGeom prst="rect">
            <a:avLst/>
          </a:prstGeom>
          <a:ln w="28955">
            <a:solidFill>
              <a:srgbClr val="CC0000"/>
            </a:solidFill>
          </a:ln>
        </p:spPr>
        <p:txBody>
          <a:bodyPr vert="horz" wrap="square" lIns="0" tIns="10795" rIns="0" bIns="0" rtlCol="0">
            <a:spAutoFit/>
          </a:bodyPr>
          <a:lstStyle/>
          <a:p>
            <a:pPr marL="833755">
              <a:lnSpc>
                <a:spcPct val="100000"/>
              </a:lnSpc>
              <a:spcBef>
                <a:spcPts val="85"/>
              </a:spcBef>
            </a:pPr>
            <a:r>
              <a:rPr sz="2000" spc="-5" dirty="0">
                <a:solidFill>
                  <a:srgbClr val="C00000"/>
                </a:solidFill>
                <a:latin typeface="Lucida Sans Unicode"/>
                <a:cs typeface="Lucida Sans Unicode"/>
              </a:rPr>
              <a:t>Оборудование</a:t>
            </a:r>
            <a:endParaRPr sz="20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5410" y="1597532"/>
            <a:ext cx="6943725" cy="29681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53465" marR="132080" indent="-921385" algn="ctr">
              <a:lnSpc>
                <a:spcPct val="100000"/>
              </a:lnSpc>
              <a:spcBef>
                <a:spcPts val="105"/>
              </a:spcBef>
            </a:pPr>
            <a:r>
              <a:rPr sz="3200" b="1" dirty="0" err="1">
                <a:solidFill>
                  <a:srgbClr val="992507"/>
                </a:solidFill>
                <a:latin typeface="Calibri"/>
                <a:cs typeface="Calibri"/>
              </a:rPr>
              <a:t>Формированию</a:t>
            </a:r>
            <a:r>
              <a:rPr sz="3200" b="1" dirty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spc="-5" dirty="0" err="1" smtClean="0">
                <a:solidFill>
                  <a:srgbClr val="992507"/>
                </a:solidFill>
                <a:latin typeface="Calibri"/>
                <a:cs typeface="Calibri"/>
              </a:rPr>
              <a:t>естественнонаучной</a:t>
            </a:r>
            <a:r>
              <a:rPr sz="3200" b="1" spc="-5" dirty="0" smtClean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spc="-710" dirty="0" smtClean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992507"/>
                </a:solidFill>
                <a:latin typeface="Calibri"/>
                <a:cs typeface="Calibri"/>
              </a:rPr>
              <a:t>грамотности</a:t>
            </a:r>
            <a:r>
              <a:rPr sz="3200" b="1" spc="-15" dirty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992507"/>
                </a:solidFill>
                <a:latin typeface="Calibri"/>
                <a:cs typeface="Calibri"/>
              </a:rPr>
              <a:t>способствуют:</a:t>
            </a:r>
            <a:endParaRPr sz="3200" dirty="0">
              <a:latin typeface="Calibri"/>
              <a:cs typeface="Calibri"/>
            </a:endParaRPr>
          </a:p>
          <a:p>
            <a:pPr marL="968375" marR="5080" indent="-956310" algn="ctr">
              <a:lnSpc>
                <a:spcPct val="100000"/>
              </a:lnSpc>
            </a:pPr>
            <a:r>
              <a:rPr sz="3200" b="1" spc="-5" dirty="0">
                <a:solidFill>
                  <a:srgbClr val="992507"/>
                </a:solidFill>
                <a:latin typeface="Calibri"/>
                <a:cs typeface="Calibri"/>
              </a:rPr>
              <a:t>рассмотрение</a:t>
            </a:r>
            <a:r>
              <a:rPr sz="3200" b="1" spc="-30" dirty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992507"/>
                </a:solidFill>
                <a:latin typeface="Calibri"/>
                <a:cs typeface="Calibri"/>
              </a:rPr>
              <a:t>явлений</a:t>
            </a:r>
            <a:r>
              <a:rPr sz="3200" b="1" spc="25" dirty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992507"/>
                </a:solidFill>
                <a:latin typeface="Calibri"/>
                <a:cs typeface="Calibri"/>
              </a:rPr>
              <a:t>из жизни</a:t>
            </a:r>
            <a:r>
              <a:rPr sz="3200" b="1" spc="5" dirty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992507"/>
                </a:solidFill>
                <a:latin typeface="Calibri"/>
                <a:cs typeface="Calibri"/>
              </a:rPr>
              <a:t>через </a:t>
            </a:r>
            <a:r>
              <a:rPr sz="3200" b="1" spc="-710" dirty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992507"/>
                </a:solidFill>
                <a:latin typeface="Calibri"/>
                <a:cs typeface="Calibri"/>
              </a:rPr>
              <a:t>призму</a:t>
            </a:r>
            <a:r>
              <a:rPr sz="3200" b="1" spc="-15" dirty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spc="-5" dirty="0" err="1">
                <a:solidFill>
                  <a:srgbClr val="992507"/>
                </a:solidFill>
                <a:latin typeface="Calibri"/>
                <a:cs typeface="Calibri"/>
              </a:rPr>
              <a:t>химических</a:t>
            </a:r>
            <a:r>
              <a:rPr sz="3200" b="1" spc="5" dirty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dirty="0" err="1" smtClean="0">
                <a:solidFill>
                  <a:srgbClr val="992507"/>
                </a:solidFill>
                <a:latin typeface="Calibri"/>
                <a:cs typeface="Calibri"/>
              </a:rPr>
              <a:t>знаний</a:t>
            </a:r>
            <a:r>
              <a:rPr sz="3200" b="1" dirty="0" smtClean="0">
                <a:solidFill>
                  <a:srgbClr val="992507"/>
                </a:solidFill>
                <a:latin typeface="Calibri"/>
                <a:cs typeface="Calibri"/>
              </a:rPr>
              <a:t>,</a:t>
            </a:r>
            <a:r>
              <a:rPr lang="ru-RU" sz="3200" dirty="0">
                <a:latin typeface="Calibri"/>
                <a:cs typeface="Calibri"/>
              </a:rPr>
              <a:t> </a:t>
            </a:r>
            <a:r>
              <a:rPr sz="3200" b="1" spc="-15" dirty="0" err="1" smtClean="0">
                <a:solidFill>
                  <a:srgbClr val="992507"/>
                </a:solidFill>
                <a:latin typeface="Calibri"/>
                <a:cs typeface="Calibri"/>
              </a:rPr>
              <a:t>исследовательск</a:t>
            </a:r>
            <a:r>
              <a:rPr lang="ru-RU" sz="3200" b="1" spc="-15" dirty="0" err="1" smtClean="0">
                <a:solidFill>
                  <a:srgbClr val="992507"/>
                </a:solidFill>
                <a:latin typeface="Calibri"/>
                <a:cs typeface="Calibri"/>
              </a:rPr>
              <a:t>ую</a:t>
            </a:r>
            <a:r>
              <a:rPr sz="3200" b="1" spc="-15" dirty="0" smtClean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dirty="0" smtClean="0">
                <a:solidFill>
                  <a:srgbClr val="992507"/>
                </a:solidFill>
                <a:latin typeface="Calibri"/>
                <a:cs typeface="Calibri"/>
              </a:rPr>
              <a:t>и</a:t>
            </a:r>
            <a:r>
              <a:rPr lang="ru-RU" sz="3200" b="1" dirty="0" smtClean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dirty="0" err="1" smtClean="0">
                <a:solidFill>
                  <a:srgbClr val="992507"/>
                </a:solidFill>
                <a:latin typeface="Calibri"/>
                <a:cs typeface="Calibri"/>
              </a:rPr>
              <a:t>проектн</a:t>
            </a:r>
            <a:r>
              <a:rPr lang="ru-RU" sz="3200" b="1" dirty="0" err="1" smtClean="0">
                <a:solidFill>
                  <a:srgbClr val="992507"/>
                </a:solidFill>
                <a:latin typeface="Calibri"/>
                <a:cs typeface="Calibri"/>
              </a:rPr>
              <a:t>ую</a:t>
            </a:r>
            <a:r>
              <a:rPr lang="ru-RU" sz="3200" b="1" dirty="0">
                <a:solidFill>
                  <a:srgbClr val="992507"/>
                </a:solidFill>
                <a:latin typeface="Calibri"/>
                <a:cs typeface="Calibri"/>
              </a:rPr>
              <a:t> </a:t>
            </a:r>
            <a:r>
              <a:rPr sz="3200" b="1" spc="-10" dirty="0" err="1" smtClean="0">
                <a:solidFill>
                  <a:srgbClr val="992507"/>
                </a:solidFill>
                <a:latin typeface="Calibri"/>
                <a:cs typeface="Calibri"/>
              </a:rPr>
              <a:t>деятельность</a:t>
            </a:r>
            <a:endParaRPr sz="32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13505" y="444245"/>
            <a:ext cx="218376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Источники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24177" y="1589354"/>
            <a:ext cx="6560820" cy="25314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55600" algn="l"/>
              </a:tabLst>
            </a:pPr>
            <a:r>
              <a:rPr sz="1800" spc="-5" dirty="0">
                <a:latin typeface="Lucida Sans Unicode"/>
                <a:cs typeface="Lucida Sans Unicode"/>
              </a:rPr>
              <a:t>Краткие</a:t>
            </a:r>
            <a:r>
              <a:rPr sz="1800" spc="-1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результаты</a:t>
            </a:r>
            <a:r>
              <a:rPr sz="180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исследования</a:t>
            </a:r>
            <a:r>
              <a:rPr sz="1800" spc="1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PISA.</a:t>
            </a:r>
            <a:r>
              <a:rPr sz="1800" spc="5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2018</a:t>
            </a:r>
            <a:r>
              <a:rPr sz="1800" dirty="0">
                <a:latin typeface="Lucida Sans Unicode"/>
                <a:cs typeface="Lucida Sans Unicode"/>
              </a:rPr>
              <a:t> -</a:t>
            </a:r>
          </a:p>
          <a:p>
            <a:pPr marL="354965">
              <a:lnSpc>
                <a:spcPct val="100000"/>
              </a:lnSpc>
              <a:spcBef>
                <a:spcPts val="5"/>
              </a:spcBef>
            </a:pPr>
            <a:r>
              <a:rPr sz="18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Lucida Sans Unicode"/>
                <a:cs typeface="Lucida Sans Unicode"/>
                <a:hlinkClick r:id="rId2"/>
              </a:rPr>
              <a:t>http://www.centeroko.ru/pisa18/pisa2018_res.html</a:t>
            </a:r>
            <a:endParaRPr sz="1800" dirty="0">
              <a:latin typeface="Lucida Sans Unicode"/>
              <a:cs typeface="Lucida Sans Unicode"/>
            </a:endParaRPr>
          </a:p>
          <a:p>
            <a:pPr marL="354965" marR="245110" indent="-342900">
              <a:lnSpc>
                <a:spcPct val="100000"/>
              </a:lnSpc>
              <a:spcBef>
                <a:spcPts val="105"/>
              </a:spcBef>
              <a:buAutoNum type="arabicPeriod" startAt="2"/>
              <a:tabLst>
                <a:tab pos="355600" algn="l"/>
              </a:tabLst>
            </a:pPr>
            <a:r>
              <a:rPr sz="1800" dirty="0">
                <a:latin typeface="Lucida Sans Unicode"/>
                <a:cs typeface="Lucida Sans Unicode"/>
              </a:rPr>
              <a:t>Подходы</a:t>
            </a:r>
            <a:r>
              <a:rPr sz="1800" spc="-10" dirty="0">
                <a:latin typeface="Lucida Sans Unicode"/>
                <a:cs typeface="Lucida Sans Unicode"/>
              </a:rPr>
              <a:t> </a:t>
            </a:r>
            <a:r>
              <a:rPr sz="1800" dirty="0">
                <a:latin typeface="Lucida Sans Unicode"/>
                <a:cs typeface="Lucida Sans Unicode"/>
              </a:rPr>
              <a:t>к </a:t>
            </a:r>
            <a:r>
              <a:rPr sz="1800" spc="-10" dirty="0">
                <a:latin typeface="Lucida Sans Unicode"/>
                <a:cs typeface="Lucida Sans Unicode"/>
              </a:rPr>
              <a:t>разработке</a:t>
            </a:r>
            <a:r>
              <a:rPr sz="1800" spc="2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заданий по оценке </a:t>
            </a:r>
            <a:r>
              <a:rPr sz="180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естественнонаучной грамотности обучающихся </a:t>
            </a:r>
            <a:r>
              <a:rPr sz="1800" dirty="0">
                <a:latin typeface="Lucida Sans Unicode"/>
                <a:cs typeface="Lucida Sans Unicode"/>
              </a:rPr>
              <a:t>- </a:t>
            </a:r>
            <a:r>
              <a:rPr sz="1800" spc="5" dirty="0">
                <a:solidFill>
                  <a:srgbClr val="0000FF"/>
                </a:solidFill>
                <a:latin typeface="Lucida Sans Unicode"/>
                <a:cs typeface="Lucida Sans Unicode"/>
              </a:rPr>
              <a:t> </a:t>
            </a:r>
            <a:r>
              <a:rPr sz="18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Lucida Sans Unicode"/>
                <a:cs typeface="Lucida Sans Unicode"/>
                <a:hlinkClick r:id="rId3"/>
              </a:rPr>
              <a:t>https://doc.fipi.ru/zhurnal-fipi/pi-2020-02_web.pdf</a:t>
            </a:r>
            <a:endParaRPr sz="1800" dirty="0">
              <a:latin typeface="Lucida Sans Unicode"/>
              <a:cs typeface="Lucida Sans Unicode"/>
            </a:endParaRPr>
          </a:p>
          <a:p>
            <a:pPr marL="354965" marR="299085" indent="-342900">
              <a:lnSpc>
                <a:spcPct val="100000"/>
              </a:lnSpc>
              <a:spcBef>
                <a:spcPts val="100"/>
              </a:spcBef>
              <a:buAutoNum type="arabicPeriod" startAt="2"/>
              <a:tabLst>
                <a:tab pos="355600" algn="l"/>
              </a:tabLst>
            </a:pPr>
            <a:r>
              <a:rPr sz="1800" spc="-5" dirty="0">
                <a:latin typeface="Lucida Sans Unicode"/>
                <a:cs typeface="Lucida Sans Unicode"/>
              </a:rPr>
              <a:t>Открытый банк</a:t>
            </a:r>
            <a:r>
              <a:rPr sz="1800" spc="5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заданий</a:t>
            </a:r>
            <a:r>
              <a:rPr sz="1800" spc="-10" dirty="0">
                <a:latin typeface="Lucida Sans Unicode"/>
                <a:cs typeface="Lucida Sans Unicode"/>
              </a:rPr>
              <a:t> </a:t>
            </a:r>
            <a:r>
              <a:rPr sz="1800" dirty="0">
                <a:latin typeface="Lucida Sans Unicode"/>
                <a:cs typeface="Lucida Sans Unicode"/>
              </a:rPr>
              <a:t>для</a:t>
            </a:r>
            <a:r>
              <a:rPr sz="1800" spc="1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оценки </a:t>
            </a:r>
            <a:r>
              <a:rPr sz="1800" dirty="0">
                <a:latin typeface="Lucida Sans Unicode"/>
                <a:cs typeface="Lucida Sans Unicode"/>
              </a:rPr>
              <a:t> </a:t>
            </a:r>
            <a:r>
              <a:rPr sz="1800" spc="-5" dirty="0" err="1">
                <a:latin typeface="Lucida Sans Unicode"/>
                <a:cs typeface="Lucida Sans Unicode"/>
              </a:rPr>
              <a:t>естественнонаучной</a:t>
            </a:r>
            <a:r>
              <a:rPr sz="1800" spc="-5" dirty="0">
                <a:latin typeface="Lucida Sans Unicode"/>
                <a:cs typeface="Lucida Sans Unicode"/>
              </a:rPr>
              <a:t> </a:t>
            </a:r>
            <a:r>
              <a:rPr sz="1800" spc="-5" dirty="0" err="1" smtClean="0">
                <a:latin typeface="Lucida Sans Unicode"/>
                <a:cs typeface="Lucida Sans Unicode"/>
              </a:rPr>
              <a:t>грамотности</a:t>
            </a:r>
            <a:r>
              <a:rPr sz="1800" spc="-5" dirty="0" smtClean="0">
                <a:latin typeface="Lucida Sans Unicode"/>
                <a:cs typeface="Lucida Sans Unicode"/>
              </a:rPr>
              <a:t> (</a:t>
            </a:r>
            <a:r>
              <a:rPr lang="ru-RU" sz="1800" spc="-5" dirty="0" smtClean="0">
                <a:latin typeface="Lucida Sans Unicode"/>
                <a:cs typeface="Lucida Sans Unicode"/>
              </a:rPr>
              <a:t>7-9</a:t>
            </a:r>
            <a:r>
              <a:rPr sz="1800" spc="-5" dirty="0" smtClean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классы) </a:t>
            </a:r>
            <a:r>
              <a:rPr sz="1800" dirty="0">
                <a:latin typeface="Lucida Sans Unicode"/>
                <a:cs typeface="Lucida Sans Unicode"/>
              </a:rPr>
              <a:t>- </a:t>
            </a:r>
            <a:r>
              <a:rPr sz="1800" spc="5" dirty="0">
                <a:solidFill>
                  <a:srgbClr val="0000FF"/>
                </a:solidFill>
                <a:latin typeface="Lucida Sans Unicode"/>
                <a:cs typeface="Lucida Sans Unicode"/>
              </a:rPr>
              <a:t> </a:t>
            </a:r>
            <a:r>
              <a:rPr sz="18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Lucida Sans Unicode"/>
                <a:cs typeface="Lucida Sans Unicode"/>
                <a:hlinkClick r:id="rId4"/>
              </a:rPr>
              <a:t>https://fipi.ru/otkrytyy-bank-zadaniy-dlya-otsenki- </a:t>
            </a:r>
            <a:r>
              <a:rPr sz="1800" spc="-555" dirty="0">
                <a:solidFill>
                  <a:srgbClr val="0000FF"/>
                </a:solidFill>
                <a:latin typeface="Lucida Sans Unicode"/>
                <a:cs typeface="Lucida Sans Unicode"/>
                <a:hlinkClick r:id="rId4"/>
              </a:rPr>
              <a:t> </a:t>
            </a:r>
            <a:r>
              <a:rPr sz="1800" u="sng" spc="-5" dirty="0" err="1" smtClean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Lucida Sans Unicode"/>
                <a:cs typeface="Lucida Sans Unicode"/>
                <a:hlinkClick r:id="rId4"/>
              </a:rPr>
              <a:t>yestestvennonauchnoy-gramotnosti</a:t>
            </a:r>
            <a:endParaRPr sz="18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6204" y="0"/>
            <a:ext cx="5234940" cy="1490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dirty="0"/>
              <a:t>Что</a:t>
            </a:r>
            <a:r>
              <a:rPr spc="-35" dirty="0"/>
              <a:t> </a:t>
            </a:r>
            <a:r>
              <a:rPr spc="-5" dirty="0"/>
              <a:t>подразумевается</a:t>
            </a:r>
            <a:r>
              <a:rPr spc="-45" dirty="0"/>
              <a:t> </a:t>
            </a:r>
            <a:r>
              <a:rPr spc="-5" dirty="0"/>
              <a:t>под</a:t>
            </a:r>
          </a:p>
          <a:p>
            <a:pPr marL="324485" marR="314960" algn="ctr">
              <a:lnSpc>
                <a:spcPct val="100000"/>
              </a:lnSpc>
              <a:spcBef>
                <a:spcPts val="5"/>
              </a:spcBef>
            </a:pPr>
            <a:r>
              <a:rPr spc="-5" dirty="0"/>
              <a:t>«</a:t>
            </a:r>
            <a:r>
              <a:rPr spc="-5" dirty="0" err="1" smtClean="0"/>
              <a:t>естественнонаучной</a:t>
            </a:r>
            <a:r>
              <a:rPr spc="-5" dirty="0" smtClean="0"/>
              <a:t> </a:t>
            </a:r>
            <a:r>
              <a:rPr spc="-1000" dirty="0" smtClean="0"/>
              <a:t> </a:t>
            </a:r>
            <a:r>
              <a:rPr spc="-5" dirty="0"/>
              <a:t>грамотностью»?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66622" y="1586306"/>
            <a:ext cx="7341234" cy="40525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36195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Естественнонаучная грамотность </a:t>
            </a:r>
            <a:r>
              <a:rPr sz="2000" dirty="0">
                <a:latin typeface="Lucida Sans Unicode"/>
                <a:cs typeface="Lucida Sans Unicode"/>
              </a:rPr>
              <a:t>– </a:t>
            </a:r>
            <a:r>
              <a:rPr sz="2000" spc="-5" dirty="0">
                <a:latin typeface="Lucida Sans Unicode"/>
                <a:cs typeface="Lucida Sans Unicode"/>
              </a:rPr>
              <a:t>способность человека </a:t>
            </a:r>
            <a:r>
              <a:rPr sz="2000" spc="-620" dirty="0">
                <a:latin typeface="Lucida Sans Unicode"/>
                <a:cs typeface="Lucida Sans Unicode"/>
              </a:rPr>
              <a:t> </a:t>
            </a:r>
            <a:r>
              <a:rPr sz="2000" spc="-5" dirty="0">
                <a:latin typeface="Lucida Sans Unicode"/>
                <a:cs typeface="Lucida Sans Unicode"/>
              </a:rPr>
              <a:t>занимать </a:t>
            </a:r>
            <a:r>
              <a:rPr sz="2000" dirty="0">
                <a:latin typeface="Lucida Sans Unicode"/>
                <a:cs typeface="Lucida Sans Unicode"/>
              </a:rPr>
              <a:t>активную </a:t>
            </a:r>
            <a:r>
              <a:rPr sz="2000" spc="-5" dirty="0">
                <a:latin typeface="Lucida Sans Unicode"/>
                <a:cs typeface="Lucida Sans Unicode"/>
              </a:rPr>
              <a:t>гражданскую </a:t>
            </a:r>
            <a:r>
              <a:rPr sz="2000" dirty="0">
                <a:latin typeface="Lucida Sans Unicode"/>
                <a:cs typeface="Lucida Sans Unicode"/>
              </a:rPr>
              <a:t>позицию по </a:t>
            </a:r>
            <a:r>
              <a:rPr sz="2000" spc="-5" dirty="0">
                <a:latin typeface="Lucida Sans Unicode"/>
                <a:cs typeface="Lucida Sans Unicode"/>
              </a:rPr>
              <a:t>вопросам, </a:t>
            </a:r>
            <a:r>
              <a:rPr sz="2000" dirty="0">
                <a:latin typeface="Lucida Sans Unicode"/>
                <a:cs typeface="Lucida Sans Unicode"/>
              </a:rPr>
              <a:t> </a:t>
            </a:r>
            <a:r>
              <a:rPr sz="2000" spc="-5" dirty="0">
                <a:latin typeface="Lucida Sans Unicode"/>
                <a:cs typeface="Lucida Sans Unicode"/>
              </a:rPr>
              <a:t>связанным </a:t>
            </a:r>
            <a:r>
              <a:rPr sz="2000" dirty="0">
                <a:latin typeface="Lucida Sans Unicode"/>
                <a:cs typeface="Lucida Sans Unicode"/>
              </a:rPr>
              <a:t>с </a:t>
            </a:r>
            <a:r>
              <a:rPr sz="2000" spc="-5" dirty="0">
                <a:latin typeface="Lucida Sans Unicode"/>
                <a:cs typeface="Lucida Sans Unicode"/>
              </a:rPr>
              <a:t>развитием естественных наук </a:t>
            </a:r>
            <a:r>
              <a:rPr sz="2000" dirty="0">
                <a:latin typeface="Lucida Sans Unicode"/>
                <a:cs typeface="Lucida Sans Unicode"/>
              </a:rPr>
              <a:t>и </a:t>
            </a:r>
            <a:r>
              <a:rPr sz="2000" spc="5" dirty="0">
                <a:latin typeface="Lucida Sans Unicode"/>
                <a:cs typeface="Lucida Sans Unicode"/>
              </a:rPr>
              <a:t> </a:t>
            </a:r>
            <a:r>
              <a:rPr sz="2000" spc="-5" dirty="0">
                <a:latin typeface="Lucida Sans Unicode"/>
                <a:cs typeface="Lucida Sans Unicode"/>
              </a:rPr>
              <a:t>применением </a:t>
            </a:r>
            <a:r>
              <a:rPr sz="2000" dirty="0">
                <a:latin typeface="Lucida Sans Unicode"/>
                <a:cs typeface="Lucida Sans Unicode"/>
              </a:rPr>
              <a:t>их </a:t>
            </a:r>
            <a:r>
              <a:rPr sz="2000" spc="-5" dirty="0">
                <a:latin typeface="Lucida Sans Unicode"/>
                <a:cs typeface="Lucida Sans Unicode"/>
              </a:rPr>
              <a:t>достижений, его готовность </a:t>
            </a:r>
            <a:r>
              <a:rPr sz="2000" dirty="0">
                <a:latin typeface="Lucida Sans Unicode"/>
                <a:cs typeface="Lucida Sans Unicode"/>
              </a:rPr>
              <a:t> </a:t>
            </a:r>
            <a:r>
              <a:rPr sz="2000" spc="-5" dirty="0">
                <a:latin typeface="Lucida Sans Unicode"/>
                <a:cs typeface="Lucida Sans Unicode"/>
              </a:rPr>
              <a:t>интересоваться</a:t>
            </a:r>
            <a:r>
              <a:rPr sz="2000" spc="-30" dirty="0">
                <a:latin typeface="Lucida Sans Unicode"/>
                <a:cs typeface="Lucida Sans Unicode"/>
              </a:rPr>
              <a:t> </a:t>
            </a:r>
            <a:r>
              <a:rPr sz="2000" spc="-5" dirty="0">
                <a:latin typeface="Lucida Sans Unicode"/>
                <a:cs typeface="Lucida Sans Unicode"/>
              </a:rPr>
              <a:t>естественнонаучными</a:t>
            </a:r>
            <a:r>
              <a:rPr sz="2000" spc="-45" dirty="0">
                <a:latin typeface="Lucida Sans Unicode"/>
                <a:cs typeface="Lucida Sans Unicode"/>
              </a:rPr>
              <a:t> </a:t>
            </a:r>
            <a:r>
              <a:rPr sz="2000" spc="-5" dirty="0">
                <a:latin typeface="Lucida Sans Unicode"/>
                <a:cs typeface="Lucida Sans Unicode"/>
              </a:rPr>
              <a:t>идеями.</a:t>
            </a:r>
            <a:endParaRPr sz="2000">
              <a:latin typeface="Lucida Sans Unicode"/>
              <a:cs typeface="Lucida Sans Unicode"/>
            </a:endParaRPr>
          </a:p>
          <a:p>
            <a:pPr marL="12700" marR="5080">
              <a:lnSpc>
                <a:spcPct val="100000"/>
              </a:lnSpc>
              <a:spcBef>
                <a:spcPts val="2595"/>
              </a:spcBef>
            </a:pPr>
            <a:r>
              <a:rPr sz="2000" spc="-5" dirty="0">
                <a:latin typeface="Lucida Sans Unicode"/>
                <a:cs typeface="Lucida Sans Unicode"/>
              </a:rPr>
              <a:t>Естественнонаучно-грамотный человек </a:t>
            </a:r>
            <a:r>
              <a:rPr sz="2000" dirty="0">
                <a:latin typeface="Lucida Sans Unicode"/>
                <a:cs typeface="Lucida Sans Unicode"/>
              </a:rPr>
              <a:t>должен </a:t>
            </a:r>
            <a:r>
              <a:rPr sz="2000" spc="-5" dirty="0">
                <a:latin typeface="Lucida Sans Unicode"/>
                <a:cs typeface="Lucida Sans Unicode"/>
              </a:rPr>
              <a:t>обладать </a:t>
            </a:r>
            <a:r>
              <a:rPr sz="2000" spc="-620" dirty="0">
                <a:latin typeface="Lucida Sans Unicode"/>
                <a:cs typeface="Lucida Sans Unicode"/>
              </a:rPr>
              <a:t> </a:t>
            </a:r>
            <a:r>
              <a:rPr sz="2000" spc="-5" dirty="0">
                <a:latin typeface="Lucida Sans Unicode"/>
                <a:cs typeface="Lucida Sans Unicode"/>
              </a:rPr>
              <a:t>следующими</a:t>
            </a:r>
            <a:r>
              <a:rPr sz="2000" spc="-30" dirty="0">
                <a:latin typeface="Lucida Sans Unicode"/>
                <a:cs typeface="Lucida Sans Unicode"/>
              </a:rPr>
              <a:t> </a:t>
            </a:r>
            <a:r>
              <a:rPr sz="20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компетенциями</a:t>
            </a:r>
            <a:r>
              <a:rPr sz="2000" spc="-5" dirty="0">
                <a:latin typeface="Lucida Sans Unicode"/>
                <a:cs typeface="Lucida Sans Unicode"/>
              </a:rPr>
              <a:t>:</a:t>
            </a:r>
            <a:endParaRPr sz="2000">
              <a:latin typeface="Lucida Sans Unicode"/>
              <a:cs typeface="Lucida Sans Unicode"/>
            </a:endParaRPr>
          </a:p>
          <a:p>
            <a:pPr marL="102235" indent="-90170">
              <a:lnSpc>
                <a:spcPct val="100000"/>
              </a:lnSpc>
              <a:spcBef>
                <a:spcPts val="110"/>
              </a:spcBef>
              <a:buSzPct val="95000"/>
              <a:buFont typeface="Arial MT"/>
              <a:buChar char="•"/>
              <a:tabLst>
                <a:tab pos="102870" algn="l"/>
              </a:tabLst>
            </a:pPr>
            <a:r>
              <a:rPr sz="2000" spc="-5" dirty="0">
                <a:latin typeface="Lucida Sans Unicode"/>
                <a:cs typeface="Lucida Sans Unicode"/>
              </a:rPr>
              <a:t>научно</a:t>
            </a:r>
            <a:r>
              <a:rPr sz="2000" spc="-40" dirty="0">
                <a:latin typeface="Lucida Sans Unicode"/>
                <a:cs typeface="Lucida Sans Unicode"/>
              </a:rPr>
              <a:t> </a:t>
            </a:r>
            <a:r>
              <a:rPr sz="2000" dirty="0">
                <a:latin typeface="Lucida Sans Unicode"/>
                <a:cs typeface="Lucida Sans Unicode"/>
              </a:rPr>
              <a:t>объяснять</a:t>
            </a:r>
            <a:r>
              <a:rPr sz="2000" spc="-50" dirty="0">
                <a:latin typeface="Lucida Sans Unicode"/>
                <a:cs typeface="Lucida Sans Unicode"/>
              </a:rPr>
              <a:t> </a:t>
            </a:r>
            <a:r>
              <a:rPr sz="2000" spc="-5" dirty="0">
                <a:latin typeface="Lucida Sans Unicode"/>
                <a:cs typeface="Lucida Sans Unicode"/>
              </a:rPr>
              <a:t>явления;</a:t>
            </a:r>
            <a:endParaRPr sz="2000">
              <a:latin typeface="Lucida Sans Unicode"/>
              <a:cs typeface="Lucida Sans Unicode"/>
            </a:endParaRPr>
          </a:p>
          <a:p>
            <a:pPr marL="12700" marR="1533525">
              <a:lnSpc>
                <a:spcPct val="100000"/>
              </a:lnSpc>
              <a:spcBef>
                <a:spcPts val="100"/>
              </a:spcBef>
              <a:buSzPct val="95000"/>
              <a:buFont typeface="Arial MT"/>
              <a:buChar char="•"/>
              <a:tabLst>
                <a:tab pos="102870" algn="l"/>
              </a:tabLst>
            </a:pPr>
            <a:r>
              <a:rPr sz="2000" spc="-5" dirty="0">
                <a:latin typeface="Lucida Sans Unicode"/>
                <a:cs typeface="Lucida Sans Unicode"/>
              </a:rPr>
              <a:t>понимать особенности естественнонаучного </a:t>
            </a:r>
            <a:r>
              <a:rPr sz="2000" spc="-620" dirty="0">
                <a:latin typeface="Lucida Sans Unicode"/>
                <a:cs typeface="Lucida Sans Unicode"/>
              </a:rPr>
              <a:t> </a:t>
            </a:r>
            <a:r>
              <a:rPr sz="2000" spc="-5" dirty="0">
                <a:latin typeface="Lucida Sans Unicode"/>
                <a:cs typeface="Lucida Sans Unicode"/>
              </a:rPr>
              <a:t>исследования;</a:t>
            </a:r>
            <a:endParaRPr sz="2000">
              <a:latin typeface="Lucida Sans Unicode"/>
              <a:cs typeface="Lucida Sans Unicode"/>
            </a:endParaRPr>
          </a:p>
          <a:p>
            <a:pPr marL="102235" indent="-90170">
              <a:lnSpc>
                <a:spcPct val="100000"/>
              </a:lnSpc>
              <a:spcBef>
                <a:spcPts val="95"/>
              </a:spcBef>
              <a:buSzPct val="95000"/>
              <a:buFont typeface="Arial MT"/>
              <a:buChar char="•"/>
              <a:tabLst>
                <a:tab pos="102870" algn="l"/>
              </a:tabLst>
            </a:pPr>
            <a:r>
              <a:rPr sz="2000" spc="-5" dirty="0">
                <a:latin typeface="Lucida Sans Unicode"/>
                <a:cs typeface="Lucida Sans Unicode"/>
              </a:rPr>
              <a:t>научно</a:t>
            </a:r>
            <a:r>
              <a:rPr sz="2000" spc="-30" dirty="0">
                <a:latin typeface="Lucida Sans Unicode"/>
                <a:cs typeface="Lucida Sans Unicode"/>
              </a:rPr>
              <a:t> </a:t>
            </a:r>
            <a:r>
              <a:rPr sz="2000" spc="-5" dirty="0">
                <a:latin typeface="Lucida Sans Unicode"/>
                <a:cs typeface="Lucida Sans Unicode"/>
              </a:rPr>
              <a:t>интерпретировать </a:t>
            </a:r>
            <a:r>
              <a:rPr sz="2000" dirty="0">
                <a:latin typeface="Lucida Sans Unicode"/>
                <a:cs typeface="Lucida Sans Unicode"/>
              </a:rPr>
              <a:t>данные</a:t>
            </a:r>
            <a:r>
              <a:rPr sz="2000" spc="-30" dirty="0">
                <a:latin typeface="Lucida Sans Unicode"/>
                <a:cs typeface="Lucida Sans Unicode"/>
              </a:rPr>
              <a:t> </a:t>
            </a:r>
            <a:r>
              <a:rPr sz="2000" dirty="0">
                <a:latin typeface="Lucida Sans Unicode"/>
                <a:cs typeface="Lucida Sans Unicode"/>
              </a:rPr>
              <a:t>и </a:t>
            </a:r>
            <a:r>
              <a:rPr sz="2000" spc="-5" dirty="0">
                <a:latin typeface="Lucida Sans Unicode"/>
                <a:cs typeface="Lucida Sans Unicode"/>
              </a:rPr>
              <a:t>доказательства</a:t>
            </a:r>
            <a:r>
              <a:rPr sz="2000" spc="-35" dirty="0">
                <a:latin typeface="Lucida Sans Unicode"/>
                <a:cs typeface="Lucida Sans Unicode"/>
              </a:rPr>
              <a:t> </a:t>
            </a:r>
            <a:r>
              <a:rPr sz="2000" dirty="0">
                <a:latin typeface="Lucida Sans Unicode"/>
                <a:cs typeface="Lucida Sans Unicode"/>
              </a:rPr>
              <a:t>для</a:t>
            </a:r>
            <a:endParaRPr sz="20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latin typeface="Lucida Sans Unicode"/>
                <a:cs typeface="Lucida Sans Unicode"/>
              </a:rPr>
              <a:t>получения</a:t>
            </a:r>
            <a:r>
              <a:rPr sz="2000" spc="-55" dirty="0">
                <a:latin typeface="Lucida Sans Unicode"/>
                <a:cs typeface="Lucida Sans Unicode"/>
              </a:rPr>
              <a:t> </a:t>
            </a:r>
            <a:r>
              <a:rPr sz="2000" dirty="0">
                <a:latin typeface="Lucida Sans Unicode"/>
                <a:cs typeface="Lucida Sans Unicode"/>
              </a:rPr>
              <a:t>выводов.</a:t>
            </a:r>
            <a:endParaRPr sz="20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69515" marR="5080" indent="-2457450">
              <a:lnSpc>
                <a:spcPct val="100000"/>
              </a:lnSpc>
              <a:spcBef>
                <a:spcPts val="100"/>
              </a:spcBef>
            </a:pPr>
            <a:r>
              <a:rPr dirty="0" err="1"/>
              <a:t>Формирование</a:t>
            </a:r>
            <a:r>
              <a:rPr dirty="0"/>
              <a:t> </a:t>
            </a:r>
            <a:r>
              <a:rPr spc="-5" dirty="0" err="1" smtClean="0"/>
              <a:t>естественнонаучной</a:t>
            </a:r>
            <a:r>
              <a:rPr spc="-5" dirty="0" smtClean="0"/>
              <a:t> </a:t>
            </a:r>
            <a:r>
              <a:rPr spc="-1000" dirty="0" smtClean="0"/>
              <a:t> </a:t>
            </a:r>
            <a:r>
              <a:rPr spc="-5" dirty="0"/>
              <a:t>грамотности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39967" y="4279391"/>
            <a:ext cx="2548128" cy="179374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03448" y="4294632"/>
            <a:ext cx="2449068" cy="179832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852540" y="6098235"/>
            <a:ext cx="15360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Цифровой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урок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01034" y="6025692"/>
            <a:ext cx="169291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Calibri"/>
                <a:cs typeface="Calibri"/>
              </a:rPr>
              <a:t>Урок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практикум</a:t>
            </a:r>
            <a:endParaRPr sz="1800">
              <a:latin typeface="Calibri"/>
              <a:cs typeface="Calibri"/>
            </a:endParaRPr>
          </a:p>
          <a:p>
            <a:pPr marL="156845" marR="153670" indent="3175" algn="ctr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«Виртуальная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лабор</a:t>
            </a:r>
            <a:r>
              <a:rPr sz="1800" spc="5" dirty="0">
                <a:latin typeface="Calibri"/>
                <a:cs typeface="Calibri"/>
              </a:rPr>
              <a:t>а</a:t>
            </a:r>
            <a:r>
              <a:rPr sz="1800" spc="-30" dirty="0">
                <a:latin typeface="Calibri"/>
                <a:cs typeface="Calibri"/>
              </a:rPr>
              <a:t>т</a:t>
            </a:r>
            <a:r>
              <a:rPr sz="1800" spc="-5" dirty="0">
                <a:latin typeface="Calibri"/>
                <a:cs typeface="Calibri"/>
              </a:rPr>
              <a:t>ория»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6948" y="4279391"/>
            <a:ext cx="2279904" cy="179070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033068" y="6123533"/>
            <a:ext cx="160083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Дистанционный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урок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999232" y="1269491"/>
            <a:ext cx="2639568" cy="2028443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7532" y="1271016"/>
            <a:ext cx="1924812" cy="2014727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874572" y="3305302"/>
            <a:ext cx="18014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4370" marR="5080" indent="-66230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Ин</a:t>
            </a:r>
            <a:r>
              <a:rPr sz="1800" spc="-15" dirty="0">
                <a:latin typeface="Calibri"/>
                <a:cs typeface="Calibri"/>
              </a:rPr>
              <a:t>т</a:t>
            </a:r>
            <a:r>
              <a:rPr sz="1800" dirty="0">
                <a:latin typeface="Calibri"/>
                <a:cs typeface="Calibri"/>
              </a:rPr>
              <a:t>ег</a:t>
            </a:r>
            <a:r>
              <a:rPr sz="1800" spc="5" dirty="0">
                <a:latin typeface="Calibri"/>
                <a:cs typeface="Calibri"/>
              </a:rPr>
              <a:t>р</a:t>
            </a:r>
            <a:r>
              <a:rPr sz="1800" dirty="0">
                <a:latin typeface="Calibri"/>
                <a:cs typeface="Calibri"/>
              </a:rPr>
              <a:t>ир</a:t>
            </a:r>
            <a:r>
              <a:rPr sz="1800" spc="-5" dirty="0">
                <a:latin typeface="Calibri"/>
                <a:cs typeface="Calibri"/>
              </a:rPr>
              <a:t>о</a:t>
            </a:r>
            <a:r>
              <a:rPr sz="1800" dirty="0">
                <a:latin typeface="Calibri"/>
                <a:cs typeface="Calibri"/>
              </a:rPr>
              <a:t>ванн</a:t>
            </a:r>
            <a:r>
              <a:rPr sz="1800" spc="5" dirty="0">
                <a:latin typeface="Calibri"/>
                <a:cs typeface="Calibri"/>
              </a:rPr>
              <a:t>ы</a:t>
            </a:r>
            <a:r>
              <a:rPr sz="1800" dirty="0">
                <a:latin typeface="Calibri"/>
                <a:cs typeface="Calibri"/>
              </a:rPr>
              <a:t>й  урок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87673" y="3303523"/>
            <a:ext cx="19767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Calibri"/>
                <a:cs typeface="Calibri"/>
              </a:rPr>
              <a:t>Урок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конференция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471920" y="3303523"/>
            <a:ext cx="162306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5910" marR="5080" indent="-283845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Calibri"/>
                <a:cs typeface="Calibri"/>
              </a:rPr>
              <a:t>Урок </a:t>
            </a:r>
            <a:r>
              <a:rPr sz="1800" dirty="0">
                <a:latin typeface="Calibri"/>
                <a:cs typeface="Calibri"/>
              </a:rPr>
              <a:t>- </a:t>
            </a:r>
            <a:r>
              <a:rPr sz="1800" spc="-5" dirty="0">
                <a:latin typeface="Calibri"/>
                <a:cs typeface="Calibri"/>
              </a:rPr>
              <a:t>семинар </a:t>
            </a:r>
            <a:r>
              <a:rPr sz="1800" dirty="0">
                <a:latin typeface="Calibri"/>
                <a:cs typeface="Calibri"/>
              </a:rPr>
              <a:t>-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практикум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736335" y="1269491"/>
            <a:ext cx="2651760" cy="2013203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3637026" y="3749802"/>
            <a:ext cx="1367155" cy="399415"/>
          </a:xfrm>
          <a:prstGeom prst="rect">
            <a:avLst/>
          </a:prstGeom>
          <a:ln w="28955">
            <a:solidFill>
              <a:srgbClr val="CC0000"/>
            </a:solidFill>
          </a:ln>
        </p:spPr>
        <p:txBody>
          <a:bodyPr vert="horz" wrap="square" lIns="0" tIns="9525" rIns="0" bIns="0" rtlCol="0">
            <a:spAutoFit/>
          </a:bodyPr>
          <a:lstStyle/>
          <a:p>
            <a:pPr marL="373380">
              <a:lnSpc>
                <a:spcPct val="100000"/>
              </a:lnSpc>
              <a:spcBef>
                <a:spcPts val="75"/>
              </a:spcBef>
            </a:pPr>
            <a:r>
              <a:rPr sz="2000" dirty="0">
                <a:solidFill>
                  <a:srgbClr val="C00000"/>
                </a:solidFill>
                <a:latin typeface="Lucida Sans Unicode"/>
                <a:cs typeface="Lucida Sans Unicode"/>
              </a:rPr>
              <a:t>Урок</a:t>
            </a:r>
            <a:endParaRPr sz="20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5279" y="127838"/>
            <a:ext cx="7539990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69515" marR="5080" indent="-2457450">
              <a:lnSpc>
                <a:spcPct val="100000"/>
              </a:lnSpc>
              <a:spcBef>
                <a:spcPts val="105"/>
              </a:spcBef>
            </a:pPr>
            <a:r>
              <a:rPr spc="-5" dirty="0" err="1"/>
              <a:t>Формирование</a:t>
            </a:r>
            <a:r>
              <a:rPr spc="-5" dirty="0"/>
              <a:t> </a:t>
            </a:r>
            <a:r>
              <a:rPr spc="-5" dirty="0" err="1" smtClean="0"/>
              <a:t>естественнонаучной</a:t>
            </a:r>
            <a:r>
              <a:rPr spc="-5" dirty="0" smtClean="0"/>
              <a:t> </a:t>
            </a:r>
            <a:r>
              <a:rPr spc="-1000" dirty="0" smtClean="0"/>
              <a:t> </a:t>
            </a:r>
            <a:r>
              <a:rPr spc="-5" dirty="0"/>
              <a:t>грамотности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7855" y="5222745"/>
            <a:ext cx="1920240" cy="152857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844545" y="4077461"/>
            <a:ext cx="3528060" cy="401320"/>
          </a:xfrm>
          <a:prstGeom prst="rect">
            <a:avLst/>
          </a:prstGeom>
          <a:ln w="28955">
            <a:solidFill>
              <a:srgbClr val="CC0000"/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80"/>
              </a:spcBef>
            </a:pPr>
            <a:r>
              <a:rPr sz="2000" spc="-5" dirty="0">
                <a:solidFill>
                  <a:srgbClr val="C00000"/>
                </a:solidFill>
                <a:latin typeface="Lucida Sans Unicode"/>
                <a:cs typeface="Lucida Sans Unicode"/>
              </a:rPr>
              <a:t>Внеурочная</a:t>
            </a:r>
            <a:r>
              <a:rPr sz="2000" spc="-40" dirty="0">
                <a:solidFill>
                  <a:srgbClr val="C00000"/>
                </a:solidFill>
                <a:latin typeface="Lucida Sans Unicode"/>
                <a:cs typeface="Lucida Sans Unicode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Lucida Sans Unicode"/>
                <a:cs typeface="Lucida Sans Unicode"/>
              </a:rPr>
              <a:t>деятельность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82261" y="3173348"/>
            <a:ext cx="168275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И</a:t>
            </a:r>
            <a:r>
              <a:rPr sz="1800" spc="-10" dirty="0">
                <a:latin typeface="Calibri"/>
                <a:cs typeface="Calibri"/>
              </a:rPr>
              <a:t>н</a:t>
            </a:r>
            <a:r>
              <a:rPr sz="1800" spc="-5" dirty="0">
                <a:latin typeface="Calibri"/>
                <a:cs typeface="Calibri"/>
              </a:rPr>
              <a:t>диви</a:t>
            </a:r>
            <a:r>
              <a:rPr sz="1800" spc="-10" dirty="0">
                <a:latin typeface="Calibri"/>
                <a:cs typeface="Calibri"/>
              </a:rPr>
              <a:t>д</a:t>
            </a:r>
            <a:r>
              <a:rPr sz="1800" dirty="0">
                <a:latin typeface="Calibri"/>
                <a:cs typeface="Calibri"/>
              </a:rPr>
              <a:t>уа</a:t>
            </a:r>
            <a:r>
              <a:rPr sz="1800" spc="5" dirty="0">
                <a:latin typeface="Calibri"/>
                <a:cs typeface="Calibri"/>
              </a:rPr>
              <a:t>л</a:t>
            </a:r>
            <a:r>
              <a:rPr sz="1800" spc="-5" dirty="0">
                <a:latin typeface="Calibri"/>
                <a:cs typeface="Calibri"/>
              </a:rPr>
              <a:t>ь</a:t>
            </a:r>
            <a:r>
              <a:rPr sz="1800" dirty="0">
                <a:latin typeface="Calibri"/>
                <a:cs typeface="Calibri"/>
              </a:rPr>
              <a:t>ная  </a:t>
            </a:r>
            <a:r>
              <a:rPr sz="1800" spc="-5" dirty="0">
                <a:latin typeface="Calibri"/>
                <a:cs typeface="Calibri"/>
              </a:rPr>
              <a:t>проектная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деятельность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749042" y="3173348"/>
            <a:ext cx="13055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Лабора</a:t>
            </a:r>
            <a:r>
              <a:rPr sz="1800" spc="-20" dirty="0">
                <a:latin typeface="Calibri"/>
                <a:cs typeface="Calibri"/>
              </a:rPr>
              <a:t>т</a:t>
            </a:r>
            <a:r>
              <a:rPr sz="1800" spc="-5" dirty="0">
                <a:latin typeface="Calibri"/>
                <a:cs typeface="Calibri"/>
              </a:rPr>
              <a:t>ория</a:t>
            </a:r>
            <a:endParaRPr sz="1800">
              <a:latin typeface="Calibri"/>
              <a:cs typeface="Calibri"/>
            </a:endParaRPr>
          </a:p>
          <a:p>
            <a:pPr marL="108585">
              <a:lnSpc>
                <a:spcPct val="100000"/>
              </a:lnSpc>
            </a:pPr>
            <a:r>
              <a:rPr sz="1800" spc="-15" dirty="0">
                <a:latin typeface="Calibri"/>
                <a:cs typeface="Calibri"/>
              </a:rPr>
              <a:t>«ЭКОМИР»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18210" y="3171825"/>
            <a:ext cx="13335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Calibri"/>
                <a:cs typeface="Calibri"/>
              </a:rPr>
              <a:t>ТО</a:t>
            </a:r>
            <a:endParaRPr sz="180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«Хими</a:t>
            </a:r>
            <a:r>
              <a:rPr sz="1800" spc="-10" dirty="0">
                <a:latin typeface="Calibri"/>
                <a:cs typeface="Calibri"/>
              </a:rPr>
              <a:t>ч</a:t>
            </a:r>
            <a:r>
              <a:rPr sz="1800" dirty="0">
                <a:latin typeface="Calibri"/>
                <a:cs typeface="Calibri"/>
              </a:rPr>
              <a:t>еский  </a:t>
            </a:r>
            <a:r>
              <a:rPr sz="1800" spc="-5" dirty="0">
                <a:latin typeface="Calibri"/>
                <a:cs typeface="Calibri"/>
              </a:rPr>
              <a:t>практикум»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551803" y="3171825"/>
            <a:ext cx="16998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libri"/>
                <a:cs typeface="Calibri"/>
              </a:rPr>
              <a:t>Осенняя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проектная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5" dirty="0">
                <a:latin typeface="Calibri"/>
                <a:cs typeface="Calibri"/>
              </a:rPr>
              <a:t>школа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08932" y="1269491"/>
            <a:ext cx="1528572" cy="188366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80360" y="1296924"/>
            <a:ext cx="1266443" cy="1856231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9495" y="1296924"/>
            <a:ext cx="2145792" cy="1856231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068567" y="1296924"/>
            <a:ext cx="2427732" cy="1856231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2957829" y="4712284"/>
            <a:ext cx="319849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838960" algn="l"/>
              </a:tabLst>
            </a:pPr>
            <a:r>
              <a:rPr sz="1800" spc="-5" dirty="0">
                <a:latin typeface="Calibri"/>
                <a:cs typeface="Calibri"/>
              </a:rPr>
              <a:t>Экскурсии	</a:t>
            </a:r>
            <a:r>
              <a:rPr sz="1800" spc="-10" dirty="0">
                <a:latin typeface="Calibri"/>
                <a:cs typeface="Calibri"/>
              </a:rPr>
              <a:t>Конференции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54455" y="4661661"/>
            <a:ext cx="1447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7830" marR="5080" indent="-40576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Э</a:t>
            </a:r>
            <a:r>
              <a:rPr sz="1800" spc="-25" dirty="0">
                <a:latin typeface="Calibri"/>
                <a:cs typeface="Calibri"/>
              </a:rPr>
              <a:t>к</a:t>
            </a:r>
            <a:r>
              <a:rPr sz="1800" spc="-40" dirty="0">
                <a:latin typeface="Calibri"/>
                <a:cs typeface="Calibri"/>
              </a:rPr>
              <a:t>о</a:t>
            </a:r>
            <a:r>
              <a:rPr sz="1800" dirty="0">
                <a:latin typeface="Calibri"/>
                <a:cs typeface="Calibri"/>
              </a:rPr>
              <a:t>л</a:t>
            </a:r>
            <a:r>
              <a:rPr sz="1800" spc="-5" dirty="0">
                <a:latin typeface="Calibri"/>
                <a:cs typeface="Calibri"/>
              </a:rPr>
              <a:t>огиче</a:t>
            </a:r>
            <a:r>
              <a:rPr sz="1800" spc="-10" dirty="0">
                <a:latin typeface="Calibri"/>
                <a:cs typeface="Calibri"/>
              </a:rPr>
              <a:t>с</a:t>
            </a:r>
            <a:r>
              <a:rPr sz="1800" spc="-20" dirty="0">
                <a:latin typeface="Calibri"/>
                <a:cs typeface="Calibri"/>
              </a:rPr>
              <a:t>к</a:t>
            </a:r>
            <a:r>
              <a:rPr sz="1800" dirty="0">
                <a:latin typeface="Calibri"/>
                <a:cs typeface="Calibri"/>
              </a:rPr>
              <a:t>ая  </a:t>
            </a:r>
            <a:r>
              <a:rPr sz="1800" spc="-15" dirty="0">
                <a:latin typeface="Calibri"/>
                <a:cs typeface="Calibri"/>
              </a:rPr>
              <a:t>школа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715506" y="4600194"/>
            <a:ext cx="12566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1920" marR="5080" indent="-109855">
              <a:lnSpc>
                <a:spcPct val="100000"/>
              </a:lnSpc>
              <a:spcBef>
                <a:spcPts val="100"/>
              </a:spcBef>
            </a:pPr>
            <a:r>
              <a:rPr sz="1800" spc="-40" dirty="0">
                <a:latin typeface="Calibri"/>
                <a:cs typeface="Calibri"/>
              </a:rPr>
              <a:t>О</a:t>
            </a:r>
            <a:r>
              <a:rPr sz="1800" dirty="0">
                <a:latin typeface="Calibri"/>
                <a:cs typeface="Calibri"/>
              </a:rPr>
              <a:t>ли</a:t>
            </a:r>
            <a:r>
              <a:rPr sz="1800" spc="-10" dirty="0">
                <a:latin typeface="Calibri"/>
                <a:cs typeface="Calibri"/>
              </a:rPr>
              <a:t>м</a:t>
            </a:r>
            <a:r>
              <a:rPr sz="1800" dirty="0">
                <a:latin typeface="Calibri"/>
                <a:cs typeface="Calibri"/>
              </a:rPr>
              <a:t>пиады,  </a:t>
            </a:r>
            <a:r>
              <a:rPr sz="1800" spc="-5" dirty="0">
                <a:latin typeface="Calibri"/>
                <a:cs typeface="Calibri"/>
              </a:rPr>
              <a:t>викторины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563367" y="5242558"/>
            <a:ext cx="2016252" cy="1520952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642103" y="5225794"/>
            <a:ext cx="1731264" cy="1522475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11123" y="5303518"/>
            <a:ext cx="1906524" cy="147980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85170"/>
            <a:ext cx="8360956" cy="434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776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4154" marR="5080" indent="208279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Какие задания используются </a:t>
            </a:r>
            <a:r>
              <a:rPr dirty="0"/>
              <a:t>для </a:t>
            </a:r>
            <a:r>
              <a:rPr spc="5" dirty="0"/>
              <a:t> </a:t>
            </a:r>
            <a:r>
              <a:rPr spc="-5" dirty="0"/>
              <a:t>определения</a:t>
            </a:r>
            <a:r>
              <a:rPr spc="-45" dirty="0"/>
              <a:t> </a:t>
            </a:r>
            <a:r>
              <a:rPr dirty="0"/>
              <a:t>уровня</a:t>
            </a:r>
            <a:r>
              <a:rPr spc="-25" dirty="0"/>
              <a:t> </a:t>
            </a:r>
            <a:r>
              <a:rPr spc="-5" dirty="0"/>
              <a:t>грамотности?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91286" y="5992977"/>
            <a:ext cx="204470" cy="567690"/>
            <a:chOff x="691286" y="5992977"/>
            <a:chExt cx="204470" cy="56769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1286" y="5992977"/>
              <a:ext cx="204215" cy="3112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1286" y="6249619"/>
              <a:ext cx="204215" cy="310895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678586" y="1450340"/>
            <a:ext cx="7796530" cy="53130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Инструментарий PISA</a:t>
            </a:r>
            <a:r>
              <a:rPr sz="1600" spc="-5" dirty="0">
                <a:latin typeface="Lucida Sans Unicode"/>
                <a:cs typeface="Lucida Sans Unicode"/>
              </a:rPr>
              <a:t>: не типичные учебные задачи по физике, химии </a:t>
            </a:r>
            <a:r>
              <a:rPr sz="1600" spc="-10" dirty="0">
                <a:latin typeface="Lucida Sans Unicode"/>
                <a:cs typeface="Lucida Sans Unicode"/>
              </a:rPr>
              <a:t>или </a:t>
            </a:r>
            <a:r>
              <a:rPr sz="1600" spc="-5" dirty="0">
                <a:latin typeface="Lucida Sans Unicode"/>
                <a:cs typeface="Lucida Sans Unicode"/>
              </a:rPr>
              <a:t> математике, характерные для российской школы, </a:t>
            </a: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а близкие к реальным </a:t>
            </a:r>
            <a:r>
              <a:rPr sz="1600" dirty="0">
                <a:solidFill>
                  <a:srgbClr val="CC0000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CC0000"/>
                </a:solidFill>
                <a:latin typeface="Lucida Sans Unicode"/>
                <a:cs typeface="Lucida Sans Unicode"/>
              </a:rPr>
              <a:t>проблемные</a:t>
            </a: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 ситуации</a:t>
            </a:r>
            <a:r>
              <a:rPr sz="1600" spc="-5" dirty="0">
                <a:latin typeface="Lucida Sans Unicode"/>
                <a:cs typeface="Lucida Sans Unicode"/>
              </a:rPr>
              <a:t>,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связанные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с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разнообразными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аспектами 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окружающей жизни и требующие </a:t>
            </a:r>
            <a:r>
              <a:rPr sz="1600" spc="-10" dirty="0">
                <a:latin typeface="Lucida Sans Unicode"/>
                <a:cs typeface="Lucida Sans Unicode"/>
              </a:rPr>
              <a:t>для </a:t>
            </a:r>
            <a:r>
              <a:rPr sz="1600" spc="-5" dirty="0">
                <a:latin typeface="Lucida Sans Unicode"/>
                <a:cs typeface="Lucida Sans Unicode"/>
              </a:rPr>
              <a:t>своего </a:t>
            </a:r>
            <a:r>
              <a:rPr sz="1600" spc="-10" dirty="0">
                <a:latin typeface="Lucida Sans Unicode"/>
                <a:cs typeface="Lucida Sans Unicode"/>
              </a:rPr>
              <a:t>решения не </a:t>
            </a:r>
            <a:r>
              <a:rPr sz="1600" spc="-5" dirty="0">
                <a:latin typeface="Lucida Sans Unicode"/>
                <a:cs typeface="Lucida Sans Unicode"/>
              </a:rPr>
              <a:t>только знания 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основных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учебных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предметов,</a:t>
            </a:r>
            <a:r>
              <a:rPr sz="1600" dirty="0">
                <a:latin typeface="Lucida Sans Unicode"/>
                <a:cs typeface="Lucida Sans Unicode"/>
              </a:rPr>
              <a:t> но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и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сформированности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общеучебных</a:t>
            </a:r>
            <a:r>
              <a:rPr sz="1600" spc="-5" dirty="0">
                <a:latin typeface="Lucida Sans Unicode"/>
                <a:cs typeface="Lucida Sans Unicode"/>
              </a:rPr>
              <a:t> и </a:t>
            </a:r>
            <a:r>
              <a:rPr sz="1600" spc="-49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интеллектуальных</a:t>
            </a:r>
            <a:r>
              <a:rPr sz="1600" spc="5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умений.</a:t>
            </a:r>
            <a:endParaRPr sz="1600" dirty="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2125"/>
              </a:spcBef>
            </a:pP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Содержание</a:t>
            </a:r>
            <a:r>
              <a:rPr sz="1600" spc="114" dirty="0">
                <a:solidFill>
                  <a:srgbClr val="CC0000"/>
                </a:solidFill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каждого</a:t>
            </a:r>
            <a:r>
              <a:rPr sz="1600" spc="114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задания</a:t>
            </a:r>
            <a:r>
              <a:rPr sz="1600" spc="1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формируется</a:t>
            </a:r>
            <a:r>
              <a:rPr sz="1600" spc="10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не</a:t>
            </a:r>
            <a:r>
              <a:rPr sz="1600" spc="100" dirty="0">
                <a:solidFill>
                  <a:srgbClr val="CC0000"/>
                </a:solidFill>
                <a:latin typeface="Lucida Sans Unicode"/>
                <a:cs typeface="Lucida Sans Unicode"/>
              </a:rPr>
              <a:t> </a:t>
            </a: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по</a:t>
            </a:r>
            <a:r>
              <a:rPr sz="1600" spc="105" dirty="0">
                <a:solidFill>
                  <a:srgbClr val="CC0000"/>
                </a:solidFill>
                <a:latin typeface="Lucida Sans Unicode"/>
                <a:cs typeface="Lucida Sans Unicode"/>
              </a:rPr>
              <a:t> </a:t>
            </a: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предметному</a:t>
            </a:r>
            <a:r>
              <a:rPr sz="1600" spc="95" dirty="0">
                <a:solidFill>
                  <a:srgbClr val="CC0000"/>
                </a:solidFill>
                <a:latin typeface="Lucida Sans Unicode"/>
                <a:cs typeface="Lucida Sans Unicode"/>
              </a:rPr>
              <a:t> </a:t>
            </a: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принципу</a:t>
            </a:r>
            <a:r>
              <a:rPr sz="1600" spc="-5" dirty="0">
                <a:latin typeface="Lucida Sans Unicode"/>
                <a:cs typeface="Lucida Sans Unicode"/>
              </a:rPr>
              <a:t>,</a:t>
            </a:r>
            <a:endParaRPr sz="1600" dirty="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Lucida Sans Unicode"/>
                <a:cs typeface="Lucida Sans Unicode"/>
              </a:rPr>
              <a:t>а</a:t>
            </a:r>
            <a:r>
              <a:rPr sz="1600" spc="2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относится</a:t>
            </a:r>
            <a:r>
              <a:rPr sz="1600" spc="3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к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одному</a:t>
            </a:r>
            <a:r>
              <a:rPr sz="1600" spc="3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из</a:t>
            </a:r>
            <a:r>
              <a:rPr sz="1600" spc="1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следующих</a:t>
            </a:r>
            <a:r>
              <a:rPr sz="1600" spc="4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CC0000"/>
                </a:solidFill>
                <a:latin typeface="Lucida Sans Unicode"/>
                <a:cs typeface="Lucida Sans Unicode"/>
              </a:rPr>
              <a:t>контекстов:</a:t>
            </a:r>
            <a:endParaRPr sz="1600" dirty="0">
              <a:latin typeface="Lucida Sans Unicode"/>
              <a:cs typeface="Lucida Sans Unicode"/>
            </a:endParaRPr>
          </a:p>
          <a:p>
            <a:pPr marL="541020" indent="-71755">
              <a:lnSpc>
                <a:spcPct val="100000"/>
              </a:lnSpc>
              <a:spcBef>
                <a:spcPts val="100"/>
              </a:spcBef>
              <a:buSzPct val="93750"/>
              <a:buFont typeface="Arial MT"/>
              <a:buChar char="•"/>
              <a:tabLst>
                <a:tab pos="541655" algn="l"/>
              </a:tabLst>
            </a:pPr>
            <a:r>
              <a:rPr sz="1600" spc="-5" dirty="0">
                <a:latin typeface="Lucida Sans Unicode"/>
                <a:cs typeface="Lucida Sans Unicode"/>
              </a:rPr>
              <a:t>Здоровье;</a:t>
            </a:r>
            <a:endParaRPr sz="1600" dirty="0">
              <a:latin typeface="Lucida Sans Unicode"/>
              <a:cs typeface="Lucida Sans Unicode"/>
            </a:endParaRPr>
          </a:p>
          <a:p>
            <a:pPr marL="541020" indent="-71755">
              <a:lnSpc>
                <a:spcPct val="100000"/>
              </a:lnSpc>
              <a:spcBef>
                <a:spcPts val="105"/>
              </a:spcBef>
              <a:buSzPct val="93750"/>
              <a:buFont typeface="Arial MT"/>
              <a:buChar char="•"/>
              <a:tabLst>
                <a:tab pos="541655" algn="l"/>
              </a:tabLst>
            </a:pPr>
            <a:r>
              <a:rPr sz="1600" spc="-5" dirty="0">
                <a:latin typeface="Lucida Sans Unicode"/>
                <a:cs typeface="Lucida Sans Unicode"/>
              </a:rPr>
              <a:t>Природные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ресурсы;</a:t>
            </a:r>
            <a:endParaRPr sz="1600" dirty="0">
              <a:latin typeface="Lucida Sans Unicode"/>
              <a:cs typeface="Lucida Sans Unicode"/>
            </a:endParaRPr>
          </a:p>
          <a:p>
            <a:pPr marL="541020" indent="-71755">
              <a:lnSpc>
                <a:spcPct val="100000"/>
              </a:lnSpc>
              <a:spcBef>
                <a:spcPts val="100"/>
              </a:spcBef>
              <a:buSzPct val="93750"/>
              <a:buFont typeface="Arial MT"/>
              <a:buChar char="•"/>
              <a:tabLst>
                <a:tab pos="541655" algn="l"/>
              </a:tabLst>
            </a:pPr>
            <a:r>
              <a:rPr sz="1600" spc="-5" dirty="0">
                <a:latin typeface="Lucida Sans Unicode"/>
                <a:cs typeface="Lucida Sans Unicode"/>
              </a:rPr>
              <a:t>Окружающая</a:t>
            </a:r>
            <a:r>
              <a:rPr sz="1600" spc="-2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среда;</a:t>
            </a:r>
            <a:endParaRPr sz="1600" dirty="0">
              <a:latin typeface="Lucida Sans Unicode"/>
              <a:cs typeface="Lucida Sans Unicode"/>
            </a:endParaRPr>
          </a:p>
          <a:p>
            <a:pPr marL="541020" indent="-71755">
              <a:lnSpc>
                <a:spcPct val="100000"/>
              </a:lnSpc>
              <a:spcBef>
                <a:spcPts val="95"/>
              </a:spcBef>
              <a:buSzPct val="93750"/>
              <a:buFont typeface="Arial MT"/>
              <a:buChar char="•"/>
              <a:tabLst>
                <a:tab pos="541655" algn="l"/>
              </a:tabLst>
            </a:pPr>
            <a:r>
              <a:rPr sz="1600" spc="-5" dirty="0">
                <a:latin typeface="Lucida Sans Unicode"/>
                <a:cs typeface="Lucida Sans Unicode"/>
              </a:rPr>
              <a:t>Опасности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и</a:t>
            </a:r>
            <a:r>
              <a:rPr sz="1600" spc="-2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риски;</a:t>
            </a:r>
            <a:endParaRPr sz="1600" dirty="0">
              <a:latin typeface="Lucida Sans Unicode"/>
              <a:cs typeface="Lucida Sans Unicode"/>
            </a:endParaRPr>
          </a:p>
          <a:p>
            <a:pPr marL="541020" indent="-71755">
              <a:lnSpc>
                <a:spcPct val="100000"/>
              </a:lnSpc>
              <a:spcBef>
                <a:spcPts val="105"/>
              </a:spcBef>
              <a:buSzPct val="93750"/>
              <a:buFont typeface="Arial MT"/>
              <a:buChar char="•"/>
              <a:tabLst>
                <a:tab pos="541655" algn="l"/>
              </a:tabLst>
            </a:pPr>
            <a:r>
              <a:rPr sz="1600" spc="-5" dirty="0">
                <a:latin typeface="Lucida Sans Unicode"/>
                <a:cs typeface="Lucida Sans Unicode"/>
              </a:rPr>
              <a:t>Связь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науки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и </a:t>
            </a:r>
            <a:r>
              <a:rPr sz="1600" spc="-10" dirty="0">
                <a:latin typeface="Lucida Sans Unicode"/>
                <a:cs typeface="Lucida Sans Unicode"/>
              </a:rPr>
              <a:t>технологий.</a:t>
            </a:r>
            <a:endParaRPr sz="1600" dirty="0">
              <a:latin typeface="Lucida Sans Unicode"/>
              <a:cs typeface="Lucida Sans Unicode"/>
            </a:endParaRPr>
          </a:p>
          <a:p>
            <a:pPr marL="12700" marR="6985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latin typeface="Lucida Sans Unicode"/>
                <a:cs typeface="Lucida Sans Unicode"/>
              </a:rPr>
              <a:t>От</a:t>
            </a:r>
            <a:r>
              <a:rPr sz="1600" spc="4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учащихся</a:t>
            </a:r>
            <a:r>
              <a:rPr sz="1600" spc="6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требуется</a:t>
            </a:r>
            <a:r>
              <a:rPr sz="1600" spc="7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продемонстрировать</a:t>
            </a:r>
            <a:r>
              <a:rPr sz="1600" spc="8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CC0000"/>
                </a:solidFill>
                <a:latin typeface="Lucida Sans Unicode"/>
                <a:cs typeface="Lucida Sans Unicode"/>
              </a:rPr>
              <a:t>компетенции</a:t>
            </a:r>
            <a:r>
              <a:rPr sz="1600" spc="60" dirty="0">
                <a:solidFill>
                  <a:srgbClr val="CC0000"/>
                </a:solidFill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в</a:t>
            </a:r>
            <a:r>
              <a:rPr sz="1600" spc="6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определенном </a:t>
            </a:r>
            <a:r>
              <a:rPr sz="1600" spc="-49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CC0000"/>
                </a:solidFill>
                <a:latin typeface="Lucida Sans Unicode"/>
                <a:cs typeface="Lucida Sans Unicode"/>
              </a:rPr>
              <a:t>контексте.</a:t>
            </a:r>
            <a:endParaRPr sz="1600" dirty="0">
              <a:latin typeface="Lucida Sans Unicode"/>
              <a:cs typeface="Lucida Sans Unicode"/>
            </a:endParaRPr>
          </a:p>
          <a:p>
            <a:pPr marL="12700" marR="3668395">
              <a:lnSpc>
                <a:spcPts val="2030"/>
              </a:lnSpc>
              <a:spcBef>
                <a:spcPts val="75"/>
              </a:spcBef>
            </a:pPr>
            <a:r>
              <a:rPr sz="1600" spc="-10" dirty="0">
                <a:solidFill>
                  <a:srgbClr val="CC0000"/>
                </a:solidFill>
                <a:latin typeface="Lucida Sans Unicode"/>
                <a:cs typeface="Lucida Sans Unicode"/>
              </a:rPr>
              <a:t>Задания</a:t>
            </a:r>
            <a:r>
              <a:rPr sz="1600" spc="25" dirty="0">
                <a:solidFill>
                  <a:srgbClr val="CC0000"/>
                </a:solidFill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имеют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solidFill>
                  <a:srgbClr val="CC0000"/>
                </a:solidFill>
                <a:latin typeface="Lucida Sans Unicode"/>
                <a:cs typeface="Lucida Sans Unicode"/>
              </a:rPr>
              <a:t>межпредметную</a:t>
            </a:r>
            <a:r>
              <a:rPr sz="1600" spc="15" dirty="0">
                <a:solidFill>
                  <a:srgbClr val="CC0000"/>
                </a:solidFill>
                <a:latin typeface="Lucida Sans Unicode"/>
                <a:cs typeface="Lucida Sans Unicode"/>
              </a:rPr>
              <a:t> </a:t>
            </a: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основу. </a:t>
            </a:r>
            <a:r>
              <a:rPr sz="1600" spc="-490" dirty="0">
                <a:solidFill>
                  <a:srgbClr val="CC0000"/>
                </a:solidFill>
                <a:latin typeface="Lucida Sans Unicode"/>
                <a:cs typeface="Lucida Sans Unicode"/>
              </a:rPr>
              <a:t> </a:t>
            </a: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Приоритеты</a:t>
            </a:r>
            <a:r>
              <a:rPr sz="1600" spc="25" dirty="0">
                <a:solidFill>
                  <a:srgbClr val="CC0000"/>
                </a:solidFill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в</a:t>
            </a:r>
            <a:r>
              <a:rPr sz="1600" spc="1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заданиях:</a:t>
            </a:r>
            <a:endParaRPr sz="1600" dirty="0">
              <a:latin typeface="Lucida Sans Unicode"/>
              <a:cs typeface="Lucida Sans Unicode"/>
            </a:endParaRPr>
          </a:p>
          <a:p>
            <a:pPr marL="178435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latin typeface="Lucida Sans Unicode"/>
                <a:cs typeface="Lucida Sans Unicode"/>
              </a:rPr>
              <a:t>с</a:t>
            </a:r>
            <a:r>
              <a:rPr sz="1600" spc="2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точки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зрения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dirty="0">
                <a:latin typeface="Lucida Sans Unicode"/>
                <a:cs typeface="Lucida Sans Unicode"/>
              </a:rPr>
              <a:t>содержания</a:t>
            </a:r>
            <a:r>
              <a:rPr sz="1600" spc="-3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–</a:t>
            </a:r>
            <a:r>
              <a:rPr sz="1600" spc="1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экологические</a:t>
            </a:r>
            <a:r>
              <a:rPr sz="1600" spc="25" dirty="0">
                <a:solidFill>
                  <a:srgbClr val="CC0000"/>
                </a:solidFill>
                <a:latin typeface="Lucida Sans Unicode"/>
                <a:cs typeface="Lucida Sans Unicode"/>
              </a:rPr>
              <a:t> </a:t>
            </a:r>
            <a:r>
              <a:rPr sz="1600" spc="-5" dirty="0">
                <a:solidFill>
                  <a:srgbClr val="CC0000"/>
                </a:solidFill>
                <a:latin typeface="Lucida Sans Unicode"/>
                <a:cs typeface="Lucida Sans Unicode"/>
              </a:rPr>
              <a:t>вопросы</a:t>
            </a:r>
            <a:r>
              <a:rPr sz="1600" spc="-5" dirty="0">
                <a:latin typeface="Lucida Sans Unicode"/>
                <a:cs typeface="Lucida Sans Unicode"/>
              </a:rPr>
              <a:t>;</a:t>
            </a:r>
            <a:endParaRPr sz="1600" dirty="0">
              <a:latin typeface="Lucida Sans Unicode"/>
              <a:cs typeface="Lucida Sans Unicode"/>
            </a:endParaRPr>
          </a:p>
          <a:p>
            <a:pPr marL="12700" marR="2696210" indent="165735">
              <a:lnSpc>
                <a:spcPts val="2030"/>
              </a:lnSpc>
              <a:spcBef>
                <a:spcPts val="75"/>
              </a:spcBef>
            </a:pPr>
            <a:r>
              <a:rPr sz="1600" spc="-5" dirty="0">
                <a:latin typeface="Lucida Sans Unicode"/>
                <a:cs typeface="Lucida Sans Unicode"/>
              </a:rPr>
              <a:t>с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точки</a:t>
            </a:r>
            <a:r>
              <a:rPr sz="1600" spc="1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зрения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компетенций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–</a:t>
            </a:r>
            <a:r>
              <a:rPr sz="1600" spc="-2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методы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научного </a:t>
            </a:r>
            <a:r>
              <a:rPr sz="1600" spc="-49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исследования</a:t>
            </a:r>
            <a:endParaRPr sz="16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3638" y="30301"/>
            <a:ext cx="7871459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5080" algn="ctr">
              <a:lnSpc>
                <a:spcPct val="100000"/>
              </a:lnSpc>
              <a:spcBef>
                <a:spcPts val="100"/>
              </a:spcBef>
            </a:pPr>
            <a:r>
              <a:rPr sz="2400" spc="-5" dirty="0"/>
              <a:t>Перечень</a:t>
            </a:r>
            <a:r>
              <a:rPr sz="2400" spc="5" dirty="0"/>
              <a:t> </a:t>
            </a:r>
            <a:r>
              <a:rPr sz="2400" spc="-5" dirty="0"/>
              <a:t>компетентностей</a:t>
            </a:r>
            <a:r>
              <a:rPr sz="2400" dirty="0"/>
              <a:t> и</a:t>
            </a:r>
            <a:r>
              <a:rPr sz="2400" spc="-5" dirty="0"/>
              <a:t> </a:t>
            </a:r>
            <a:r>
              <a:rPr sz="2400" spc="-10" dirty="0"/>
              <a:t>познавательных </a:t>
            </a:r>
            <a:r>
              <a:rPr sz="2400" spc="-5" dirty="0"/>
              <a:t> действий</a:t>
            </a:r>
            <a:r>
              <a:rPr sz="2400" spc="10" dirty="0"/>
              <a:t> </a:t>
            </a:r>
            <a:r>
              <a:rPr sz="2400" spc="-5" dirty="0"/>
              <a:t>для</a:t>
            </a:r>
            <a:r>
              <a:rPr sz="2400" dirty="0"/>
              <a:t> </a:t>
            </a:r>
            <a:r>
              <a:rPr sz="2400" spc="-5" dirty="0"/>
              <a:t>разработки</a:t>
            </a:r>
            <a:r>
              <a:rPr sz="2400" spc="5" dirty="0"/>
              <a:t> </a:t>
            </a:r>
            <a:r>
              <a:rPr sz="2400" spc="-10" dirty="0"/>
              <a:t>заданий </a:t>
            </a:r>
            <a:r>
              <a:rPr sz="2400" spc="-5" dirty="0"/>
              <a:t>по</a:t>
            </a:r>
            <a:r>
              <a:rPr sz="2400" dirty="0"/>
              <a:t> </a:t>
            </a:r>
            <a:r>
              <a:rPr sz="2400" spc="-5" dirty="0" err="1"/>
              <a:t>оценке</a:t>
            </a:r>
            <a:r>
              <a:rPr sz="2400" spc="-5" dirty="0"/>
              <a:t> </a:t>
            </a:r>
            <a:r>
              <a:rPr sz="2400" dirty="0"/>
              <a:t> </a:t>
            </a:r>
            <a:r>
              <a:rPr sz="2400" spc="-5" dirty="0" err="1" smtClean="0"/>
              <a:t>естественнонаучной</a:t>
            </a:r>
            <a:r>
              <a:rPr sz="2400" spc="15" dirty="0" smtClean="0"/>
              <a:t> </a:t>
            </a:r>
            <a:r>
              <a:rPr sz="2400" spc="-5" dirty="0"/>
              <a:t>грамотности</a:t>
            </a:r>
            <a:r>
              <a:rPr sz="2400" spc="-15" dirty="0"/>
              <a:t> </a:t>
            </a:r>
            <a:r>
              <a:rPr sz="2400" dirty="0"/>
              <a:t>в</a:t>
            </a:r>
            <a:r>
              <a:rPr sz="2400" spc="-10" dirty="0"/>
              <a:t> </a:t>
            </a:r>
            <a:r>
              <a:rPr sz="2400" spc="-5" dirty="0"/>
              <a:t>7–9-х</a:t>
            </a:r>
            <a:r>
              <a:rPr sz="2400" spc="-10" dirty="0"/>
              <a:t> классах</a:t>
            </a:r>
            <a:endParaRPr sz="2400" dirty="0"/>
          </a:p>
        </p:txBody>
      </p:sp>
      <p:sp>
        <p:nvSpPr>
          <p:cNvPr id="3" name="object 3"/>
          <p:cNvSpPr txBox="1"/>
          <p:nvPr/>
        </p:nvSpPr>
        <p:spPr>
          <a:xfrm>
            <a:off x="606653" y="1241805"/>
            <a:ext cx="2158365" cy="5236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344170" indent="-2286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241300" algn="l"/>
              </a:tabLst>
            </a:pPr>
            <a:r>
              <a:rPr sz="1200" dirty="0">
                <a:latin typeface="Lucida Sans Unicode"/>
                <a:cs typeface="Lucida Sans Unicode"/>
              </a:rPr>
              <a:t>Научное</a:t>
            </a:r>
            <a:r>
              <a:rPr sz="1200" spc="-95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объяснение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явлений</a:t>
            </a:r>
            <a:endParaRPr sz="1200">
              <a:latin typeface="Lucida Sans Unicode"/>
              <a:cs typeface="Lucida Sans Unicode"/>
            </a:endParaRPr>
          </a:p>
          <a:p>
            <a:pPr marL="241300" marR="305435" lvl="1" indent="-228600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349885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Применить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естественнонаучные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знания для анализа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ситуац</a:t>
            </a:r>
            <a:r>
              <a:rPr sz="1200" spc="5" dirty="0">
                <a:latin typeface="Lucida Sans Unicode"/>
                <a:cs typeface="Lucida Sans Unicode"/>
              </a:rPr>
              <a:t>и</a:t>
            </a:r>
            <a:r>
              <a:rPr sz="1200" dirty="0">
                <a:latin typeface="Lucida Sans Unicode"/>
                <a:cs typeface="Lucida Sans Unicode"/>
              </a:rPr>
              <a:t>и</a:t>
            </a:r>
            <a:r>
              <a:rPr sz="1200" spc="-10" dirty="0">
                <a:latin typeface="Lucida Sans Unicode"/>
                <a:cs typeface="Lucida Sans Unicode"/>
              </a:rPr>
              <a:t>/</a:t>
            </a:r>
            <a:r>
              <a:rPr sz="1200" dirty="0">
                <a:latin typeface="Lucida Sans Unicode"/>
                <a:cs typeface="Lucida Sans Unicode"/>
              </a:rPr>
              <a:t>п</a:t>
            </a:r>
            <a:r>
              <a:rPr sz="1200" spc="-5" dirty="0">
                <a:latin typeface="Lucida Sans Unicode"/>
                <a:cs typeface="Lucida Sans Unicode"/>
              </a:rPr>
              <a:t>ро</a:t>
            </a:r>
            <a:r>
              <a:rPr sz="1200" spc="-10" dirty="0">
                <a:latin typeface="Lucida Sans Unicode"/>
                <a:cs typeface="Lucida Sans Unicode"/>
              </a:rPr>
              <a:t>б</a:t>
            </a:r>
            <a:r>
              <a:rPr sz="1200" dirty="0">
                <a:latin typeface="Lucida Sans Unicode"/>
                <a:cs typeface="Lucida Sans Unicode"/>
              </a:rPr>
              <a:t>л</a:t>
            </a:r>
            <a:r>
              <a:rPr sz="1200" spc="-10" dirty="0">
                <a:latin typeface="Lucida Sans Unicode"/>
                <a:cs typeface="Lucida Sans Unicode"/>
              </a:rPr>
              <a:t>е</a:t>
            </a:r>
            <a:r>
              <a:rPr sz="1200" dirty="0">
                <a:latin typeface="Lucida Sans Unicode"/>
                <a:cs typeface="Lucida Sans Unicode"/>
              </a:rPr>
              <a:t>м</a:t>
            </a:r>
            <a:r>
              <a:rPr sz="1200" spc="-5" dirty="0">
                <a:latin typeface="Lucida Sans Unicode"/>
                <a:cs typeface="Lucida Sans Unicode"/>
              </a:rPr>
              <a:t>ы</a:t>
            </a:r>
            <a:r>
              <a:rPr sz="1200" dirty="0">
                <a:latin typeface="Lucida Sans Unicode"/>
                <a:cs typeface="Lucida Sans Unicode"/>
              </a:rPr>
              <a:t>.</a:t>
            </a:r>
            <a:endParaRPr sz="1200">
              <a:latin typeface="Lucida Sans Unicode"/>
              <a:cs typeface="Lucida Sans Unicode"/>
            </a:endParaRPr>
          </a:p>
          <a:p>
            <a:pPr marL="241300" marR="504825" lvl="1" indent="-228600" algn="just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49885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Выбрать модель,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лежащую</a:t>
            </a:r>
            <a:r>
              <a:rPr sz="1200" spc="-75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в</a:t>
            </a:r>
            <a:r>
              <a:rPr sz="1200" spc="-50" dirty="0">
                <a:latin typeface="Lucida Sans Unicode"/>
                <a:cs typeface="Lucida Sans Unicode"/>
              </a:rPr>
              <a:t> </a:t>
            </a:r>
            <a:r>
              <a:rPr sz="1200" spc="-10" dirty="0">
                <a:latin typeface="Lucida Sans Unicode"/>
                <a:cs typeface="Lucida Sans Unicode"/>
              </a:rPr>
              <a:t>основе </a:t>
            </a:r>
            <a:r>
              <a:rPr sz="1200" spc="-37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объяснения.</a:t>
            </a:r>
            <a:endParaRPr sz="1200">
              <a:latin typeface="Lucida Sans Unicode"/>
              <a:cs typeface="Lucida Sans Unicode"/>
            </a:endParaRPr>
          </a:p>
          <a:p>
            <a:pPr marL="241300" marR="57785" lvl="1" indent="-228600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349885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Выбрать объяснение,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наиболее полно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отражающее</a:t>
            </a:r>
            <a:r>
              <a:rPr sz="1200" spc="-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описанные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процессы.</a:t>
            </a:r>
            <a:endParaRPr sz="1200">
              <a:latin typeface="Lucida Sans Unicode"/>
              <a:cs typeface="Lucida Sans Unicode"/>
            </a:endParaRPr>
          </a:p>
          <a:p>
            <a:pPr marL="241300" marR="5080" lvl="1" indent="-2286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49885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Создать объяснение,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указав несколько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причинно-следственных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связей.</a:t>
            </a:r>
            <a:endParaRPr sz="1200">
              <a:latin typeface="Lucida Sans Unicode"/>
              <a:cs typeface="Lucida Sans Unicode"/>
            </a:endParaRPr>
          </a:p>
          <a:p>
            <a:pPr marL="241300" marR="46990" lvl="1" indent="-228600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349250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Выбрать возможный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прогноз </a:t>
            </a:r>
            <a:r>
              <a:rPr sz="1200" dirty="0">
                <a:latin typeface="Lucida Sans Unicode"/>
                <a:cs typeface="Lucida Sans Unicode"/>
              </a:rPr>
              <a:t>и </a:t>
            </a:r>
            <a:r>
              <a:rPr sz="1200" spc="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ар</a:t>
            </a:r>
            <a:r>
              <a:rPr sz="1200" spc="-10" dirty="0">
                <a:latin typeface="Lucida Sans Unicode"/>
                <a:cs typeface="Lucida Sans Unicode"/>
              </a:rPr>
              <a:t>г</a:t>
            </a:r>
            <a:r>
              <a:rPr sz="1200" dirty="0">
                <a:latin typeface="Lucida Sans Unicode"/>
                <a:cs typeface="Lucida Sans Unicode"/>
              </a:rPr>
              <a:t>умен</a:t>
            </a:r>
            <a:r>
              <a:rPr sz="1200" spc="-5" dirty="0">
                <a:latin typeface="Lucida Sans Unicode"/>
                <a:cs typeface="Lucida Sans Unicode"/>
              </a:rPr>
              <a:t>т</a:t>
            </a:r>
            <a:r>
              <a:rPr sz="1200" dirty="0">
                <a:latin typeface="Lucida Sans Unicode"/>
                <a:cs typeface="Lucida Sans Unicode"/>
              </a:rPr>
              <a:t>и</a:t>
            </a:r>
            <a:r>
              <a:rPr sz="1200" spc="-15" dirty="0">
                <a:latin typeface="Lucida Sans Unicode"/>
                <a:cs typeface="Lucida Sans Unicode"/>
              </a:rPr>
              <a:t>р</a:t>
            </a:r>
            <a:r>
              <a:rPr sz="1200" spc="-10" dirty="0">
                <a:latin typeface="Lucida Sans Unicode"/>
                <a:cs typeface="Lucida Sans Unicode"/>
              </a:rPr>
              <a:t>ов</a:t>
            </a:r>
            <a:r>
              <a:rPr sz="1200" spc="-5" dirty="0">
                <a:latin typeface="Lucida Sans Unicode"/>
                <a:cs typeface="Lucida Sans Unicode"/>
              </a:rPr>
              <a:t>а</a:t>
            </a:r>
            <a:r>
              <a:rPr sz="1200" spc="-10" dirty="0">
                <a:latin typeface="Lucida Sans Unicode"/>
                <a:cs typeface="Lucida Sans Unicode"/>
              </a:rPr>
              <a:t>т</a:t>
            </a:r>
            <a:r>
              <a:rPr sz="1200" dirty="0">
                <a:latin typeface="Lucida Sans Unicode"/>
                <a:cs typeface="Lucida Sans Unicode"/>
              </a:rPr>
              <a:t>ь</a:t>
            </a:r>
            <a:r>
              <a:rPr sz="1200" spc="-30" dirty="0">
                <a:latin typeface="Lucida Sans Unicode"/>
                <a:cs typeface="Lucida Sans Unicode"/>
              </a:rPr>
              <a:t> </a:t>
            </a:r>
            <a:r>
              <a:rPr sz="1200" spc="-10" dirty="0">
                <a:latin typeface="Lucida Sans Unicode"/>
                <a:cs typeface="Lucida Sans Unicode"/>
              </a:rPr>
              <a:t>в</a:t>
            </a:r>
            <a:r>
              <a:rPr sz="1200" spc="-5" dirty="0">
                <a:latin typeface="Lucida Sans Unicode"/>
                <a:cs typeface="Lucida Sans Unicode"/>
              </a:rPr>
              <a:t>ы</a:t>
            </a:r>
            <a:r>
              <a:rPr sz="1200" dirty="0">
                <a:latin typeface="Lucida Sans Unicode"/>
                <a:cs typeface="Lucida Sans Unicode"/>
              </a:rPr>
              <a:t>б</a:t>
            </a:r>
            <a:r>
              <a:rPr sz="1200" spc="-10" dirty="0">
                <a:latin typeface="Lucida Sans Unicode"/>
                <a:cs typeface="Lucida Sans Unicode"/>
              </a:rPr>
              <a:t>о</a:t>
            </a:r>
            <a:r>
              <a:rPr sz="1200" spc="-5" dirty="0">
                <a:latin typeface="Lucida Sans Unicode"/>
                <a:cs typeface="Lucida Sans Unicode"/>
              </a:rPr>
              <a:t>р.</a:t>
            </a:r>
            <a:endParaRPr sz="1200">
              <a:latin typeface="Lucida Sans Unicode"/>
              <a:cs typeface="Lucida Sans Unicode"/>
            </a:endParaRPr>
          </a:p>
          <a:p>
            <a:pPr marL="241300" marR="229235" lvl="1" indent="-228600">
              <a:lnSpc>
                <a:spcPct val="100000"/>
              </a:lnSpc>
              <a:spcBef>
                <a:spcPts val="110"/>
              </a:spcBef>
              <a:buAutoNum type="arabicPeriod"/>
              <a:tabLst>
                <a:tab pos="349885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Сделать прогноз </a:t>
            </a:r>
            <a:r>
              <a:rPr sz="1200" dirty="0">
                <a:latin typeface="Lucida Sans Unicode"/>
                <a:cs typeface="Lucida Sans Unicode"/>
              </a:rPr>
              <a:t>на </a:t>
            </a:r>
            <a:r>
              <a:rPr sz="1200" spc="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основании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предложенного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объяснения</a:t>
            </a:r>
            <a:r>
              <a:rPr sz="1200" spc="-8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процесса.</a:t>
            </a:r>
            <a:endParaRPr sz="1200">
              <a:latin typeface="Lucida Sans Unicode"/>
              <a:cs typeface="Lucida Sans Unicode"/>
            </a:endParaRPr>
          </a:p>
          <a:p>
            <a:pPr marL="241300" marR="9525" lvl="1" indent="-228600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349250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Привести примеры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возможного применения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естественнонаучного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знания</a:t>
            </a:r>
            <a:r>
              <a:rPr sz="1200" spc="-40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для</a:t>
            </a:r>
            <a:r>
              <a:rPr sz="1200" spc="-2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общества.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11220" y="1244853"/>
            <a:ext cx="2600960" cy="55987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86690" marR="429259" indent="-186690">
              <a:lnSpc>
                <a:spcPct val="99200"/>
              </a:lnSpc>
              <a:spcBef>
                <a:spcPts val="110"/>
              </a:spcBef>
              <a:buFont typeface="Calibri"/>
              <a:buAutoNum type="arabicPeriod" startAt="2"/>
              <a:tabLst>
                <a:tab pos="186690" algn="l"/>
              </a:tabLst>
            </a:pPr>
            <a:r>
              <a:rPr sz="1200" dirty="0">
                <a:latin typeface="Lucida Sans Unicode"/>
                <a:cs typeface="Lucida Sans Unicode"/>
              </a:rPr>
              <a:t>Понимание</a:t>
            </a:r>
            <a:r>
              <a:rPr sz="1200" spc="-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особенностей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естественнонаучного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исследования</a:t>
            </a:r>
            <a:endParaRPr sz="1200">
              <a:latin typeface="Lucida Sans Unicode"/>
              <a:cs typeface="Lucida Sans Unicode"/>
            </a:endParaRPr>
          </a:p>
          <a:p>
            <a:pPr marL="241300" marR="80010" lvl="1" indent="-228600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349885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Различать </a:t>
            </a:r>
            <a:r>
              <a:rPr sz="1200" spc="-10" dirty="0">
                <a:latin typeface="Lucida Sans Unicode"/>
                <a:cs typeface="Lucida Sans Unicode"/>
              </a:rPr>
              <a:t>вопросы, которые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возможно исследовать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методами</a:t>
            </a:r>
            <a:r>
              <a:rPr sz="1200" spc="-3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естественных</a:t>
            </a:r>
            <a:r>
              <a:rPr sz="1200" spc="-7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наук.</a:t>
            </a:r>
            <a:endParaRPr sz="1200">
              <a:latin typeface="Lucida Sans Unicode"/>
              <a:cs typeface="Lucida Sans Unicode"/>
            </a:endParaRPr>
          </a:p>
          <a:p>
            <a:pPr marL="241300" marR="5080" lvl="1" indent="-2286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49885" algn="l"/>
              </a:tabLst>
            </a:pPr>
            <a:r>
              <a:rPr sz="1200" spc="-10" dirty="0">
                <a:latin typeface="Lucida Sans Unicode"/>
                <a:cs typeface="Lucida Sans Unicode"/>
              </a:rPr>
              <a:t>Распознавать </a:t>
            </a:r>
            <a:r>
              <a:rPr sz="1200" spc="-5" dirty="0">
                <a:latin typeface="Lucida Sans Unicode"/>
                <a:cs typeface="Lucida Sans Unicode"/>
              </a:rPr>
              <a:t>гипотезу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(предположение),</a:t>
            </a:r>
            <a:r>
              <a:rPr sz="1200" spc="-70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на</a:t>
            </a:r>
            <a:r>
              <a:rPr sz="1200" spc="-3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проверку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которой направлено данное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исследование.</a:t>
            </a:r>
            <a:endParaRPr sz="1200">
              <a:latin typeface="Lucida Sans Unicode"/>
              <a:cs typeface="Lucida Sans Unicode"/>
            </a:endParaRPr>
          </a:p>
          <a:p>
            <a:pPr marL="241300" marR="393065" lvl="1" indent="-228600">
              <a:lnSpc>
                <a:spcPct val="100000"/>
              </a:lnSpc>
              <a:spcBef>
                <a:spcPts val="110"/>
              </a:spcBef>
              <a:buAutoNum type="arabicPeriod"/>
              <a:tabLst>
                <a:tab pos="349885" algn="l"/>
              </a:tabLst>
            </a:pPr>
            <a:r>
              <a:rPr sz="1200" dirty="0">
                <a:latin typeface="Lucida Sans Unicode"/>
                <a:cs typeface="Lucida Sans Unicode"/>
              </a:rPr>
              <a:t>Оценить</a:t>
            </a:r>
            <a:r>
              <a:rPr sz="1200" spc="-7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предложенный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способ проведения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исследования/план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исследования.</a:t>
            </a:r>
            <a:endParaRPr sz="1200">
              <a:latin typeface="Lucida Sans Unicode"/>
              <a:cs typeface="Lucida Sans Unicode"/>
            </a:endParaRPr>
          </a:p>
          <a:p>
            <a:pPr marL="241300" marR="296545" lvl="1" indent="-228600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349885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Интерпретировать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результаты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исследований/находить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информацию </a:t>
            </a:r>
            <a:r>
              <a:rPr sz="1200" dirty="0">
                <a:latin typeface="Lucida Sans Unicode"/>
                <a:cs typeface="Lucida Sans Unicode"/>
              </a:rPr>
              <a:t>в </a:t>
            </a:r>
            <a:r>
              <a:rPr sz="1200" spc="-5" dirty="0">
                <a:latin typeface="Lucida Sans Unicode"/>
                <a:cs typeface="Lucida Sans Unicode"/>
              </a:rPr>
              <a:t>данных,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подтверждающую</a:t>
            </a:r>
            <a:r>
              <a:rPr sz="1200" spc="-60" dirty="0">
                <a:latin typeface="Lucida Sans Unicode"/>
                <a:cs typeface="Lucida Sans Unicode"/>
              </a:rPr>
              <a:t> </a:t>
            </a:r>
            <a:r>
              <a:rPr sz="1200" spc="-10" dirty="0">
                <a:latin typeface="Lucida Sans Unicode"/>
                <a:cs typeface="Lucida Sans Unicode"/>
              </a:rPr>
              <a:t>выводы.</a:t>
            </a:r>
            <a:endParaRPr sz="1200">
              <a:latin typeface="Lucida Sans Unicode"/>
              <a:cs typeface="Lucida Sans Unicode"/>
            </a:endParaRPr>
          </a:p>
          <a:p>
            <a:pPr marL="241300" marR="207645" lvl="1" indent="-2286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49885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Сделать </a:t>
            </a:r>
            <a:r>
              <a:rPr sz="1200" spc="-10" dirty="0">
                <a:latin typeface="Lucida Sans Unicode"/>
                <a:cs typeface="Lucida Sans Unicode"/>
              </a:rPr>
              <a:t>выводы </a:t>
            </a:r>
            <a:r>
              <a:rPr sz="1200" dirty="0">
                <a:latin typeface="Lucida Sans Unicode"/>
                <a:cs typeface="Lucida Sans Unicode"/>
              </a:rPr>
              <a:t>по </a:t>
            </a:r>
            <a:r>
              <a:rPr sz="1200" spc="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предложенным</a:t>
            </a:r>
            <a:r>
              <a:rPr sz="1200" spc="-7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результатам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исследования.</a:t>
            </a:r>
            <a:endParaRPr sz="1200">
              <a:latin typeface="Lucida Sans Unicode"/>
              <a:cs typeface="Lucida Sans Unicode"/>
            </a:endParaRPr>
          </a:p>
          <a:p>
            <a:pPr marL="241300" marR="29845" lvl="1" indent="-228600">
              <a:lnSpc>
                <a:spcPct val="100000"/>
              </a:lnSpc>
              <a:spcBef>
                <a:spcPts val="110"/>
              </a:spcBef>
              <a:buAutoNum type="arabicPeriod"/>
              <a:tabLst>
                <a:tab pos="349885" algn="l"/>
              </a:tabLst>
            </a:pPr>
            <a:r>
              <a:rPr sz="1200" dirty="0">
                <a:latin typeface="Lucida Sans Unicode"/>
                <a:cs typeface="Lucida Sans Unicode"/>
              </a:rPr>
              <a:t>Оценить </a:t>
            </a:r>
            <a:r>
              <a:rPr sz="1200" spc="-5" dirty="0">
                <a:latin typeface="Lucida Sans Unicode"/>
                <a:cs typeface="Lucida Sans Unicode"/>
              </a:rPr>
              <a:t>способ, </a:t>
            </a:r>
            <a:r>
              <a:rPr sz="1200" spc="-10" dirty="0">
                <a:latin typeface="Lucida Sans Unicode"/>
                <a:cs typeface="Lucida Sans Unicode"/>
              </a:rPr>
              <a:t>который </a:t>
            </a:r>
            <a:r>
              <a:rPr sz="1200" spc="-5" dirty="0">
                <a:latin typeface="Lucida Sans Unicode"/>
                <a:cs typeface="Lucida Sans Unicode"/>
              </a:rPr>
              <a:t> используется</a:t>
            </a:r>
            <a:r>
              <a:rPr sz="1200" spc="-75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для</a:t>
            </a:r>
            <a:r>
              <a:rPr sz="1200" spc="-2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обеспечения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надёжности данных </a:t>
            </a:r>
            <a:r>
              <a:rPr sz="1200" dirty="0">
                <a:latin typeface="Lucida Sans Unicode"/>
                <a:cs typeface="Lucida Sans Unicode"/>
              </a:rPr>
              <a:t>и </a:t>
            </a:r>
            <a:r>
              <a:rPr sz="1200" spc="5" dirty="0">
                <a:latin typeface="Lucida Sans Unicode"/>
                <a:cs typeface="Lucida Sans Unicode"/>
              </a:rPr>
              <a:t> </a:t>
            </a:r>
            <a:r>
              <a:rPr sz="1200" spc="-10" dirty="0">
                <a:latin typeface="Lucida Sans Unicode"/>
                <a:cs typeface="Lucida Sans Unicode"/>
              </a:rPr>
              <a:t>достоверности </a:t>
            </a:r>
            <a:r>
              <a:rPr sz="1200" spc="-5" dirty="0">
                <a:latin typeface="Lucida Sans Unicode"/>
                <a:cs typeface="Lucida Sans Unicode"/>
              </a:rPr>
              <a:t>объяснений.</a:t>
            </a:r>
            <a:endParaRPr sz="1200">
              <a:latin typeface="Lucida Sans Unicode"/>
              <a:cs typeface="Lucida Sans Unicode"/>
            </a:endParaRPr>
          </a:p>
          <a:p>
            <a:pPr marL="241300" marR="186055" lvl="1" indent="-228600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349885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Предложить способ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увеличения </a:t>
            </a:r>
            <a:r>
              <a:rPr sz="1200" spc="-10" dirty="0">
                <a:latin typeface="Lucida Sans Unicode"/>
                <a:cs typeface="Lucida Sans Unicode"/>
              </a:rPr>
              <a:t>точности </a:t>
            </a:r>
            <a:r>
              <a:rPr sz="1200" spc="-5" dirty="0">
                <a:latin typeface="Lucida Sans Unicode"/>
                <a:cs typeface="Lucida Sans Unicode"/>
              </a:rPr>
              <a:t> получаемых</a:t>
            </a:r>
            <a:r>
              <a:rPr sz="1200" spc="-65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в</a:t>
            </a:r>
            <a:r>
              <a:rPr sz="1200" spc="-3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исследовании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данных</a:t>
            </a:r>
            <a:endParaRPr sz="12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48071" y="1241805"/>
            <a:ext cx="2865755" cy="4674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5104" marR="376555" indent="-205104">
              <a:lnSpc>
                <a:spcPct val="100000"/>
              </a:lnSpc>
              <a:spcBef>
                <a:spcPts val="100"/>
              </a:spcBef>
              <a:buAutoNum type="arabicPeriod" startAt="3"/>
              <a:tabLst>
                <a:tab pos="205104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Интерпретация </a:t>
            </a:r>
            <a:r>
              <a:rPr sz="1200" dirty="0">
                <a:latin typeface="Lucida Sans Unicode"/>
                <a:cs typeface="Lucida Sans Unicode"/>
              </a:rPr>
              <a:t>данных и </a:t>
            </a:r>
            <a:r>
              <a:rPr sz="1200" spc="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использование </a:t>
            </a:r>
            <a:r>
              <a:rPr sz="1200" dirty="0">
                <a:latin typeface="Lucida Sans Unicode"/>
                <a:cs typeface="Lucida Sans Unicode"/>
              </a:rPr>
              <a:t>научных </a:t>
            </a:r>
            <a:r>
              <a:rPr sz="1200" spc="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доказательств</a:t>
            </a:r>
            <a:r>
              <a:rPr sz="1200" spc="-55" dirty="0">
                <a:latin typeface="Lucida Sans Unicode"/>
                <a:cs typeface="Lucida Sans Unicode"/>
              </a:rPr>
              <a:t> </a:t>
            </a:r>
            <a:r>
              <a:rPr sz="1200" spc="5" dirty="0">
                <a:latin typeface="Lucida Sans Unicode"/>
                <a:cs typeface="Lucida Sans Unicode"/>
              </a:rPr>
              <a:t>для</a:t>
            </a:r>
            <a:r>
              <a:rPr sz="1200" spc="-45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получения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выводов</a:t>
            </a:r>
            <a:endParaRPr sz="1200">
              <a:latin typeface="Lucida Sans Unicode"/>
              <a:cs typeface="Lucida Sans Unicode"/>
            </a:endParaRPr>
          </a:p>
          <a:p>
            <a:pPr marL="241300" marR="483870" lvl="1" indent="-228600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349250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Определять</a:t>
            </a:r>
            <a:r>
              <a:rPr sz="1200" spc="-7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недостающую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информацию </a:t>
            </a:r>
            <a:r>
              <a:rPr sz="1200" dirty="0">
                <a:latin typeface="Lucida Sans Unicode"/>
                <a:cs typeface="Lucida Sans Unicode"/>
              </a:rPr>
              <a:t>для </a:t>
            </a:r>
            <a:r>
              <a:rPr sz="1200" spc="-5" dirty="0">
                <a:latin typeface="Lucida Sans Unicode"/>
                <a:cs typeface="Lucida Sans Unicode"/>
              </a:rPr>
              <a:t>решения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проблемы.</a:t>
            </a:r>
            <a:endParaRPr sz="1200">
              <a:latin typeface="Lucida Sans Unicode"/>
              <a:cs typeface="Lucida Sans Unicode"/>
            </a:endParaRPr>
          </a:p>
          <a:p>
            <a:pPr marL="241300" marR="240665" lvl="1" indent="-2286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49885" algn="l"/>
              </a:tabLst>
            </a:pPr>
            <a:r>
              <a:rPr sz="1200" spc="-10" dirty="0">
                <a:latin typeface="Lucida Sans Unicode"/>
                <a:cs typeface="Lucida Sans Unicode"/>
              </a:rPr>
              <a:t>Распознавать</a:t>
            </a:r>
            <a:r>
              <a:rPr sz="1200" spc="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предположения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(допущения), аргументы </a:t>
            </a:r>
            <a:r>
              <a:rPr sz="1200" dirty="0">
                <a:latin typeface="Lucida Sans Unicode"/>
                <a:cs typeface="Lucida Sans Unicode"/>
              </a:rPr>
              <a:t>и </a:t>
            </a:r>
            <a:r>
              <a:rPr sz="1200" spc="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описания </a:t>
            </a:r>
            <a:r>
              <a:rPr sz="1200" dirty="0">
                <a:latin typeface="Lucida Sans Unicode"/>
                <a:cs typeface="Lucida Sans Unicode"/>
              </a:rPr>
              <a:t>в </a:t>
            </a:r>
            <a:r>
              <a:rPr sz="1200" spc="-5" dirty="0">
                <a:latin typeface="Lucida Sans Unicode"/>
                <a:cs typeface="Lucida Sans Unicode"/>
              </a:rPr>
              <a:t>научнопопулярных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текстах.</a:t>
            </a:r>
            <a:endParaRPr sz="1200">
              <a:latin typeface="Lucida Sans Unicode"/>
              <a:cs typeface="Lucida Sans Unicode"/>
            </a:endParaRPr>
          </a:p>
          <a:p>
            <a:pPr marL="241300" marR="5080" lvl="1" indent="-228600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349250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Находить необходимые данные </a:t>
            </a:r>
            <a:r>
              <a:rPr sz="1200" dirty="0">
                <a:latin typeface="Lucida Sans Unicode"/>
                <a:cs typeface="Lucida Sans Unicode"/>
              </a:rPr>
              <a:t> в </a:t>
            </a:r>
            <a:r>
              <a:rPr sz="1200" spc="-5" dirty="0">
                <a:latin typeface="Lucida Sans Unicode"/>
                <a:cs typeface="Lucida Sans Unicode"/>
              </a:rPr>
              <a:t>источниках информации,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представленной </a:t>
            </a:r>
            <a:r>
              <a:rPr sz="1200" dirty="0">
                <a:latin typeface="Lucida Sans Unicode"/>
                <a:cs typeface="Lucida Sans Unicode"/>
              </a:rPr>
              <a:t>в </a:t>
            </a:r>
            <a:r>
              <a:rPr sz="1200" spc="-5" dirty="0">
                <a:latin typeface="Lucida Sans Unicode"/>
                <a:cs typeface="Lucida Sans Unicode"/>
              </a:rPr>
              <a:t>различной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форме</a:t>
            </a:r>
            <a:r>
              <a:rPr sz="1200" spc="-3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(таблицы,</a:t>
            </a:r>
            <a:r>
              <a:rPr sz="1200" spc="-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графики,</a:t>
            </a:r>
            <a:r>
              <a:rPr sz="1200" spc="-4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схемы,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диаграммы,</a:t>
            </a:r>
            <a:r>
              <a:rPr sz="1200" spc="-2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карты).</a:t>
            </a:r>
            <a:endParaRPr sz="1200">
              <a:latin typeface="Lucida Sans Unicode"/>
              <a:cs typeface="Lucida Sans Unicode"/>
            </a:endParaRPr>
          </a:p>
          <a:p>
            <a:pPr marL="241300" marR="41910" lvl="1" indent="-18161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96875" algn="l"/>
              </a:tabLst>
            </a:pPr>
            <a:r>
              <a:rPr sz="1200" spc="-10" dirty="0">
                <a:latin typeface="Lucida Sans Unicode"/>
                <a:cs typeface="Lucida Sans Unicode"/>
              </a:rPr>
              <a:t>Преобразовать </a:t>
            </a:r>
            <a:r>
              <a:rPr sz="1200" spc="-5" dirty="0">
                <a:latin typeface="Lucida Sans Unicode"/>
                <a:cs typeface="Lucida Sans Unicode"/>
              </a:rPr>
              <a:t>информацию </a:t>
            </a:r>
            <a:r>
              <a:rPr sz="1200" dirty="0">
                <a:latin typeface="Lucida Sans Unicode"/>
                <a:cs typeface="Lucida Sans Unicode"/>
              </a:rPr>
              <a:t>из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одной формы представления </a:t>
            </a:r>
            <a:r>
              <a:rPr sz="1200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данных</a:t>
            </a:r>
            <a:r>
              <a:rPr sz="1200" spc="-20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в</a:t>
            </a:r>
            <a:r>
              <a:rPr sz="1200" spc="-10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другую.</a:t>
            </a:r>
            <a:endParaRPr sz="1200">
              <a:latin typeface="Lucida Sans Unicode"/>
              <a:cs typeface="Lucida Sans Unicode"/>
            </a:endParaRPr>
          </a:p>
          <a:p>
            <a:pPr marL="241300" marR="60325" lvl="1" indent="-228600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49885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Интерпретировать данные </a:t>
            </a:r>
            <a:r>
              <a:rPr sz="1200" dirty="0">
                <a:latin typeface="Lucida Sans Unicode"/>
                <a:cs typeface="Lucida Sans Unicode"/>
              </a:rPr>
              <a:t>и </a:t>
            </a:r>
            <a:r>
              <a:rPr sz="1200" spc="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делать</a:t>
            </a:r>
            <a:r>
              <a:rPr sz="1200" spc="-3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соответствующие</a:t>
            </a:r>
            <a:r>
              <a:rPr sz="1200" spc="-55" dirty="0">
                <a:latin typeface="Lucida Sans Unicode"/>
                <a:cs typeface="Lucida Sans Unicode"/>
              </a:rPr>
              <a:t> </a:t>
            </a:r>
            <a:r>
              <a:rPr sz="1200" spc="-10" dirty="0">
                <a:latin typeface="Lucida Sans Unicode"/>
                <a:cs typeface="Lucida Sans Unicode"/>
              </a:rPr>
              <a:t>выводы.</a:t>
            </a:r>
            <a:endParaRPr sz="1200">
              <a:latin typeface="Lucida Sans Unicode"/>
              <a:cs typeface="Lucida Sans Unicode"/>
            </a:endParaRPr>
          </a:p>
          <a:p>
            <a:pPr marL="241300" marR="374650" lvl="1" indent="-228600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349885" algn="l"/>
              </a:tabLst>
            </a:pPr>
            <a:r>
              <a:rPr sz="1200" spc="-5" dirty="0">
                <a:latin typeface="Lucida Sans Unicode"/>
                <a:cs typeface="Lucida Sans Unicode"/>
              </a:rPr>
              <a:t>Оценивать </a:t>
            </a:r>
            <a:r>
              <a:rPr sz="1200" spc="-10" dirty="0">
                <a:latin typeface="Lucida Sans Unicode"/>
                <a:cs typeface="Lucida Sans Unicode"/>
              </a:rPr>
              <a:t>достоверность </a:t>
            </a:r>
            <a:r>
              <a:rPr sz="1200" spc="-5" dirty="0">
                <a:latin typeface="Lucida Sans Unicode"/>
                <a:cs typeface="Lucida Sans Unicode"/>
              </a:rPr>
              <a:t> научных аргументов </a:t>
            </a:r>
            <a:r>
              <a:rPr sz="1200" dirty="0">
                <a:latin typeface="Lucida Sans Unicode"/>
                <a:cs typeface="Lucida Sans Unicode"/>
              </a:rPr>
              <a:t>и </a:t>
            </a:r>
            <a:r>
              <a:rPr sz="1200" spc="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доказательства</a:t>
            </a:r>
            <a:r>
              <a:rPr sz="1200" spc="-35" dirty="0">
                <a:latin typeface="Lucida Sans Unicode"/>
                <a:cs typeface="Lucida Sans Unicode"/>
              </a:rPr>
              <a:t> </a:t>
            </a:r>
            <a:r>
              <a:rPr sz="1200" dirty="0">
                <a:latin typeface="Lucida Sans Unicode"/>
                <a:cs typeface="Lucida Sans Unicode"/>
              </a:rPr>
              <a:t>из</a:t>
            </a:r>
            <a:r>
              <a:rPr sz="1200" spc="-5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различных </a:t>
            </a:r>
            <a:r>
              <a:rPr sz="1200" spc="-365" dirty="0">
                <a:latin typeface="Lucida Sans Unicode"/>
                <a:cs typeface="Lucida Sans Unicode"/>
              </a:rPr>
              <a:t> </a:t>
            </a:r>
            <a:r>
              <a:rPr sz="1200" spc="-5" dirty="0">
                <a:latin typeface="Lucida Sans Unicode"/>
                <a:cs typeface="Lucida Sans Unicode"/>
              </a:rPr>
              <a:t>источников.</a:t>
            </a:r>
            <a:endParaRPr sz="12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3844" y="444245"/>
            <a:ext cx="490537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Познавательные</a:t>
            </a:r>
            <a:r>
              <a:rPr spc="-90" dirty="0"/>
              <a:t> </a:t>
            </a:r>
            <a:r>
              <a:rPr dirty="0"/>
              <a:t>уровни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78509" y="1416761"/>
            <a:ext cx="2075814" cy="36842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Lucida Sans Unicode"/>
                <a:cs typeface="Lucida Sans Unicode"/>
              </a:rPr>
              <a:t>1) Низкий уровень. 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Выполнять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одношаговые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процедуры,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например,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распознавать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факты,</a:t>
            </a:r>
            <a:r>
              <a:rPr sz="1600" spc="3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термины,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принципы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или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понятия,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или</a:t>
            </a:r>
            <a:r>
              <a:rPr sz="1600" spc="-1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найти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единственную </a:t>
            </a:r>
            <a:r>
              <a:rPr sz="1600" spc="-5" dirty="0">
                <a:latin typeface="Lucida Sans Unicode"/>
                <a:cs typeface="Lucida Sans Unicode"/>
              </a:rPr>
              <a:t> точку, </a:t>
            </a:r>
            <a:r>
              <a:rPr sz="1600" spc="-10" dirty="0">
                <a:latin typeface="Lucida Sans Unicode"/>
                <a:cs typeface="Lucida Sans Unicode"/>
              </a:rPr>
              <a:t>содержащую </a:t>
            </a:r>
            <a:r>
              <a:rPr sz="1600" spc="-49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информацию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на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графике,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диаграмме,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схеме 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или</a:t>
            </a:r>
            <a:r>
              <a:rPr sz="1600" spc="-1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в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таблице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и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т.п.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27221" y="1416761"/>
            <a:ext cx="2527300" cy="41719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Lucida Sans Unicode"/>
                <a:cs typeface="Lucida Sans Unicode"/>
              </a:rPr>
              <a:t>2) </a:t>
            </a:r>
            <a:r>
              <a:rPr sz="1600" dirty="0">
                <a:latin typeface="Lucida Sans Unicode"/>
                <a:cs typeface="Lucida Sans Unicode"/>
              </a:rPr>
              <a:t>Средний уровень. 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Использовать</a:t>
            </a:r>
            <a:r>
              <a:rPr sz="1600" spc="4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и 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применять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понятийное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знание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для</a:t>
            </a:r>
            <a:r>
              <a:rPr sz="1600" spc="1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описания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или</a:t>
            </a:r>
            <a:r>
              <a:rPr sz="1600" spc="-2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объяснения</a:t>
            </a:r>
            <a:r>
              <a:rPr sz="1600" spc="1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явлений </a:t>
            </a:r>
            <a:r>
              <a:rPr sz="1600" spc="-49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и </a:t>
            </a:r>
            <a:r>
              <a:rPr sz="1600" spc="-10" dirty="0">
                <a:latin typeface="Lucida Sans Unicode"/>
                <a:cs typeface="Lucida Sans Unicode"/>
              </a:rPr>
              <a:t>процессов,</a:t>
            </a:r>
            <a:r>
              <a:rPr sz="1600" spc="5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выбирать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методологические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приёмы,</a:t>
            </a:r>
            <a:r>
              <a:rPr sz="1600" spc="2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процедуры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предполагающие</a:t>
            </a:r>
            <a:r>
              <a:rPr sz="1600" spc="4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два 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шага</a:t>
            </a:r>
            <a:r>
              <a:rPr sz="1600" spc="2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и </a:t>
            </a:r>
            <a:r>
              <a:rPr sz="1600" spc="-10" dirty="0">
                <a:latin typeface="Lucida Sans Unicode"/>
                <a:cs typeface="Lucida Sans Unicode"/>
              </a:rPr>
              <a:t>более, </a:t>
            </a:r>
            <a:r>
              <a:rPr sz="1600" spc="-5" dirty="0">
                <a:latin typeface="Lucida Sans Unicode"/>
                <a:cs typeface="Lucida Sans Unicode"/>
              </a:rPr>
              <a:t> формулировать </a:t>
            </a:r>
            <a:r>
              <a:rPr sz="1600" spc="-10" dirty="0">
                <a:latin typeface="Lucida Sans Unicode"/>
                <a:cs typeface="Lucida Sans Unicode"/>
              </a:rPr>
              <a:t>простые </a:t>
            </a:r>
            <a:r>
              <a:rPr sz="1600" spc="-49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выводы</a:t>
            </a:r>
            <a:r>
              <a:rPr sz="1600" spc="2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или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интерпретировать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данные,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представленные</a:t>
            </a:r>
            <a:r>
              <a:rPr sz="1600" spc="4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в 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различных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графических </a:t>
            </a:r>
            <a:r>
              <a:rPr sz="1600" spc="-49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формах.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64071" y="1398219"/>
            <a:ext cx="2280920" cy="41719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Lucida Sans Unicode"/>
                <a:cs typeface="Lucida Sans Unicode"/>
              </a:rPr>
              <a:t>3) Высокий уровень. 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Анализировать 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информацию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из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различных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областей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естествознания,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обобщать</a:t>
            </a:r>
            <a:r>
              <a:rPr sz="1600" spc="484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и 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оценивать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доказательства, </a:t>
            </a:r>
            <a:r>
              <a:rPr sz="1600" spc="-5" dirty="0">
                <a:latin typeface="Lucida Sans Unicode"/>
                <a:cs typeface="Lucida Sans Unicode"/>
              </a:rPr>
              <a:t> формулировать 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выводы,</a:t>
            </a:r>
            <a:r>
              <a:rPr sz="1600" spc="2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учитывая 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несколько</a:t>
            </a:r>
            <a:r>
              <a:rPr sz="1600" spc="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источников </a:t>
            </a:r>
            <a:r>
              <a:rPr sz="1600" spc="-49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информации,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разрабатывать</a:t>
            </a:r>
            <a:r>
              <a:rPr sz="1600" spc="5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план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или 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последовательность </a:t>
            </a:r>
            <a:r>
              <a:rPr sz="1600" spc="-5" dirty="0">
                <a:latin typeface="Lucida Sans Unicode"/>
                <a:cs typeface="Lucida Sans Unicode"/>
              </a:rPr>
              <a:t> шагов,</a:t>
            </a:r>
            <a:r>
              <a:rPr sz="1600" spc="2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ведущих к </a:t>
            </a:r>
            <a:r>
              <a:rPr sz="1600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решению</a:t>
            </a:r>
            <a:r>
              <a:rPr sz="1600" spc="-5" dirty="0">
                <a:latin typeface="Lucida Sans Unicode"/>
                <a:cs typeface="Lucida Sans Unicode"/>
              </a:rPr>
              <a:t> </a:t>
            </a:r>
            <a:r>
              <a:rPr sz="1600" spc="-10" dirty="0">
                <a:latin typeface="Lucida Sans Unicode"/>
                <a:cs typeface="Lucida Sans Unicode"/>
              </a:rPr>
              <a:t>проблемы.</a:t>
            </a:r>
            <a:endParaRPr sz="16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1400" y="444245"/>
            <a:ext cx="438404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1.</a:t>
            </a:r>
            <a:r>
              <a:rPr spc="-35" dirty="0"/>
              <a:t> </a:t>
            </a:r>
            <a:r>
              <a:rPr spc="-5" dirty="0"/>
              <a:t>Отбор</a:t>
            </a:r>
            <a:r>
              <a:rPr spc="-30" dirty="0"/>
              <a:t> </a:t>
            </a:r>
            <a:r>
              <a:rPr spc="-5" dirty="0"/>
              <a:t>содержания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50442" y="1340611"/>
            <a:ext cx="6703059" cy="3517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100"/>
              </a:spcBef>
              <a:buChar char="-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Проецирование</a:t>
            </a:r>
            <a:r>
              <a:rPr sz="1800" spc="-40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spc="5" dirty="0">
                <a:solidFill>
                  <a:srgbClr val="974707"/>
                </a:solidFill>
                <a:latin typeface="Lucida Sans Unicode"/>
                <a:cs typeface="Lucida Sans Unicode"/>
              </a:rPr>
              <a:t>на</a:t>
            </a:r>
            <a:r>
              <a:rPr sz="1800" spc="-5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окружающую</a:t>
            </a:r>
            <a:r>
              <a:rPr sz="1800" spc="-30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spc="-5" dirty="0">
                <a:solidFill>
                  <a:srgbClr val="974707"/>
                </a:solidFill>
                <a:latin typeface="Lucida Sans Unicode"/>
                <a:cs typeface="Lucida Sans Unicode"/>
              </a:rPr>
              <a:t>действительность;</a:t>
            </a:r>
            <a:endParaRPr sz="1800" dirty="0">
              <a:latin typeface="Lucida Sans Unicode"/>
              <a:cs typeface="Lucida Sans Unicode"/>
            </a:endParaRPr>
          </a:p>
          <a:p>
            <a:pPr marL="299085" indent="-287020">
              <a:lnSpc>
                <a:spcPct val="100000"/>
              </a:lnSpc>
              <a:buChar char="-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Обращение</a:t>
            </a:r>
            <a:r>
              <a:rPr sz="1800" spc="-35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к</a:t>
            </a:r>
            <a:r>
              <a:rPr sz="1800" spc="-5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повседневному</a:t>
            </a:r>
            <a:r>
              <a:rPr sz="1800" spc="-35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опыту</a:t>
            </a:r>
            <a:r>
              <a:rPr sz="1800" spc="-30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spc="-5" dirty="0">
                <a:solidFill>
                  <a:srgbClr val="974707"/>
                </a:solidFill>
                <a:latin typeface="Lucida Sans Unicode"/>
                <a:cs typeface="Lucida Sans Unicode"/>
              </a:rPr>
              <a:t>ребенка;</a:t>
            </a:r>
            <a:endParaRPr sz="1800" dirty="0">
              <a:latin typeface="Lucida Sans Unicode"/>
              <a:cs typeface="Lucida Sans Unicode"/>
            </a:endParaRPr>
          </a:p>
          <a:p>
            <a:pPr marL="299085" indent="-287020">
              <a:lnSpc>
                <a:spcPct val="100000"/>
              </a:lnSpc>
              <a:buChar char="-"/>
              <a:tabLst>
                <a:tab pos="299085" algn="l"/>
                <a:tab pos="299720" algn="l"/>
              </a:tabLst>
            </a:pPr>
            <a:r>
              <a:rPr sz="1800" spc="5" dirty="0">
                <a:solidFill>
                  <a:srgbClr val="974707"/>
                </a:solidFill>
                <a:latin typeface="Lucida Sans Unicode"/>
                <a:cs typeface="Lucida Sans Unicode"/>
              </a:rPr>
              <a:t>Опора</a:t>
            </a:r>
            <a:r>
              <a:rPr sz="1800" spc="-55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spc="5" dirty="0">
                <a:solidFill>
                  <a:srgbClr val="974707"/>
                </a:solidFill>
                <a:latin typeface="Lucida Sans Unicode"/>
                <a:cs typeface="Lucida Sans Unicode"/>
              </a:rPr>
              <a:t>на</a:t>
            </a:r>
            <a:r>
              <a:rPr sz="1800" spc="-25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интересы</a:t>
            </a:r>
            <a:r>
              <a:rPr sz="1800" spc="-60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ученика;</a:t>
            </a:r>
            <a:endParaRPr sz="1800" dirty="0">
              <a:latin typeface="Lucida Sans Unicode"/>
              <a:cs typeface="Lucida Sans Unicode"/>
            </a:endParaRPr>
          </a:p>
          <a:p>
            <a:pPr marL="299085" indent="-287020">
              <a:lnSpc>
                <a:spcPct val="100000"/>
              </a:lnSpc>
              <a:buChar char="-"/>
              <a:tabLst>
                <a:tab pos="299085" algn="l"/>
                <a:tab pos="299720" algn="l"/>
              </a:tabLst>
            </a:pPr>
            <a:r>
              <a:rPr sz="1800" spc="-5" dirty="0">
                <a:solidFill>
                  <a:srgbClr val="974707"/>
                </a:solidFill>
                <a:latin typeface="Lucida Sans Unicode"/>
                <a:cs typeface="Lucida Sans Unicode"/>
              </a:rPr>
              <a:t>Акцент</a:t>
            </a:r>
            <a:r>
              <a:rPr sz="1800" spc="-45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spc="5" dirty="0">
                <a:solidFill>
                  <a:srgbClr val="974707"/>
                </a:solidFill>
                <a:latin typeface="Lucida Sans Unicode"/>
                <a:cs typeface="Lucida Sans Unicode"/>
              </a:rPr>
              <a:t>на</a:t>
            </a:r>
            <a:r>
              <a:rPr sz="1800" spc="-15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проблемах</a:t>
            </a:r>
            <a:r>
              <a:rPr sz="1800" spc="-35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безопасности</a:t>
            </a:r>
            <a:r>
              <a:rPr sz="1800" spc="-40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и</a:t>
            </a:r>
            <a:r>
              <a:rPr sz="1800" spc="-5" dirty="0">
                <a:solidFill>
                  <a:srgbClr val="974707"/>
                </a:solidFill>
                <a:latin typeface="Lucida Sans Unicode"/>
                <a:cs typeface="Lucida Sans Unicode"/>
              </a:rPr>
              <a:t> </a:t>
            </a:r>
            <a:r>
              <a:rPr sz="1800" dirty="0">
                <a:solidFill>
                  <a:srgbClr val="974707"/>
                </a:solidFill>
                <a:latin typeface="Lucida Sans Unicode"/>
                <a:cs typeface="Lucida Sans Unicode"/>
              </a:rPr>
              <a:t>экологии</a:t>
            </a:r>
            <a:endParaRPr sz="1800" dirty="0">
              <a:latin typeface="Lucida Sans Unicode"/>
              <a:cs typeface="Lucida Sans Unicode"/>
            </a:endParaRPr>
          </a:p>
          <a:p>
            <a:pPr marL="337185" algn="ctr">
              <a:lnSpc>
                <a:spcPct val="100000"/>
              </a:lnSpc>
              <a:spcBef>
                <a:spcPts val="1570"/>
              </a:spcBef>
            </a:pPr>
            <a:r>
              <a:rPr sz="1800" spc="-5" dirty="0">
                <a:latin typeface="Lucida Sans Unicode"/>
                <a:cs typeface="Lucida Sans Unicode"/>
              </a:rPr>
              <a:t>Компетенции</a:t>
            </a:r>
            <a:endParaRPr sz="1800" dirty="0">
              <a:latin typeface="Lucida Sans Unicode"/>
              <a:cs typeface="Lucida Sans Unicode"/>
            </a:endParaRPr>
          </a:p>
          <a:p>
            <a:pPr marL="355600" indent="-343535">
              <a:lnSpc>
                <a:spcPct val="100000"/>
              </a:lnSpc>
              <a:spcBef>
                <a:spcPts val="2160"/>
              </a:spcBef>
              <a:buAutoNum type="arabicPeriod"/>
              <a:tabLst>
                <a:tab pos="356235" algn="l"/>
                <a:tab pos="4202430" algn="l"/>
              </a:tabLst>
            </a:pPr>
            <a:r>
              <a:rPr sz="1800" spc="-5" dirty="0" err="1">
                <a:latin typeface="Lucida Sans Unicode"/>
                <a:cs typeface="Lucida Sans Unicode"/>
              </a:rPr>
              <a:t>Объяснять</a:t>
            </a:r>
            <a:r>
              <a:rPr sz="1800" spc="5" dirty="0">
                <a:latin typeface="Lucida Sans Unicode"/>
                <a:cs typeface="Lucida Sans Unicode"/>
              </a:rPr>
              <a:t> </a:t>
            </a:r>
            <a:r>
              <a:rPr sz="1800" spc="-5" dirty="0" err="1" smtClean="0">
                <a:latin typeface="Lucida Sans Unicode"/>
                <a:cs typeface="Lucida Sans Unicode"/>
              </a:rPr>
              <a:t>естественнонаучные</a:t>
            </a:r>
            <a:r>
              <a:rPr sz="1800" spc="-5" dirty="0">
                <a:latin typeface="Lucida Sans Unicode"/>
                <a:cs typeface="Lucida Sans Unicode"/>
              </a:rPr>
              <a:t>	</a:t>
            </a:r>
            <a:r>
              <a:rPr sz="1800" dirty="0">
                <a:latin typeface="Lucida Sans Unicode"/>
                <a:cs typeface="Lucida Sans Unicode"/>
              </a:rPr>
              <a:t>явления.</a:t>
            </a:r>
          </a:p>
          <a:p>
            <a:pPr marL="355600" indent="-343535">
              <a:lnSpc>
                <a:spcPct val="100000"/>
              </a:lnSpc>
              <a:buAutoNum type="arabicPeriod"/>
              <a:tabLst>
                <a:tab pos="356235" algn="l"/>
              </a:tabLst>
            </a:pPr>
            <a:r>
              <a:rPr sz="1800" spc="-5" dirty="0">
                <a:latin typeface="Lucida Sans Unicode"/>
                <a:cs typeface="Lucida Sans Unicode"/>
              </a:rPr>
              <a:t>Применять</a:t>
            </a:r>
            <a:r>
              <a:rPr sz="1800" spc="-15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методы</a:t>
            </a:r>
            <a:r>
              <a:rPr sz="1800" spc="-1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естественнонаучного</a:t>
            </a:r>
            <a:r>
              <a:rPr sz="1800" spc="-45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исследования</a:t>
            </a:r>
            <a:endParaRPr sz="1800" dirty="0">
              <a:latin typeface="Lucida Sans Unicode"/>
              <a:cs typeface="Lucida Sans Unicode"/>
            </a:endParaRPr>
          </a:p>
          <a:p>
            <a:pPr marL="355600" indent="-343535">
              <a:lnSpc>
                <a:spcPct val="100000"/>
              </a:lnSpc>
              <a:buAutoNum type="arabicPeriod"/>
              <a:tabLst>
                <a:tab pos="356235" algn="l"/>
              </a:tabLst>
            </a:pPr>
            <a:r>
              <a:rPr sz="1800" spc="-5" dirty="0">
                <a:latin typeface="Lucida Sans Unicode"/>
                <a:cs typeface="Lucida Sans Unicode"/>
              </a:rPr>
              <a:t>Понимать</a:t>
            </a:r>
            <a:r>
              <a:rPr sz="1800" spc="-2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проблемы</a:t>
            </a:r>
            <a:r>
              <a:rPr sz="1800" spc="5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окружающей</a:t>
            </a:r>
            <a:r>
              <a:rPr sz="1800" spc="-2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среды</a:t>
            </a:r>
            <a:endParaRPr sz="1800" dirty="0">
              <a:latin typeface="Lucida Sans Unicode"/>
              <a:cs typeface="Lucida Sans Unicode"/>
            </a:endParaRPr>
          </a:p>
          <a:p>
            <a:pPr marL="355600" indent="-343535">
              <a:lnSpc>
                <a:spcPct val="100000"/>
              </a:lnSpc>
              <a:buAutoNum type="arabicPeriod"/>
              <a:tabLst>
                <a:tab pos="356235" algn="l"/>
              </a:tabLst>
            </a:pPr>
            <a:r>
              <a:rPr sz="1800" dirty="0">
                <a:latin typeface="Lucida Sans Unicode"/>
                <a:cs typeface="Lucida Sans Unicode"/>
              </a:rPr>
              <a:t>Понимать</a:t>
            </a:r>
            <a:r>
              <a:rPr sz="1800" spc="-25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ценность</a:t>
            </a:r>
            <a:r>
              <a:rPr sz="1800" spc="-3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науки</a:t>
            </a:r>
            <a:endParaRPr sz="1800" dirty="0">
              <a:latin typeface="Lucida Sans Unicode"/>
              <a:cs typeface="Lucida Sans Unicode"/>
            </a:endParaRPr>
          </a:p>
          <a:p>
            <a:pPr marL="355600" marR="102235" indent="-343535">
              <a:lnSpc>
                <a:spcPct val="100000"/>
              </a:lnSpc>
              <a:buAutoNum type="arabicPeriod"/>
              <a:tabLst>
                <a:tab pos="356235" algn="l"/>
              </a:tabLst>
            </a:pPr>
            <a:r>
              <a:rPr sz="1800" spc="-5" dirty="0">
                <a:latin typeface="Lucida Sans Unicode"/>
                <a:cs typeface="Lucida Sans Unicode"/>
              </a:rPr>
              <a:t>Принимать ценность здорового </a:t>
            </a:r>
            <a:r>
              <a:rPr sz="1800" dirty="0">
                <a:latin typeface="Lucida Sans Unicode"/>
                <a:cs typeface="Lucida Sans Unicode"/>
              </a:rPr>
              <a:t>и </a:t>
            </a:r>
            <a:r>
              <a:rPr sz="1800" spc="-5" dirty="0">
                <a:latin typeface="Lucida Sans Unicode"/>
                <a:cs typeface="Lucida Sans Unicode"/>
              </a:rPr>
              <a:t>безопасного </a:t>
            </a:r>
            <a:r>
              <a:rPr sz="1800" spc="-10" dirty="0">
                <a:latin typeface="Lucida Sans Unicode"/>
                <a:cs typeface="Lucida Sans Unicode"/>
              </a:rPr>
              <a:t>образа </a:t>
            </a:r>
            <a:r>
              <a:rPr sz="1800" spc="-555" dirty="0">
                <a:latin typeface="Lucida Sans Unicode"/>
                <a:cs typeface="Lucida Sans Unicode"/>
              </a:rPr>
              <a:t> </a:t>
            </a:r>
            <a:r>
              <a:rPr sz="1800" dirty="0">
                <a:latin typeface="Lucida Sans Unicode"/>
                <a:cs typeface="Lucida Sans Unicode"/>
              </a:rPr>
              <a:t>жизни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785</Words>
  <Application>Microsoft Office PowerPoint</Application>
  <PresentationFormat>Экран (4:3)</PresentationFormat>
  <Paragraphs>129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Формирование  естественнонаучой  грамотности  средствами  предмета «Химия»</vt:lpstr>
      <vt:lpstr>Что подразумевается под «естественнонаучной  грамотностью»?</vt:lpstr>
      <vt:lpstr>Формирование естественнонаучной  грамотности</vt:lpstr>
      <vt:lpstr>Формирование естественнонаучной  грамотности</vt:lpstr>
      <vt:lpstr>Презентация PowerPoint</vt:lpstr>
      <vt:lpstr>Какие задания используются для  определения уровня грамотности?</vt:lpstr>
      <vt:lpstr>Перечень компетентностей и познавательных  действий для разработки заданий по оценке  естественнонаучной грамотности в 7–9-х классах</vt:lpstr>
      <vt:lpstr>Познавательные уровни</vt:lpstr>
      <vt:lpstr>1. Отбор содержания</vt:lpstr>
      <vt:lpstr>2. Учебное исследование</vt:lpstr>
      <vt:lpstr>3. Учебное проектирование</vt:lpstr>
      <vt:lpstr>Формирование естественнонаучной  грамотности</vt:lpstr>
      <vt:lpstr>Формирование естественнонаучной  грамотности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естественнонаучой грамотности средствами  предмета «Химия»</dc:title>
  <dc:creator>Звонарёвы</dc:creator>
  <cp:lastModifiedBy>28</cp:lastModifiedBy>
  <cp:revision>7</cp:revision>
  <dcterms:created xsi:type="dcterms:W3CDTF">2023-12-13T07:04:59Z</dcterms:created>
  <dcterms:modified xsi:type="dcterms:W3CDTF">2023-12-13T08:12:10Z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2021-08-23T00:00:00Z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2023-12-13T00:00:00Z</vt:filetime>
  </property>
</Properties>
</file>