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  <p:sldMasterId id="2147483809" r:id="rId2"/>
  </p:sldMasterIdLst>
  <p:notesMasterIdLst>
    <p:notesMasterId r:id="rId29"/>
  </p:notesMasterIdLst>
  <p:sldIdLst>
    <p:sldId id="256" r:id="rId3"/>
    <p:sldId id="268" r:id="rId4"/>
    <p:sldId id="288" r:id="rId5"/>
    <p:sldId id="271" r:id="rId6"/>
    <p:sldId id="270" r:id="rId7"/>
    <p:sldId id="272" r:id="rId8"/>
    <p:sldId id="269" r:id="rId9"/>
    <p:sldId id="260" r:id="rId10"/>
    <p:sldId id="290" r:id="rId11"/>
    <p:sldId id="273" r:id="rId12"/>
    <p:sldId id="275" r:id="rId13"/>
    <p:sldId id="278" r:id="rId14"/>
    <p:sldId id="266" r:id="rId15"/>
    <p:sldId id="277" r:id="rId16"/>
    <p:sldId id="282" r:id="rId17"/>
    <p:sldId id="280" r:id="rId18"/>
    <p:sldId id="276" r:id="rId19"/>
    <p:sldId id="279" r:id="rId20"/>
    <p:sldId id="281" r:id="rId21"/>
    <p:sldId id="283" r:id="rId22"/>
    <p:sldId id="267" r:id="rId23"/>
    <p:sldId id="284" r:id="rId24"/>
    <p:sldId id="263" r:id="rId25"/>
    <p:sldId id="285" r:id="rId26"/>
    <p:sldId id="286" r:id="rId27"/>
    <p:sldId id="287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18938-5005-488D-890E-040847485512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2D8F0-B867-447A-8222-B2AA0C3805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426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2D8F0-B867-447A-8222-B2AA0C38057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740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2D8F0-B867-447A-8222-B2AA0C38057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739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2bc7d3020a9_1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2bc7d3020a9_1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2D8F0-B867-447A-8222-B2AA0C38057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139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889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656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642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12192000" cy="457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15600" y="522867"/>
            <a:ext cx="11360800" cy="35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106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106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106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106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106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106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106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106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10666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415600" y="5187200"/>
            <a:ext cx="11360800" cy="9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800" b="1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800" b="1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800" b="1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800" b="1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800" b="1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800" b="1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800" b="1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800" b="1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8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777820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3737000" y="1070000"/>
            <a:ext cx="4718000" cy="47180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859407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415600" y="390467"/>
            <a:ext cx="11360800" cy="10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415600" y="1638233"/>
            <a:ext cx="11360800" cy="4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418129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415600" y="390467"/>
            <a:ext cx="11360800" cy="10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415600" y="1638233"/>
            <a:ext cx="5333200" cy="4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6443200" y="1638233"/>
            <a:ext cx="5333200" cy="4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793167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406400" y="412467"/>
            <a:ext cx="11383600" cy="9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902304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highlight>
                  <a:schemeClr val="dk1"/>
                </a:highlight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2291850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4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916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511218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38" name="Google Shape;38;p9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354000" y="1441867"/>
            <a:ext cx="5393600" cy="22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354000" y="379363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1219170" lvl="1" indent="-423323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51477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6930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426000" y="5640767"/>
            <a:ext cx="7998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sz="3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4891781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653700"/>
            <a:ext cx="11360800" cy="264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6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415600" y="44061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1219170" lvl="1" indent="-423323" algn="ctr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828754" lvl="2" indent="-423323" algn="ctr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2438339" lvl="3" indent="-423323" algn="ctr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3047924" lvl="4" indent="-423323" algn="ctr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3657509" lvl="5" indent="-423323" algn="ctr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4267093" lvl="6" indent="-423323" algn="ctr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4876678" lvl="7" indent="-423323" algn="ctr" rtl="0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5486263" lvl="8" indent="-423323" algn="ctr" rtl="0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1213464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41957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8245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596885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477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169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334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59916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4367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BD82629F-C170-46C8-9908-27F5B21EF9AC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3669CB2A-FC8D-42C8-B9B4-D3AEEA95A3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50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390467"/>
            <a:ext cx="11360800" cy="10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638233"/>
            <a:ext cx="11360800" cy="4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333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 rtl="0">
              <a:buNone/>
              <a:defRPr sz="1333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 rtl="0">
              <a:buNone/>
              <a:defRPr sz="1333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 rtl="0">
              <a:buNone/>
              <a:defRPr sz="1333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 rtl="0">
              <a:buNone/>
              <a:defRPr sz="1333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 rtl="0">
              <a:buNone/>
              <a:defRPr sz="1333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 rtl="0">
              <a:buNone/>
              <a:defRPr sz="1333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 rtl="0">
              <a:buNone/>
              <a:defRPr sz="1333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 rtl="0">
              <a:buNone/>
              <a:defRPr sz="1333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1933335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0.jpg"/><Relationship Id="rId7" Type="http://schemas.openxmlformats.org/officeDocument/2006/relationships/image" Target="../media/image1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2.png"/><Relationship Id="rId4" Type="http://schemas.openxmlformats.org/officeDocument/2006/relationships/image" Target="../media/image41.jpg"/><Relationship Id="rId9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4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3.jpeg"/><Relationship Id="rId11" Type="http://schemas.openxmlformats.org/officeDocument/2006/relationships/image" Target="../media/image58.jp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png"/><Relationship Id="rId9" Type="http://schemas.openxmlformats.org/officeDocument/2006/relationships/image" Target="../media/image5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8861A6-6EF7-5070-28E5-8496C3047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6092" y="1855156"/>
            <a:ext cx="9791114" cy="239328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ru-RU" cap="none" dirty="0">
                <a:latin typeface="Calibri" panose="020F0502020204030204" pitchFamily="34" charset="0"/>
                <a:cs typeface="Calibri" panose="020F0502020204030204" pitchFamily="34" charset="0"/>
              </a:rPr>
              <a:t>правленческий аспект в </a:t>
            </a:r>
            <a:r>
              <a:rPr lang="ru-RU" cap="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обучении и </a:t>
            </a:r>
            <a:r>
              <a:rPr lang="ru-RU" cap="none" dirty="0">
                <a:latin typeface="Calibri" panose="020F0502020204030204" pitchFamily="34" charset="0"/>
                <a:cs typeface="Calibri" panose="020F0502020204030204" pitchFamily="34" charset="0"/>
              </a:rPr>
              <a:t>сопровождении детей с расстройством аутистического спектра (РАС)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EEFC28-F1AE-000B-4A07-22546E3137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3934" y="4627451"/>
            <a:ext cx="8444132" cy="1239894"/>
          </a:xfrm>
        </p:spPr>
        <p:txBody>
          <a:bodyPr>
            <a:normAutofit/>
          </a:bodyPr>
          <a:lstStyle/>
          <a:p>
            <a:r>
              <a:rPr lang="ru-RU" sz="2400" b="1" u="sng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Антипова Наталья Валентиновна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руководитель МОАУ «СОШ № 31 г. Орска, стаж 27 лет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ABBEC4A-8498-CEBF-5DFF-2171E13CE3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408" y="104921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4539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83CA5CD-0D41-D8C6-898E-E24DC4C62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51" y="669270"/>
            <a:ext cx="11713698" cy="475258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6D09984-7818-15ED-ADC5-8FD328411E0F}"/>
              </a:ext>
            </a:extLst>
          </p:cNvPr>
          <p:cNvSpPr txBox="1"/>
          <p:nvPr/>
        </p:nvSpPr>
        <p:spPr>
          <a:xfrm>
            <a:off x="426720" y="4513917"/>
            <a:ext cx="1133856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Национальный проект «Образование» в России включает в себя ряд инициатив, направленных на поддержку детей с расстройствами аутистического спектра (РАС) и их интеграцию в образовательную систему.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A548771-12AC-148E-9350-F84A2B8277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408" y="104921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6624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773B5E-008D-3A45-4A90-71F7EF939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352" y="323439"/>
            <a:ext cx="8755732" cy="28054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cap="none" dirty="0">
                <a:latin typeface="Calibri" panose="020F0502020204030204" pitchFamily="34" charset="0"/>
                <a:cs typeface="Calibri" panose="020F0502020204030204" pitchFamily="34" charset="0"/>
              </a:rPr>
              <a:t>асстройства аутистического спектра представляют собой группу сложных нейробиологических расстройств, которые влияют на развитие общения, социального взаимодействия и поведения.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C1B4298-7463-7C5D-60C3-6F833C210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07" y="3411845"/>
            <a:ext cx="5528602" cy="3122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C27D9DE-70B6-000B-71D3-B8187843A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74" y="275374"/>
            <a:ext cx="2524097" cy="2524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0AA7961-EF9F-70E8-5584-4E463D82C0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864" y="3128889"/>
            <a:ext cx="4123006" cy="372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705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3FB2595-1234-32BB-5C32-E416487A5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854" y="2545843"/>
            <a:ext cx="6371807" cy="431215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7730EA-D263-F722-629C-B22A9C36A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348" y="1083212"/>
            <a:ext cx="11587310" cy="14796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/>
              <a:t>Н</a:t>
            </a:r>
            <a:r>
              <a:rPr lang="ru-RU" sz="2400" cap="none" dirty="0"/>
              <a:t>аша задача — создать инклюзивную образовательную среду, где каждый ребенок может развиваться, обучаться и социализироваться.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DBC3F16-069A-C923-6AE8-20556EFEE2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408" y="104921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394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5">
            <a:extLst>
              <a:ext uri="{FF2B5EF4-FFF2-40B4-BE49-F238E27FC236}">
                <a16:creationId xmlns:a16="http://schemas.microsoft.com/office/drawing/2014/main" xmlns="" id="{9E907767-27A5-6D83-DFAB-EB6EAFDE39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879" y="353734"/>
            <a:ext cx="4966873" cy="36555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Объект 4">
            <a:extLst>
              <a:ext uri="{FF2B5EF4-FFF2-40B4-BE49-F238E27FC236}">
                <a16:creationId xmlns:a16="http://schemas.microsoft.com/office/drawing/2014/main" xmlns="" id="{F399781C-01A7-B3B4-EBDA-0360454392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158" y="1439381"/>
            <a:ext cx="4637568" cy="3478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Заголовок 9">
            <a:extLst>
              <a:ext uri="{FF2B5EF4-FFF2-40B4-BE49-F238E27FC236}">
                <a16:creationId xmlns:a16="http://schemas.microsoft.com/office/drawing/2014/main" xmlns="" id="{74419CFF-0EB9-314C-7B91-97721504E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3163" y="5094938"/>
            <a:ext cx="12398326" cy="1533379"/>
          </a:xfrm>
        </p:spPr>
        <p:txBody>
          <a:bodyPr>
            <a:noAutofit/>
          </a:bodyPr>
          <a:lstStyle/>
          <a:p>
            <a: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3 «Г», 1 «Г», 6 «Г» классы</a:t>
            </a:r>
            <a:b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классные руководители – Ягодина Любовь Вячеславовна (педагог-психолог), </a:t>
            </a:r>
            <a:b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Салихова Зухра </a:t>
            </a:r>
            <a:r>
              <a:rPr lang="ru-RU" sz="2400" cap="none" dirty="0" err="1">
                <a:latin typeface="Calibri" panose="020F0502020204030204" pitchFamily="34" charset="0"/>
                <a:cs typeface="Calibri" panose="020F0502020204030204" pitchFamily="34" charset="0"/>
              </a:rPr>
              <a:t>Хуснутдиновна</a:t>
            </a:r>
            <a: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 (тьютор), </a:t>
            </a:r>
            <a:b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тьюторы – </a:t>
            </a:r>
            <a:r>
              <a:rPr lang="ru-RU" sz="2400" cap="none" dirty="0" err="1">
                <a:latin typeface="Calibri" panose="020F0502020204030204" pitchFamily="34" charset="0"/>
                <a:cs typeface="Calibri" panose="020F0502020204030204" pitchFamily="34" charset="0"/>
              </a:rPr>
              <a:t>Которова</a:t>
            </a:r>
            <a: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 Дарья Александровна, </a:t>
            </a:r>
            <a:r>
              <a:rPr lang="ru-RU" sz="2400" cap="none" dirty="0" err="1">
                <a:latin typeface="Calibri" panose="020F0502020204030204" pitchFamily="34" charset="0"/>
                <a:cs typeface="Calibri" panose="020F0502020204030204" pitchFamily="34" charset="0"/>
              </a:rPr>
              <a:t>Поршина</a:t>
            </a:r>
            <a: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 Елена Юрьевна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4EE6235-BBBB-2C6F-B89A-9203653384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164" y="70338"/>
            <a:ext cx="4967389" cy="3333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2035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02C84E-9561-AF74-87CF-DBB37348A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782" y="444186"/>
            <a:ext cx="8854206" cy="3283752"/>
          </a:xfrm>
        </p:spPr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ru-RU" cap="none" dirty="0">
                <a:latin typeface="Calibri" panose="020F0502020204030204" pitchFamily="34" charset="0"/>
                <a:cs typeface="Calibri" panose="020F0502020204030204" pitchFamily="34" charset="0"/>
              </a:rPr>
              <a:t>правленческий аспект в сопровождении и обучении детей с расстройствами аутистического спектра (РАС) включает в себя комплекс мероприятий и стратегий, направленных на создание эффективной образовательной среды, адаптированной к потребностям этих детей.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11E1CEF-7B26-BB5F-6107-0EA43A1ED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397" y="4009144"/>
            <a:ext cx="5734460" cy="2208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B1BF924-05AE-2133-9B4F-250FC56E82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408" y="104921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7716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E93A93-0C6F-CEC7-3760-34B53E3CF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326" y="3336557"/>
            <a:ext cx="5690258" cy="3191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A18EC8B-1ECF-0A5A-D2F4-F332E9127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7457" y="843036"/>
            <a:ext cx="9037086" cy="964573"/>
          </a:xfrm>
        </p:spPr>
        <p:txBody>
          <a:bodyPr>
            <a:normAutofit/>
          </a:bodyPr>
          <a:lstStyle/>
          <a:p>
            <a:r>
              <a:rPr lang="ru-RU" sz="3200" dirty="0"/>
              <a:t> </a:t>
            </a:r>
            <a:r>
              <a:rPr lang="ru-RU" sz="3200" cap="none" dirty="0">
                <a:latin typeface="Calibri" panose="020F0502020204030204" pitchFamily="34" charset="0"/>
                <a:cs typeface="Calibri" panose="020F0502020204030204" pitchFamily="34" charset="0"/>
              </a:rPr>
              <a:t>Ключевые элементы данного аспекта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D99FBB-F466-0914-45E1-6812A1A5B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231" y="2039815"/>
            <a:ext cx="8572852" cy="4206239"/>
          </a:xfrm>
        </p:spPr>
        <p:txBody>
          <a:bodyPr/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1. Создание инклюзивной образовательной среды</a:t>
            </a:r>
          </a:p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2. Индивидуализация обучения</a:t>
            </a:r>
          </a:p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3. Координация действий специалистов</a:t>
            </a:r>
          </a:p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4. Взаимодействие с родителями</a:t>
            </a:r>
          </a:p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5. Профессиональное развитие педагогов</a:t>
            </a:r>
          </a:p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6. Оценка эффективности</a:t>
            </a:r>
          </a:p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7. Проблемы и вызовы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A6D2DE2-C49A-708C-61A9-485BEBCB16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408" y="104921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255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/>
          </a:blip>
          <a:srcRect l="9768" r="9768"/>
          <a:stretch/>
        </p:blipFill>
        <p:spPr>
          <a:xfrm>
            <a:off x="6095995" y="1"/>
            <a:ext cx="6095996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0" y="1"/>
            <a:ext cx="6191600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>
              <a:buClr>
                <a:srgbClr val="000000"/>
              </a:buClr>
            </a:pPr>
            <a:endParaRPr sz="1600" kern="0">
              <a:solidFill>
                <a:srgbClr val="00000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220100" y="70568"/>
            <a:ext cx="10654226" cy="1067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ru" sz="2667" b="1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Развитие кадрового потенциала </a:t>
            </a:r>
            <a:r>
              <a:rPr lang="ru" sz="2667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- повышение квалификации в ГАОУ ВО “Московский городской педагогический университет”</a:t>
            </a:r>
            <a:endParaRPr sz="2667" kern="0" dirty="0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6429200" y="1176500"/>
            <a:ext cx="5762800" cy="2929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</a:pPr>
            <a:r>
              <a:rPr lang="ru" sz="2000" b="1" u="sng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Программа:</a:t>
            </a:r>
            <a:r>
              <a:rPr lang="ru" sz="2000" b="1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" sz="2000" b="1" kern="0" dirty="0">
                <a:solidFill>
                  <a:srgbClr val="1C4587"/>
                </a:solidFill>
                <a:latin typeface="Roboto"/>
                <a:ea typeface="Roboto"/>
                <a:cs typeface="Roboto"/>
                <a:sym typeface="Roboto"/>
              </a:rPr>
              <a:t>Тренажер “Успех каждого ребенка”: управление личностными результатами образования </a:t>
            </a:r>
            <a:r>
              <a:rPr lang="ru" sz="2000" b="1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                                                             - </a:t>
            </a:r>
            <a:r>
              <a:rPr lang="ru" sz="2000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Обучение прошли 31 человек</a:t>
            </a:r>
            <a:endParaRPr sz="2000" kern="0" dirty="0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  <a:p>
            <a:pPr defTabSz="121917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</a:pPr>
            <a:endParaRPr sz="1600" b="1" kern="0" dirty="0">
              <a:solidFill>
                <a:srgbClr val="002060"/>
              </a:solidFill>
              <a:highlight>
                <a:srgbClr val="FFFFFF"/>
              </a:highlight>
              <a:latin typeface="Arial"/>
              <a:cs typeface="Arial"/>
              <a:sym typeface="Arial"/>
            </a:endParaRPr>
          </a:p>
          <a:p>
            <a:pPr defTabSz="1219170">
              <a:spcBef>
                <a:spcPts val="1600"/>
              </a:spcBef>
              <a:buClr>
                <a:srgbClr val="000000"/>
              </a:buClr>
            </a:pPr>
            <a:endParaRPr sz="2400" kern="0" dirty="0">
              <a:solidFill>
                <a:srgbClr val="666666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" y="4301434"/>
            <a:ext cx="6832367" cy="2556567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 txBox="1"/>
          <p:nvPr/>
        </p:nvSpPr>
        <p:spPr>
          <a:xfrm>
            <a:off x="333200" y="1176500"/>
            <a:ext cx="5762800" cy="4566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</a:pPr>
            <a:r>
              <a:rPr lang="ru" sz="2000" b="1" u="sng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Программа: </a:t>
            </a:r>
            <a:r>
              <a:rPr lang="ru" sz="2000" b="1" kern="0" dirty="0">
                <a:solidFill>
                  <a:srgbClr val="1C4587"/>
                </a:solidFill>
                <a:latin typeface="Roboto"/>
                <a:ea typeface="Roboto"/>
                <a:cs typeface="Roboto"/>
                <a:sym typeface="Roboto"/>
              </a:rPr>
              <a:t>Принятие управленческих решений на тренажере “Эффективный руководитель образовательной организации”        </a:t>
            </a:r>
            <a:r>
              <a:rPr lang="ru" sz="2000" b="1" kern="0" dirty="0">
                <a:solidFill>
                  <a:srgbClr val="1155CC"/>
                </a:solidFill>
                <a:latin typeface="Roboto"/>
                <a:ea typeface="Roboto"/>
                <a:cs typeface="Roboto"/>
                <a:sym typeface="Roboto"/>
              </a:rPr>
              <a:t>  </a:t>
            </a:r>
            <a:r>
              <a:rPr lang="ru" sz="2000" b="1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                                                  - </a:t>
            </a:r>
            <a:r>
              <a:rPr lang="ru" sz="2000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Обучение прошли 13 человек</a:t>
            </a:r>
            <a:endParaRPr sz="1600" b="1" kern="0" dirty="0">
              <a:solidFill>
                <a:srgbClr val="002060"/>
              </a:solidFill>
              <a:highlight>
                <a:srgbClr val="FFFFFF"/>
              </a:highlight>
              <a:latin typeface="Arial"/>
              <a:cs typeface="Arial"/>
              <a:sym typeface="Arial"/>
            </a:endParaRPr>
          </a:p>
          <a:p>
            <a:pPr defTabSz="121917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</a:pPr>
            <a:r>
              <a:rPr lang="ru" sz="2000" b="1" u="sng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Программа: </a:t>
            </a:r>
            <a:r>
              <a:rPr lang="ru" sz="2000" b="1" kern="0" dirty="0">
                <a:solidFill>
                  <a:srgbClr val="1C4587"/>
                </a:solidFill>
                <a:latin typeface="Roboto"/>
                <a:ea typeface="Roboto"/>
                <a:cs typeface="Roboto"/>
                <a:sym typeface="Roboto"/>
              </a:rPr>
              <a:t>“Эффективная коммуникация с родителями. Ключевые навыки” </a:t>
            </a:r>
            <a:r>
              <a:rPr lang="ru" sz="2000" b="1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                                - </a:t>
            </a:r>
            <a:r>
              <a:rPr lang="ru" sz="2000" kern="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Обучение прошли 30 человек</a:t>
            </a:r>
            <a:endParaRPr sz="2000" kern="0" dirty="0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  <a:p>
            <a:pPr defTabSz="121917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</a:pPr>
            <a:endParaRPr sz="1600" b="1" kern="0" dirty="0">
              <a:solidFill>
                <a:srgbClr val="002060"/>
              </a:solidFill>
              <a:highlight>
                <a:srgbClr val="FFFFFF"/>
              </a:highlight>
              <a:latin typeface="Arial"/>
              <a:cs typeface="Arial"/>
              <a:sym typeface="Arial"/>
            </a:endParaRPr>
          </a:p>
          <a:p>
            <a:pPr defTabSz="1219170">
              <a:spcBef>
                <a:spcPts val="1600"/>
              </a:spcBef>
              <a:buClr>
                <a:srgbClr val="000000"/>
              </a:buClr>
            </a:pPr>
            <a:endParaRPr sz="2400" kern="0" dirty="0">
              <a:solidFill>
                <a:srgbClr val="666666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defTabSz="1219170">
              <a:buClr>
                <a:srgbClr val="000000"/>
              </a:buClr>
            </a:pPr>
            <a:endParaRPr sz="2400" kern="0" dirty="0">
              <a:solidFill>
                <a:srgbClr val="666666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4CD4277-61A2-8286-D0A0-ACAE41D39D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740" y="104921"/>
            <a:ext cx="1067047" cy="1067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EF0568-6CFB-D6FA-D267-C64C00DF0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769482"/>
            <a:ext cx="10133897" cy="280012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Ц</a:t>
            </a:r>
            <a:r>
              <a:rPr lang="ru-RU" sz="2000" cap="none" dirty="0">
                <a:latin typeface="Calibri" panose="020F0502020204030204" pitchFamily="34" charset="0"/>
                <a:cs typeface="Calibri" panose="020F0502020204030204" pitchFamily="34" charset="0"/>
              </a:rPr>
              <a:t>ель реализации АООП НОО РАС вариант 8.3 – создание условий для овладения ими учебной деятельностью, и формирования у них общей культуры, разностороннее развитие их личности в соответствии с принятыми в семье и обществе духовно-нравственными и социокультурными ценностями.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37789991-8A6C-86CB-4AC0-90D14E3F9DB6}"/>
              </a:ext>
            </a:extLst>
          </p:cNvPr>
          <p:cNvSpPr txBox="1">
            <a:spLocks/>
          </p:cNvSpPr>
          <p:nvPr/>
        </p:nvSpPr>
        <p:spPr>
          <a:xfrm>
            <a:off x="2058103" y="1002519"/>
            <a:ext cx="10133897" cy="262010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182880" tIns="182880" rIns="182880" bIns="18288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/>
              <a:t>Ц</a:t>
            </a:r>
            <a:r>
              <a:rPr lang="ru-RU" sz="2000" cap="none" dirty="0"/>
              <a:t>ель реализации </a:t>
            </a:r>
            <a:r>
              <a:rPr lang="ru-RU" sz="2000" dirty="0"/>
              <a:t>АООП НОО </a:t>
            </a:r>
            <a:r>
              <a:rPr lang="ru-RU" sz="2000" cap="none" dirty="0"/>
              <a:t>для обучающихся с РАС (вариант 8.2): обеспечение выполнения требований ФГОС начального общего образования обучающихся с ОВЗ посредством создания условий для максимального удовлетворения особых образовательных потребностей обучающихся с РАС, обеспечивающих усвоение ими социального и культурного опыта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FBE53FD-3E5E-DA6F-AF71-E00F84874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34" y="67921"/>
            <a:ext cx="2047394" cy="1946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FE97386-F258-320E-9D10-B1C8ABD42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08234" y="5331655"/>
            <a:ext cx="2583766" cy="1567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9442D8D-295D-4435-7B2E-6115B836F2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0387" y="67921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7123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AD1AF82-1A7C-69E3-6A34-D710DF38D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867" y="0"/>
            <a:ext cx="10030265" cy="5795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0ABC1E-5400-C45C-848B-276DB1247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867" y="3822895"/>
            <a:ext cx="10030265" cy="28170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Программы АООП НОО РАС варианты 8.2 и 8.3 играют ключевую роль в обеспечении качественного образования для детей с расстройствами аутистического спектра. Мы уверены, что дальнейшая реализация этих программ позволит создать более инклюзивную и поддерживающую образовательную среду.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306845C-E098-CD30-B0BB-FA4028686E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4611" y="36045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1612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0BF3FDA-9310-32EC-68E8-DA12D99B7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459" y="3844330"/>
            <a:ext cx="4320247" cy="2868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B801A6-23B4-494A-BAB3-5450794718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1244" y="2347209"/>
            <a:ext cx="7729728" cy="2173107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Индивидуализация обучения</a:t>
            </a:r>
          </a:p>
          <a:p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Социальная адаптация</a:t>
            </a:r>
          </a:p>
          <a:p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Поддержка родителей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2913A28-5D4B-7EE6-D72B-4215657376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45" y="220489"/>
            <a:ext cx="3706679" cy="4539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Объект 3">
            <a:extLst>
              <a:ext uri="{FF2B5EF4-FFF2-40B4-BE49-F238E27FC236}">
                <a16:creationId xmlns:a16="http://schemas.microsoft.com/office/drawing/2014/main" xmlns="" id="{18962A66-B625-0A4F-C279-2D28EA19A2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46" y="3470301"/>
            <a:ext cx="4536672" cy="324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BA1EDF-9562-5DD0-B37C-1E9498F60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0" y="979168"/>
            <a:ext cx="7919804" cy="1188720"/>
          </a:xfrm>
        </p:spPr>
        <p:txBody>
          <a:bodyPr>
            <a:normAutofit/>
          </a:bodyPr>
          <a:lstStyle/>
          <a:p>
            <a:r>
              <a:rPr lang="ru-RU" sz="3200" cap="none" dirty="0">
                <a:latin typeface="Calibri" panose="020F0502020204030204" pitchFamily="34" charset="0"/>
                <a:cs typeface="Calibri" panose="020F0502020204030204" pitchFamily="34" charset="0"/>
              </a:rPr>
              <a:t>Основные цели программ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859B204-BC38-D036-64B1-AA261CB51E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1621" y="31667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4422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31" y="616075"/>
            <a:ext cx="3764992" cy="5625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50A131-D35F-3C0E-180B-F5BFF93BA6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04922"/>
            <a:ext cx="1059986" cy="1059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44D55C5-2A8B-5012-4BA4-6C85218C84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520" y="3330525"/>
            <a:ext cx="5968796" cy="3233958"/>
          </a:xfrm>
          <a:prstGeom prst="rect">
            <a:avLst/>
          </a:prstGeom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634207" y="1164908"/>
            <a:ext cx="6742389" cy="28584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Современный руководитель школы — это не только администратор, но и вдохновляющий лидер, способный создать благоприятную образовательную среду. Он должен быть готов к постоянному обучению, адаптации к изменениям и взаимодействию с различными участниками образовательного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25477799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BB5C74C5-B7CB-F617-B787-372B9B94C1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60" y="3219233"/>
            <a:ext cx="4754562" cy="3565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FE1B0B7-BB9C-0D7F-83FB-9760A98D9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91" y="1477211"/>
            <a:ext cx="2013610" cy="1951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6E844D7-67D9-C3DD-2AF4-0CA22058C1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1" y="72846"/>
            <a:ext cx="2838450" cy="1268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139E246-5E5F-8495-1CF9-66DE6CEC5C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951" y="72846"/>
            <a:ext cx="3752850" cy="121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56E34A99-9B16-9E6B-870F-9D1876A08D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851" y="30650"/>
            <a:ext cx="3543300" cy="1285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9E1EFE1-99C3-4BB1-4B86-381D8E088D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40" y="56146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436CCF-187A-B078-B1C1-8A264FBC7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9133" y="1555724"/>
            <a:ext cx="7904582" cy="1398491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cap="none" dirty="0">
                <a:latin typeface="Calibri" panose="020F0502020204030204" pitchFamily="34" charset="0"/>
                <a:cs typeface="Calibri" panose="020F0502020204030204" pitchFamily="34" charset="0"/>
              </a:rPr>
              <a:t>неурочная деятельность для детей с РАС является важным инструментом для их социализации и развития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Объект 2">
            <a:extLst>
              <a:ext uri="{FF2B5EF4-FFF2-40B4-BE49-F238E27FC236}">
                <a16:creationId xmlns:a16="http://schemas.microsoft.com/office/drawing/2014/main" xmlns="" id="{D2C18185-D42F-3924-8AF4-302676547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62" y="3217893"/>
            <a:ext cx="2859777" cy="3813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Объект 2">
            <a:extLst>
              <a:ext uri="{FF2B5EF4-FFF2-40B4-BE49-F238E27FC236}">
                <a16:creationId xmlns:a16="http://schemas.microsoft.com/office/drawing/2014/main" xmlns="" id="{FDB4F359-A7F1-AC61-A792-8981FB46A7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183" y="3217893"/>
            <a:ext cx="3695917" cy="3695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6011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8">
            <a:extLst>
              <a:ext uri="{FF2B5EF4-FFF2-40B4-BE49-F238E27FC236}">
                <a16:creationId xmlns:a16="http://schemas.microsoft.com/office/drawing/2014/main" xmlns="" id="{00EAC654-6F04-0CB6-C108-35B40CB5A3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30" y="56146"/>
            <a:ext cx="5771318" cy="3973029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FC6EFF9-B1B2-42B8-81DA-0CF91AAAF6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358" y="2485970"/>
            <a:ext cx="3722979" cy="5113668"/>
          </a:xfrm>
          <a:prstGeom prst="rect">
            <a:avLst/>
          </a:prstGeom>
        </p:spPr>
      </p:pic>
      <p:pic>
        <p:nvPicPr>
          <p:cNvPr id="2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56" y="3199937"/>
            <a:ext cx="3722979" cy="4706106"/>
          </a:xfrm>
          <a:prstGeom prst="rect">
            <a:avLst/>
          </a:prstGeo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042" y="1578437"/>
            <a:ext cx="3945377" cy="52795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2A34A2C-5474-DB22-5CCC-8D307BECEC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552" y="184393"/>
            <a:ext cx="3722979" cy="1447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BEE4117-0DA1-BF64-FB5B-188B74EF17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40" y="56146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0207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8CF0C6-A767-7830-4022-C5C3A604F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058" y="119817"/>
            <a:ext cx="11197883" cy="900129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cap="none" dirty="0">
                <a:latin typeface="Calibri" panose="020F0502020204030204" pitchFamily="34" charset="0"/>
                <a:cs typeface="Calibri" panose="020F0502020204030204" pitchFamily="34" charset="0"/>
              </a:rPr>
              <a:t>ополнительное образование для детей с расстройствами аутистического спектра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(РАС) </a:t>
            </a:r>
            <a:r>
              <a:rPr lang="ru-RU" cap="none" dirty="0">
                <a:latin typeface="Calibri" panose="020F0502020204030204" pitchFamily="34" charset="0"/>
                <a:cs typeface="Calibri" panose="020F0502020204030204" pitchFamily="34" charset="0"/>
              </a:rPr>
              <a:t>через сетевое взаимодействие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видео">
            <a:hlinkClick r:id="" action="ppaction://media"/>
            <a:extLst>
              <a:ext uri="{FF2B5EF4-FFF2-40B4-BE49-F238E27FC236}">
                <a16:creationId xmlns:a16="http://schemas.microsoft.com/office/drawing/2014/main" xmlns="" id="{8B4A6353-CC3D-FC9A-0B3E-F99A20F48D82}"/>
              </a:ext>
            </a:extLst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-504825" y="1545874"/>
            <a:ext cx="4038600" cy="3028950"/>
          </a:xfrm>
        </p:spPr>
      </p:pic>
      <p:pic>
        <p:nvPicPr>
          <p:cNvPr id="5" name="Объект 3">
            <a:extLst>
              <a:ext uri="{FF2B5EF4-FFF2-40B4-BE49-F238E27FC236}">
                <a16:creationId xmlns:a16="http://schemas.microsoft.com/office/drawing/2014/main" xmlns="" id="{8D5D7D47-ADD5-910B-79C2-4A600AFD65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984" y="1026980"/>
            <a:ext cx="3380260" cy="442121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092030B-C00D-BFCD-55A5-DBADBB5854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161" y="1041048"/>
            <a:ext cx="2845028" cy="3390274"/>
          </a:xfrm>
          <a:prstGeom prst="rect">
            <a:avLst/>
          </a:prstGeom>
        </p:spPr>
      </p:pic>
      <p:pic>
        <p:nvPicPr>
          <p:cNvPr id="9" name="Объект 4">
            <a:extLst>
              <a:ext uri="{FF2B5EF4-FFF2-40B4-BE49-F238E27FC236}">
                <a16:creationId xmlns:a16="http://schemas.microsoft.com/office/drawing/2014/main" xmlns="" id="{86B9946D-0C93-6CD8-0BD2-BD64AFE7C0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30773"/>
            <a:ext cx="3308426" cy="2946802"/>
          </a:xfrm>
          <a:prstGeom prst="rect">
            <a:avLst/>
          </a:prstGeom>
        </p:spPr>
      </p:pic>
      <p:pic>
        <p:nvPicPr>
          <p:cNvPr id="10" name="Объект 7">
            <a:extLst>
              <a:ext uri="{FF2B5EF4-FFF2-40B4-BE49-F238E27FC236}">
                <a16:creationId xmlns:a16="http://schemas.microsoft.com/office/drawing/2014/main" xmlns="" id="{90963339-E67B-91E9-345B-E3CAF435F2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773" y="4053997"/>
            <a:ext cx="2377544" cy="2923577"/>
          </a:xfrm>
          <a:prstGeom prst="rect">
            <a:avLst/>
          </a:prstGeom>
        </p:spPr>
      </p:pic>
      <p:pic>
        <p:nvPicPr>
          <p:cNvPr id="11" name="Объект 6">
            <a:extLst>
              <a:ext uri="{FF2B5EF4-FFF2-40B4-BE49-F238E27FC236}">
                <a16:creationId xmlns:a16="http://schemas.microsoft.com/office/drawing/2014/main" xmlns="" id="{5CF6FA51-A318-3643-D6B0-F406DD7A5D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211" y="1041048"/>
            <a:ext cx="3186272" cy="4626837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47456E31-D7D7-FF21-4CFC-AE772F0A28A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705" y="4053998"/>
            <a:ext cx="2288011" cy="373920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BF53746-A9EE-12B8-F83A-E0C79D60F82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031" y="4053997"/>
            <a:ext cx="4042969" cy="320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1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73D08BA-38E4-5F8F-F0C1-6B592236F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224" y="67979"/>
            <a:ext cx="1924462" cy="1353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1830F42-7EF6-2EE7-2A62-A84697BFBA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243" y="67979"/>
            <a:ext cx="1367540" cy="1367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62B7309-2E51-30A2-F311-D7DD7DCBB8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" y="1726478"/>
            <a:ext cx="6631935" cy="4800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5FD18357-E4D8-C88B-B990-DC2EA0C261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432" y="1561514"/>
            <a:ext cx="3729522" cy="5130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B4AE7A1F-C1F1-6E9D-5C83-C39BDFEEA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939" y="246799"/>
            <a:ext cx="7729728" cy="1188720"/>
          </a:xfrm>
        </p:spPr>
        <p:txBody>
          <a:bodyPr/>
          <a:lstStyle/>
          <a:p>
            <a:r>
              <a:rPr lang="ru-RU" dirty="0"/>
              <a:t>Подведение итогов учебного года</a:t>
            </a:r>
          </a:p>
        </p:txBody>
      </p:sp>
    </p:spTree>
    <p:extLst>
      <p:ext uri="{BB962C8B-B14F-4D97-AF65-F5344CB8AC3E}">
        <p14:creationId xmlns:p14="http://schemas.microsoft.com/office/powerpoint/2010/main" val="24551465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5526B9-95CE-2011-3BA3-09DDA6D1C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896" y="439898"/>
            <a:ext cx="7548335" cy="875071"/>
          </a:xfrm>
        </p:spPr>
        <p:txBody>
          <a:bodyPr/>
          <a:lstStyle/>
          <a:p>
            <a:r>
              <a:rPr lang="ru-RU" dirty="0"/>
              <a:t>Наши праздники и мероприятия</a:t>
            </a:r>
          </a:p>
        </p:txBody>
      </p:sp>
      <p:pic>
        <p:nvPicPr>
          <p:cNvPr id="9" name="Объект 6">
            <a:extLst>
              <a:ext uri="{FF2B5EF4-FFF2-40B4-BE49-F238E27FC236}">
                <a16:creationId xmlns:a16="http://schemas.microsoft.com/office/drawing/2014/main" xmlns="" id="{7DBA479D-7F95-A0F0-D945-402E105C6E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590" y="1314969"/>
            <a:ext cx="3969514" cy="5292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42A146D-40BD-2F02-6C5C-56F6C9D2B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439" y="2152357"/>
            <a:ext cx="3618612" cy="4455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B32B8BC-B463-BA17-9A86-95CDB9A214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83" y="2366250"/>
            <a:ext cx="3419764" cy="4241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9516DBC-AFBC-A2AE-0693-349BC6AD8D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40" y="56146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66203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9FE8ADD-4493-B6AB-DDBB-E041A6CB6B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57" y="112541"/>
            <a:ext cx="6548338" cy="4487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6D61459-0B15-69C8-BA00-8485E05687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160" y="140676"/>
            <a:ext cx="4418301" cy="5556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Объект 5">
            <a:extLst>
              <a:ext uri="{FF2B5EF4-FFF2-40B4-BE49-F238E27FC236}">
                <a16:creationId xmlns:a16="http://schemas.microsoft.com/office/drawing/2014/main" xmlns="" id="{FEE03E59-4EE2-2C63-5BB8-37C8CB47EB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75" y="3941832"/>
            <a:ext cx="6027834" cy="3682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3B30B53-2CBF-30B5-1322-993A21EB5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4738" y="5943566"/>
            <a:ext cx="7183902" cy="668250"/>
          </a:xfrm>
        </p:spPr>
        <p:txBody>
          <a:bodyPr>
            <a:normAutofit fontScale="90000"/>
          </a:bodyPr>
          <a:lstStyle/>
          <a:p>
            <a:r>
              <a:rPr lang="ru-RU" cap="none" dirty="0">
                <a:latin typeface="Calibri" panose="020F0502020204030204" pitchFamily="34" charset="0"/>
                <a:cs typeface="Calibri" panose="020F0502020204030204" pitchFamily="34" charset="0"/>
              </a:rPr>
              <a:t>Новый год в ЦБС им. Горького</a:t>
            </a:r>
          </a:p>
        </p:txBody>
      </p:sp>
    </p:spTree>
    <p:extLst>
      <p:ext uri="{BB962C8B-B14F-4D97-AF65-F5344CB8AC3E}">
        <p14:creationId xmlns:p14="http://schemas.microsoft.com/office/powerpoint/2010/main" val="40782722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6CE9DC-02D6-5B70-CFC7-5096173E9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083" y="1583670"/>
            <a:ext cx="7729728" cy="1188720"/>
          </a:xfrm>
        </p:spPr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841EC25-0006-659E-E2E3-20481D12F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547" y="3217985"/>
            <a:ext cx="48768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189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884A558-A8B2-1D32-88D7-6E9B0B754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82" y="177965"/>
            <a:ext cx="5434818" cy="36090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573B7AF-DBEF-D774-247E-8F86AF4257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361" y="177965"/>
            <a:ext cx="5434818" cy="360056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3AF397D-D510-52D2-9344-ABBBFD9834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80" y="3070974"/>
            <a:ext cx="5434819" cy="362179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435DD9D-1084-209B-E26F-711121480F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360" y="3092203"/>
            <a:ext cx="5434820" cy="360056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763A36C-8CFF-0B18-978A-3245D3AAF8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04922"/>
            <a:ext cx="1059986" cy="1059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2382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461456-2F97-B67D-8C2E-DC24D913F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594" y="303509"/>
            <a:ext cx="8727596" cy="262257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cap="none" dirty="0">
                <a:latin typeface="Calibri" panose="020F0502020204030204" pitchFamily="34" charset="0"/>
                <a:cs typeface="Calibri" panose="020F0502020204030204" pitchFamily="34" charset="0"/>
              </a:rPr>
              <a:t>уководитель школы должен выполнять ряд ключевых задач в работе с нормативными документами, которые обеспечивают эффективное управление образовательным процессом и соблюдение законодательства.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B1BC63C-878B-C439-F3BE-ED84411D6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586" y="2282595"/>
            <a:ext cx="9706618" cy="50049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D41F237-017D-7591-7EE5-F954969090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408" y="104921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8595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1ED9B9-2088-D1D7-761C-3E306A766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4529" y="675250"/>
            <a:ext cx="5058068" cy="568752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ru-RU" sz="2200" cap="none" dirty="0">
                <a:latin typeface="Calibri" panose="020F0502020204030204" pitchFamily="34" charset="0"/>
                <a:cs typeface="Calibri" panose="020F0502020204030204" pitchFamily="34" charset="0"/>
              </a:rPr>
              <a:t>правление школой требует от руководителя навыков стратегического мышления, лидерства, коммуникации и способности к решению проблем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. Э</a:t>
            </a:r>
            <a:r>
              <a:rPr lang="ru-RU" sz="2200" cap="none" dirty="0">
                <a:latin typeface="Calibri" panose="020F0502020204030204" pitchFamily="34" charset="0"/>
                <a:cs typeface="Calibri" panose="020F0502020204030204" pitchFamily="34" charset="0"/>
              </a:rPr>
              <a:t>ффективное управление способствует созданию позитивной образовательной среды, повышению качества обучения и удовлетворенности всех участников образовательного процесса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4FFC559-41BA-6C98-DA08-1D9B5D9558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408" y="104921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07FE04D-51A5-5B7C-5C0A-6318BC678E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92" y="576775"/>
            <a:ext cx="4751202" cy="27752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53391D7-4F11-9D63-F459-A071F2D41F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92" y="3607595"/>
            <a:ext cx="4654795" cy="2852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2952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DEE2405-732D-7709-2846-B6F69FECD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40" y="1190625"/>
            <a:ext cx="6503230" cy="4476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437FED-C107-CB79-6B16-C200FB248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870" y="960120"/>
            <a:ext cx="4900247" cy="49377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Э</a:t>
            </a:r>
            <a:r>
              <a:rPr lang="ru-RU" cap="none" dirty="0">
                <a:latin typeface="Calibri" panose="020F0502020204030204" pitchFamily="34" charset="0"/>
                <a:cs typeface="Calibri" panose="020F0502020204030204" pitchFamily="34" charset="0"/>
              </a:rPr>
              <a:t>ффективные управленческие решения в школе требуют комплексного подхода, учитывающего интересы всех сторон — обучающихся, родителей, педагогов и администрации. 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A91BCF4-A79D-1FA9-F7F6-6CD3EE75FD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408" y="104921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5250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8111BC4-6CC6-00AB-23F9-D4020BB98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90" y="2278965"/>
            <a:ext cx="8910710" cy="5173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820880D-8BBA-BD30-8293-895F4718391F}"/>
              </a:ext>
            </a:extLst>
          </p:cNvPr>
          <p:cNvSpPr txBox="1"/>
          <p:nvPr/>
        </p:nvSpPr>
        <p:spPr>
          <a:xfrm>
            <a:off x="384519" y="250266"/>
            <a:ext cx="10900680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Управление школой — это процесс планирования, организации, координации и контроля всех аспектов образовательного учреждения.</a:t>
            </a:r>
          </a:p>
          <a:p>
            <a:pPr algn="ctr"/>
            <a:endParaRPr lang="ru-RU" sz="20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Основные аспекты управления школой: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1. Стратегическое планирование.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2. Организация учебного процесса.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3. Управление персоналом.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4. Финансовое управление.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5. Взаимодействие с родителями и сообществом.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6. Контроль качества образования.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7. Кризисное управление.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8. Инновации и развитие</a:t>
            </a:r>
          </a:p>
          <a:p>
            <a:pPr algn="just"/>
            <a:endParaRPr lang="ru-RU" sz="2800" b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F7676B1-691C-A824-DBEF-3956A988D6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408" y="104921"/>
            <a:ext cx="1260379" cy="126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9327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7D469A5-3399-5FF8-2B67-943D40A5B9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241" y="137724"/>
            <a:ext cx="4515735" cy="3386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D69AB83-0674-9043-A8FA-DB5E3D1614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21" y="137724"/>
            <a:ext cx="4665785" cy="3400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A657A58-4406-6202-C1F4-2C90A3AB56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21" y="3644725"/>
            <a:ext cx="4665785" cy="3075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8E4E1182-03DC-F157-EACD-9766CE9CD6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241" y="3644725"/>
            <a:ext cx="4515735" cy="3075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1A53B35-614F-EADD-B87F-84169ED82E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774" y="104921"/>
            <a:ext cx="1752014" cy="1752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1781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ABC94A9-ACF9-772F-7AA8-AA10DD099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391"/>
            <a:ext cx="5983458" cy="39874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01B7051-D684-092E-0494-E7FAA74BE4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06" y="3347489"/>
            <a:ext cx="5267824" cy="35105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446EE54-9F62-9C3D-38F1-D8E6A80FFD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830" y="1374494"/>
            <a:ext cx="6934564" cy="46212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EF3F7E9-C6D2-5F23-379A-BC8CD8E4C1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04922"/>
            <a:ext cx="1059986" cy="1059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6504278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743</TotalTime>
  <Words>570</Words>
  <Application>Microsoft Office PowerPoint</Application>
  <PresentationFormat>Произвольный</PresentationFormat>
  <Paragraphs>54</Paragraphs>
  <Slides>26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Посылка</vt:lpstr>
      <vt:lpstr>Beach Day</vt:lpstr>
      <vt:lpstr> Управленческий аспект в обучении и сопровождении детей с расстройством аутистического спектра (РАС) </vt:lpstr>
      <vt:lpstr>Презентация PowerPoint</vt:lpstr>
      <vt:lpstr>Презентация PowerPoint</vt:lpstr>
      <vt:lpstr>Руководитель школы должен выполнять ряд ключевых задач в работе с нормативными документами, которые обеспечивают эффективное управление образовательным процессом и соблюдение законодательства. </vt:lpstr>
      <vt:lpstr>  Управление школой требует от руководителя навыков стратегического мышления, лидерства, коммуникации и способности к решению проблем. Эффективное управление способствует созданию позитивной образовательной среды, повышению качества обучения и удовлетворенности всех участников образовательного процесса. </vt:lpstr>
      <vt:lpstr>Эффективные управленческие решения в школе требуют комплексного подхода, учитывающего интересы всех сторон — обучающихся, родителей, педагогов и администрации. </vt:lpstr>
      <vt:lpstr>Презентация PowerPoint</vt:lpstr>
      <vt:lpstr>Презентация PowerPoint</vt:lpstr>
      <vt:lpstr>Презентация PowerPoint</vt:lpstr>
      <vt:lpstr>Презентация PowerPoint</vt:lpstr>
      <vt:lpstr>Расстройства аутистического спектра представляют собой группу сложных нейробиологических расстройств, которые влияют на развитие общения, социального взаимодействия и поведения.</vt:lpstr>
      <vt:lpstr>Наша задача — создать инклюзивную образовательную среду, где каждый ребенок может развиваться, обучаться и социализироваться.</vt:lpstr>
      <vt:lpstr>3 «Г», 1 «Г», 6 «Г» классы классные руководители – Ягодина Любовь Вячеславовна (педагог-психолог),  Салихова Зухра Хуснутдиновна (тьютор),  тьюторы – Которова Дарья Александровна, Поршина Елена Юрьевна</vt:lpstr>
      <vt:lpstr>Управленческий аспект в сопровождении и обучении детей с расстройствами аутистического спектра (РАС) включает в себя комплекс мероприятий и стратегий, направленных на создание эффективной образовательной среды, адаптированной к потребностям этих детей.</vt:lpstr>
      <vt:lpstr> Ключевые элементы данного аспекта</vt:lpstr>
      <vt:lpstr>Презентация PowerPoint</vt:lpstr>
      <vt:lpstr>Цель реализации АООП НОО РАС вариант 8.3 – создание условий для овладения ими учебной деятельностью, и формирования у них общей культуры, разностороннее развитие их личности в соответствии с принятыми в семье и обществе духовно-нравственными и социокультурными ценностями.</vt:lpstr>
      <vt:lpstr>Программы АООП НОО РАС варианты 8.2 и 8.3 играют ключевую роль в обеспечении качественного образования для детей с расстройствами аутистического спектра. Мы уверены, что дальнейшая реализация этих программ позволит создать более инклюзивную и поддерживающую образовательную среду.</vt:lpstr>
      <vt:lpstr>Основные цели программ</vt:lpstr>
      <vt:lpstr>Внеурочная деятельность для детей с РАС является важным инструментом для их социализации и развития</vt:lpstr>
      <vt:lpstr>Презентация PowerPoint</vt:lpstr>
      <vt:lpstr>Дополнительное образование для детей с расстройствами аутистического спектра (РАС) через сетевое взаимодействие</vt:lpstr>
      <vt:lpstr>Подведение итогов учебного года</vt:lpstr>
      <vt:lpstr>Наши праздники и мероприятия</vt:lpstr>
      <vt:lpstr>Новый год в ЦБС им. Горького</vt:lpstr>
      <vt:lpstr>Спасибо за внимание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</dc:title>
  <dc:creator>ГЖ</dc:creator>
  <cp:lastModifiedBy>Cекретарь</cp:lastModifiedBy>
  <cp:revision>17</cp:revision>
  <dcterms:created xsi:type="dcterms:W3CDTF">2024-11-27T06:24:41Z</dcterms:created>
  <dcterms:modified xsi:type="dcterms:W3CDTF">2024-11-28T14:10:02Z</dcterms:modified>
</cp:coreProperties>
</file>