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2" r:id="rId13"/>
    <p:sldId id="273" r:id="rId14"/>
    <p:sldId id="274" r:id="rId15"/>
    <p:sldId id="275" r:id="rId16"/>
    <p:sldId id="276" r:id="rId17"/>
    <p:sldId id="267" r:id="rId18"/>
    <p:sldId id="271" r:id="rId19"/>
    <p:sldId id="268" r:id="rId20"/>
    <p:sldId id="269" r:id="rId21"/>
    <p:sldId id="27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61D0-27FB-4CBB-9733-8661016DED70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CC7C-B1F4-46D5-8BC5-58495A38A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61D0-27FB-4CBB-9733-8661016DED70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CC7C-B1F4-46D5-8BC5-58495A38A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61D0-27FB-4CBB-9733-8661016DED70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CC7C-B1F4-46D5-8BC5-58495A38A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61D0-27FB-4CBB-9733-8661016DED70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CC7C-B1F4-46D5-8BC5-58495A38A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61D0-27FB-4CBB-9733-8661016DED70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CC7C-B1F4-46D5-8BC5-58495A38A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61D0-27FB-4CBB-9733-8661016DED70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CC7C-B1F4-46D5-8BC5-58495A38A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61D0-27FB-4CBB-9733-8661016DED70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CC7C-B1F4-46D5-8BC5-58495A38A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61D0-27FB-4CBB-9733-8661016DED70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CC7C-B1F4-46D5-8BC5-58495A38A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61D0-27FB-4CBB-9733-8661016DED70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CC7C-B1F4-46D5-8BC5-58495A38A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61D0-27FB-4CBB-9733-8661016DED70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CC7C-B1F4-46D5-8BC5-58495A38A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661D0-27FB-4CBB-9733-8661016DED70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CC7C-B1F4-46D5-8BC5-58495A38A0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661D0-27FB-4CBB-9733-8661016DED70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FCC7C-B1F4-46D5-8BC5-58495A38A07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815290" cy="338616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</a:t>
            </a:r>
            <a:r>
              <a:rPr lang="ru-RU" dirty="0"/>
              <a:t>: «Работа по орфографии 5-7 классы. Подготовка к ВПР.5 класс задание 1,7 класс задание 5,6(распознавание производных предлогов и союзов).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000504"/>
            <a:ext cx="6643734" cy="1681162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Подготовил: учитель русского языка и литературы Иванова О.Ю.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cf2.ppt-online.org/files2/slide/k/K8wGxbXZ2ojzCy1PVFvA3BqDfReMYLWI4nJgcmsOut/slide-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357166"/>
            <a:ext cx="7786741" cy="57689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Таким образом, такие </a:t>
            </a:r>
            <a:r>
              <a:rPr lang="ru-RU" dirty="0" smtClean="0"/>
              <a:t>темы мы с вами повторили: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Безударные проверяемые гласные в корне слова</a:t>
            </a:r>
          </a:p>
          <a:p>
            <a:r>
              <a:rPr lang="ru-RU" smtClean="0"/>
              <a:t>Непроверяемые гласные и согласные</a:t>
            </a:r>
          </a:p>
          <a:p>
            <a:r>
              <a:rPr lang="ru-RU" smtClean="0"/>
              <a:t>Проверяемые согласные в корне слова</a:t>
            </a:r>
          </a:p>
          <a:p>
            <a:r>
              <a:rPr lang="ru-RU" smtClean="0"/>
              <a:t>Непроизносимые согласные в корне слова</a:t>
            </a:r>
          </a:p>
          <a:p>
            <a:r>
              <a:rPr lang="ru-RU" smtClean="0"/>
              <a:t>Буквы-И,У,А-после шипящих</a:t>
            </a:r>
          </a:p>
          <a:p>
            <a:r>
              <a:rPr lang="ru-RU" smtClean="0"/>
              <a:t>Буквы –О,Ё-после шипящих в корне слова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Arial Black" panose="020B0A04020102020204" pitchFamily="34" charset="0"/>
              </a:rPr>
              <a:t>Подготовка к ВПР.7 класс.</a:t>
            </a:r>
            <a:br>
              <a:rPr lang="ru-RU" sz="2400" b="1" dirty="0" smtClean="0">
                <a:latin typeface="Arial Black" panose="020B0A04020102020204" pitchFamily="34" charset="0"/>
              </a:rPr>
            </a:br>
            <a:r>
              <a:rPr lang="ru-RU" sz="2400" b="1" dirty="0" smtClean="0">
                <a:latin typeface="Arial Black" panose="020B0A04020102020204" pitchFamily="34" charset="0"/>
              </a:rPr>
              <a:t>          Русский язык.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Задание 5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Распознавание производных предлогов, их правописание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b="1" dirty="0"/>
              <a:t>Как отличить производные предлоги от других частей речи?</a:t>
            </a:r>
          </a:p>
          <a:p>
            <a:pPr fontAlgn="base"/>
            <a:r>
              <a:rPr lang="ru-RU" dirty="0"/>
              <a:t>Предлоги – это служебные части речи.</a:t>
            </a:r>
          </a:p>
          <a:p>
            <a:pPr fontAlgn="base"/>
            <a:r>
              <a:rPr lang="ru-RU" dirty="0"/>
              <a:t>Предлоги не являются членами предложения, не имеют лексического значения.</a:t>
            </a:r>
          </a:p>
          <a:p>
            <a:pPr fontAlgn="base"/>
            <a:r>
              <a:rPr lang="ru-RU" dirty="0"/>
              <a:t>Роль предлогов — соединять слова в словосочетании.</a:t>
            </a:r>
          </a:p>
          <a:p>
            <a:pPr fontAlgn="base"/>
            <a:r>
              <a:rPr lang="ru-RU" dirty="0"/>
              <a:t>Предлог всегда можно заменить другим предлогом</a:t>
            </a:r>
            <a:r>
              <a:rPr lang="ru-RU" dirty="0" smtClean="0"/>
              <a:t>.</a:t>
            </a:r>
            <a:endParaRPr lang="ru-RU" dirty="0"/>
          </a:p>
          <a:p>
            <a:pPr fontAlgn="base"/>
            <a:r>
              <a:rPr lang="ru-RU" b="1" dirty="0"/>
              <a:t>ПОДСКАЗКА.</a:t>
            </a:r>
          </a:p>
          <a:p>
            <a:pPr fontAlgn="base"/>
            <a:r>
              <a:rPr lang="ru-RU" b="1" dirty="0"/>
              <a:t>Предлог всегда ВХОДИТ в вопрос, а к частям речи, похожим на предлог, задаётся вопрос.</a:t>
            </a:r>
          </a:p>
          <a:p>
            <a:pPr marL="0" indent="0" fontAlgn="base">
              <a:buNone/>
            </a:pPr>
            <a:r>
              <a:rPr lang="ru-RU" b="1" dirty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Сравните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dirty="0"/>
              <a:t>Шли</a:t>
            </a:r>
            <a:r>
              <a:rPr lang="ru-RU" b="1" dirty="0"/>
              <a:t> </a:t>
            </a:r>
            <a:r>
              <a:rPr lang="ru-RU" b="1" baseline="-25000" dirty="0"/>
              <a:t>предлог </a:t>
            </a:r>
            <a:r>
              <a:rPr lang="ru-RU" b="1" dirty="0"/>
              <a:t>навстречу</a:t>
            </a:r>
            <a:r>
              <a:rPr lang="ru-RU" dirty="0"/>
              <a:t> (кому?)друг другу.</a:t>
            </a:r>
          </a:p>
          <a:p>
            <a:pPr fontAlgn="base"/>
            <a:r>
              <a:rPr lang="ru-RU" dirty="0"/>
              <a:t>Ветер дул </a:t>
            </a:r>
            <a:r>
              <a:rPr lang="ru-RU" b="1" baseline="-25000" dirty="0"/>
              <a:t>наречие </a:t>
            </a:r>
            <a:r>
              <a:rPr lang="ru-RU" dirty="0"/>
              <a:t>навстречу (как?)</a:t>
            </a:r>
          </a:p>
          <a:p>
            <a:pPr marL="0" indent="0" fontAlgn="base">
              <a:buNone/>
            </a:pPr>
            <a:r>
              <a:rPr lang="ru-RU" dirty="0"/>
              <a:t> </a:t>
            </a:r>
          </a:p>
          <a:p>
            <a:pPr fontAlgn="base"/>
            <a:r>
              <a:rPr lang="ru-RU" b="1" baseline="-25000" dirty="0"/>
              <a:t>предлог </a:t>
            </a:r>
            <a:r>
              <a:rPr lang="ru-RU" b="1" dirty="0"/>
              <a:t>Благодаря</a:t>
            </a:r>
            <a:r>
              <a:rPr lang="ru-RU" dirty="0"/>
              <a:t> (кому?) другу, </a:t>
            </a:r>
            <a:r>
              <a:rPr lang="ru-RU" dirty="0" err="1"/>
              <a:t>н</a:t>
            </a:r>
            <a:r>
              <a:rPr lang="ru-RU" dirty="0"/>
              <a:t> мог выполнит это задание.</a:t>
            </a:r>
          </a:p>
          <a:p>
            <a:pPr fontAlgn="base"/>
            <a:r>
              <a:rPr lang="ru-RU" dirty="0"/>
              <a:t>Он шёл, (как?) </a:t>
            </a:r>
            <a:r>
              <a:rPr lang="ru-RU" b="1" baseline="-25000" dirty="0"/>
              <a:t>деепричастие </a:t>
            </a:r>
            <a:r>
              <a:rPr lang="ru-RU" b="1" dirty="0"/>
              <a:t>благодаря</a:t>
            </a:r>
            <a:r>
              <a:rPr lang="ru-RU" dirty="0"/>
              <a:t> друга за помощь.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Запомните производные предлоги.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b="1" dirty="0"/>
              <a:t>Предлоги всегда пишутся одинаково.</a:t>
            </a:r>
          </a:p>
          <a:p>
            <a:pPr fontAlgn="base"/>
            <a:r>
              <a:rPr lang="ru-RU" b="1" dirty="0"/>
              <a:t>Запомните, какая гласная пишется на конце предлога.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СЛИТНО.</a:t>
            </a:r>
            <a:br>
              <a:rPr lang="ru-RU" b="1" dirty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вблизи (чего?)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ввиду (чего?)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вдали от (</a:t>
                      </a:r>
                      <a:r>
                        <a:rPr lang="ru-RU" sz="1800" b="0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</a:t>
                      </a: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вдоль (чего?)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возле (чего?)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вокруг (чего?)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вместо (чего?) (</a:t>
                      </a:r>
                      <a:r>
                        <a:rPr lang="ru-RU" sz="1800" b="0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=за</a:t>
                      </a: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внутри (чего?)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впереди (чего?)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вроде (чего?)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вследствие (чего?)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кругом (чего?)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навстречу (чему?)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наперекор (чему)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наподобие (чего?)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напротив (чего?)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насчет (чего?) (= о)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невзирая на (</a:t>
                      </a:r>
                      <a:r>
                        <a:rPr lang="ru-RU" sz="1800" b="0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</a:t>
                      </a: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что?)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несмотря на (что?)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позади (чего?)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 мере (чего?)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сквозь (что?)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спустя (сколько минут?)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благодаря (чему?)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согласно (чему?)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вопреки (чему?)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РАЗДЕЛЬНО.</a:t>
            </a:r>
            <a:br>
              <a:rPr lang="ru-RU" b="1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 избежание (чего?)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отличие от (</a:t>
                      </a:r>
                      <a:r>
                        <a:rPr lang="ru-RU" sz="1800" b="0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</a:t>
                      </a: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отношении (чего?)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силу (чего?)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связи с (</a:t>
                      </a:r>
                      <a:r>
                        <a:rPr lang="ru-RU" sz="1800" b="0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чем?)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сравнении ( ч чем?)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целях (чего?) (</a:t>
                      </a:r>
                      <a:r>
                        <a:rPr lang="ru-RU" sz="1800" b="0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=для</a:t>
                      </a: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(какого времени?)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продолжение (какого времени?)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заключение (чего?)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завершение (чего?)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силу (чего?)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 протяжении (чего?)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 окончании (чего?)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 прибытии (куда?)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 причине (чего?) (= из-за)</a:t>
                      </a:r>
                    </a:p>
                    <a:p>
                      <a:pPr fontAlgn="base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со стороны (чего?) (</a:t>
                      </a:r>
                      <a:r>
                        <a:rPr lang="ru-RU" sz="1800" b="0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=от</a:t>
                      </a:r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)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Arial Black" panose="020B0A04020102020204" pitchFamily="34" charset="0"/>
              </a:rPr>
              <a:t>          </a:t>
            </a:r>
            <a:r>
              <a:rPr lang="ru-RU" sz="2000" b="1" dirty="0" smtClean="0">
                <a:latin typeface="Arial Black" panose="020B0A04020102020204" pitchFamily="34" charset="0"/>
              </a:rPr>
              <a:t>Подготовка </a:t>
            </a:r>
            <a:r>
              <a:rPr lang="ru-RU" sz="2000" b="1" dirty="0">
                <a:latin typeface="Arial Black" panose="020B0A04020102020204" pitchFamily="34" charset="0"/>
              </a:rPr>
              <a:t>к </a:t>
            </a:r>
            <a:r>
              <a:rPr lang="ru-RU" sz="2000" b="1" dirty="0" smtClean="0">
                <a:latin typeface="Arial Black" panose="020B0A04020102020204" pitchFamily="34" charset="0"/>
              </a:rPr>
              <a:t>ВПР.7 класс.</a:t>
            </a:r>
            <a:r>
              <a:rPr lang="ru-RU" sz="2000" b="1" dirty="0">
                <a:latin typeface="Arial Black" panose="020B0A04020102020204" pitchFamily="34" charset="0"/>
              </a:rPr>
              <a:t/>
            </a:r>
            <a:br>
              <a:rPr lang="ru-RU" sz="2000" b="1" dirty="0">
                <a:latin typeface="Arial Black" panose="020B0A04020102020204" pitchFamily="34" charset="0"/>
              </a:rPr>
            </a:br>
            <a:r>
              <a:rPr lang="ru-RU" sz="2000" b="1" dirty="0" smtClean="0">
                <a:latin typeface="Arial Black" panose="020B0A04020102020204" pitchFamily="34" charset="0"/>
              </a:rPr>
              <a:t>          Русский язык.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Задание 6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Распознавание производных союзов, их правописание</a:t>
            </a:r>
            <a:endParaRPr lang="ru-RU" sz="20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solidFill>
            <a:schemeClr val="accent2"/>
          </a:solidFill>
        </p:spPr>
        <p:txBody>
          <a:bodyPr/>
          <a:lstStyle/>
          <a:p>
            <a:pPr marL="0" latinLnBrk="1">
              <a:defRPr/>
            </a:pPr>
            <a:r>
              <a:rPr lang="ru-RU" altLang="en-US" sz="3600" b="1" dirty="0">
                <a:ln w="19050" cap="flat" cmpd="sng" algn="ctr">
                  <a:solidFill>
                    <a:schemeClr val="lt1"/>
                  </a:solidFill>
                  <a:prstDash val="solid"/>
                  <a:round/>
                </a:ln>
                <a:gradFill flip="xy" rotWithShape="1">
                  <a:gsLst>
                    <a:gs pos="0">
                      <a:schemeClr val="accent3">
                        <a:shade val="51000"/>
                        <a:satMod val="130000"/>
                      </a:schemeClr>
                    </a:gs>
                    <a:gs pos="80000">
                      <a:schemeClr val="accent3">
                        <a:shade val="93000"/>
                        <a:satMod val="130000"/>
                      </a:schemeClr>
                    </a:gs>
                    <a:gs pos="100000">
                      <a:schemeClr val="accent3">
                        <a:shade val="94000"/>
                        <a:satMod val="135000"/>
                      </a:schemeClr>
                    </a:gs>
                  </a:gsLst>
                  <a:lin ang="16200000" scaled="0"/>
                  <a:tileRect/>
                </a:gradFill>
                <a:effectLst>
                  <a:outerShdw blurRad="38100" dist="25400" dir="5400000" rotWithShape="0">
                    <a:srgbClr val="000000">
                      <a:alpha val="75000"/>
                    </a:srgbClr>
                  </a:outerShdw>
                </a:effectLst>
                <a:cs typeface="Calibri" panose="020F0502020204030204"/>
              </a:rPr>
              <a:t>Союз</a:t>
            </a:r>
            <a:r>
              <a:rPr lang="ru-RU" altLang="en-US" sz="2800" b="1" dirty="0">
                <a:solidFill>
                  <a:schemeClr val="accent2">
                    <a:lumMod val="30000"/>
                  </a:schemeClr>
                </a:solidFill>
                <a:cs typeface="Calibri" panose="020F0502020204030204"/>
              </a:rPr>
              <a:t> </a:t>
            </a:r>
            <a:r>
              <a:rPr lang="en-US" altLang="ru-RU" b="1" dirty="0">
                <a:solidFill>
                  <a:schemeClr val="bg1"/>
                </a:solidFill>
                <a:cs typeface="Calibri" panose="020F0502020204030204"/>
              </a:rPr>
              <a:t>-</a:t>
            </a:r>
            <a:r>
              <a:rPr lang="ru-RU" altLang="en-US" b="1" dirty="0">
                <a:solidFill>
                  <a:schemeClr val="bg1"/>
                </a:solidFill>
                <a:cs typeface="Calibri" panose="020F0502020204030204"/>
              </a:rPr>
              <a:t> это служебная часть </a:t>
            </a:r>
          </a:p>
          <a:p>
            <a:pPr marL="0" indent="0" latinLnBrk="1">
              <a:buNone/>
              <a:defRPr/>
            </a:pPr>
            <a:r>
              <a:rPr lang="ru-RU" altLang="en-US" b="1" dirty="0" smtClean="0">
                <a:solidFill>
                  <a:schemeClr val="bg1"/>
                </a:solidFill>
                <a:cs typeface="Calibri" panose="020F0502020204030204"/>
              </a:rPr>
              <a:t>речи</a:t>
            </a:r>
            <a:r>
              <a:rPr lang="en-US" altLang="ru-RU" b="1" dirty="0">
                <a:solidFill>
                  <a:schemeClr val="bg1"/>
                </a:solidFill>
                <a:cs typeface="Calibri" panose="020F0502020204030204"/>
              </a:rPr>
              <a:t>,</a:t>
            </a:r>
            <a:r>
              <a:rPr lang="ru-RU" altLang="en-US" b="1" dirty="0">
                <a:solidFill>
                  <a:schemeClr val="bg1"/>
                </a:solidFill>
                <a:cs typeface="Calibri" panose="020F0502020204030204"/>
              </a:rPr>
              <a:t> </a:t>
            </a:r>
            <a:r>
              <a:rPr lang="ru-RU" altLang="en-US" b="1" dirty="0">
                <a:solidFill>
                  <a:srgbClr val="FFFFFF"/>
                </a:solidFill>
                <a:cs typeface="Calibri" panose="020F0502020204030204"/>
              </a:rPr>
              <a:t>которая связывает</a:t>
            </a:r>
          </a:p>
          <a:p>
            <a:pPr marL="0" indent="0">
              <a:buNone/>
              <a:defRPr/>
            </a:pPr>
            <a:r>
              <a:rPr lang="ru-RU" altLang="en-US" b="1" dirty="0" smtClean="0">
                <a:solidFill>
                  <a:schemeClr val="bg1"/>
                </a:solidFill>
                <a:cs typeface="Calibri" panose="020F0502020204030204"/>
              </a:rPr>
              <a:t>однородные </a:t>
            </a:r>
            <a:r>
              <a:rPr lang="ru-RU" altLang="en-US" b="1" dirty="0">
                <a:solidFill>
                  <a:schemeClr val="bg1"/>
                </a:solidFill>
                <a:cs typeface="Calibri" panose="020F0502020204030204"/>
              </a:rPr>
              <a:t>члены в                              </a:t>
            </a:r>
            <a:r>
              <a:rPr lang="ru-RU" altLang="en-US" b="1" dirty="0" smtClean="0">
                <a:solidFill>
                  <a:schemeClr val="bg1"/>
                </a:solidFill>
                <a:cs typeface="Calibri" panose="020F0502020204030204"/>
              </a:rPr>
              <a:t>        предложении</a:t>
            </a:r>
            <a:r>
              <a:rPr lang="en-US" altLang="ru-RU" b="1" dirty="0">
                <a:solidFill>
                  <a:schemeClr val="bg1"/>
                </a:solidFill>
                <a:cs typeface="Calibri" panose="020F0502020204030204"/>
              </a:rPr>
              <a:t>,</a:t>
            </a:r>
            <a:r>
              <a:rPr lang="ru-RU" altLang="en-US" b="1" dirty="0">
                <a:solidFill>
                  <a:schemeClr val="bg1"/>
                </a:solidFill>
                <a:cs typeface="Calibri" panose="020F0502020204030204"/>
              </a:rPr>
              <a:t> простые                         предложения в составе сложного</a:t>
            </a:r>
            <a:r>
              <a:rPr lang="en-US" altLang="ru-RU" b="1" dirty="0">
                <a:solidFill>
                  <a:schemeClr val="bg1"/>
                </a:solidFill>
                <a:cs typeface="Calibri" panose="020F0502020204030204"/>
              </a:rPr>
              <a:t>,</a:t>
            </a:r>
            <a:r>
              <a:rPr lang="ru-RU" altLang="en-US" b="1" dirty="0">
                <a:solidFill>
                  <a:schemeClr val="bg1"/>
                </a:solidFill>
                <a:cs typeface="Calibri" panose="020F0502020204030204"/>
              </a:rPr>
              <a:t>   а также абзацев в тексте</a:t>
            </a:r>
            <a:r>
              <a:rPr lang="en-US" altLang="ru-RU" b="1" dirty="0">
                <a:solidFill>
                  <a:schemeClr val="bg1"/>
                </a:solidFill>
                <a:cs typeface="Calibri" panose="020F0502020204030204"/>
              </a:rPr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Ð°ÑÑÐ¸Ð½ÐºÐ¸ Ð¿Ð¾ Ð·Ð°Ð¿ÑÐ¾ÑÑ Ð¿ÑÐ¾Ð¸Ð·Ð²Ð¾Ð´Ð½ÑÐµ ÑÐ¾ÑÐ·Ñ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1" r="3836" b="3956"/>
          <a:stretch>
            <a:fillRect/>
          </a:stretch>
        </p:blipFill>
        <p:spPr bwMode="auto">
          <a:xfrm>
            <a:off x="428596" y="357166"/>
            <a:ext cx="8286807" cy="5768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Ð°ÑÑÐ¸Ð½ÐºÐ¸ Ð¿Ð¾ Ð·Ð°Ð¿ÑÐ¾ÑÑ Ð¿ÑÐ¾Ð¸Ð·Ð²Ð¾Ð´Ð½ÑÐµ ÑÐ¾ÑÐ·Ñ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42852"/>
            <a:ext cx="8572559" cy="657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Перепишите текст 1, раскрывая скобки, вставляя, где это необходимо, пропущенные буквы и знаки препинания.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Текст </a:t>
            </a:r>
            <a:r>
              <a:rPr lang="ru-RU" dirty="0"/>
              <a:t>1</a:t>
            </a:r>
          </a:p>
          <a:p>
            <a:r>
              <a:rPr lang="ru-RU" dirty="0"/>
              <a:t>В тундр..  — в..сна. Со..</a:t>
            </a:r>
            <a:r>
              <a:rPr lang="ru-RU" dirty="0" err="1"/>
              <a:t>нце</a:t>
            </a:r>
            <a:r>
              <a:rPr lang="ru-RU" dirty="0"/>
              <a:t> дружески </a:t>
            </a:r>
            <a:r>
              <a:rPr lang="ru-RU" dirty="0" err="1"/>
              <a:t>подмигива</a:t>
            </a:r>
            <a:r>
              <a:rPr lang="ru-RU" dirty="0"/>
              <a:t>..т, посылая луч.. света из-под ни..</a:t>
            </a:r>
            <a:r>
              <a:rPr lang="ru-RU" dirty="0" err="1"/>
              <a:t>кихобл</a:t>
            </a:r>
            <a:r>
              <a:rPr lang="ru-RU" dirty="0"/>
              <a:t>..ков. Звенят большие</a:t>
            </a:r>
            <a:r>
              <a:rPr lang="ru-RU" baseline="30000" dirty="0"/>
              <a:t>(3)</a:t>
            </a:r>
            <a:r>
              <a:rPr lang="ru-RU" dirty="0"/>
              <a:t> и малые </a:t>
            </a:r>
            <a:r>
              <a:rPr lang="ru-RU" dirty="0" err="1"/>
              <a:t>руч</a:t>
            </a:r>
            <a:r>
              <a:rPr lang="ru-RU" dirty="0"/>
              <a:t>..и со стоном взламывают..</a:t>
            </a:r>
            <a:r>
              <a:rPr lang="ru-RU" dirty="0" err="1"/>
              <a:t>сяр</a:t>
            </a:r>
            <a:r>
              <a:rPr lang="ru-RU" dirty="0"/>
              <a:t>..</a:t>
            </a:r>
            <a:r>
              <a:rPr lang="ru-RU" dirty="0" err="1"/>
              <a:t>чушки</a:t>
            </a:r>
            <a:r>
              <a:rPr lang="ru-RU" dirty="0"/>
              <a:t> в г..</a:t>
            </a:r>
            <a:r>
              <a:rPr lang="ru-RU" dirty="0" err="1"/>
              <a:t>рах</a:t>
            </a:r>
            <a:r>
              <a:rPr lang="ru-RU" dirty="0"/>
              <a:t>.</a:t>
            </a:r>
          </a:p>
          <a:p>
            <a:r>
              <a:rPr lang="ru-RU" dirty="0"/>
              <a:t>Вода всюду</a:t>
            </a:r>
            <a:r>
              <a:rPr lang="ru-RU" baseline="30000" dirty="0"/>
              <a:t>(1)</a:t>
            </a:r>
            <a:r>
              <a:rPr lang="ru-RU" dirty="0"/>
              <a:t>. Ступ..</a:t>
            </a:r>
            <a:r>
              <a:rPr lang="ru-RU" dirty="0" err="1"/>
              <a:t>ш</a:t>
            </a:r>
            <a:r>
              <a:rPr lang="ru-RU" dirty="0"/>
              <a:t>.. ногой в мох  — и мох сочит..</a:t>
            </a:r>
            <a:r>
              <a:rPr lang="ru-RU" dirty="0" err="1"/>
              <a:t>ся</a:t>
            </a:r>
            <a:r>
              <a:rPr lang="ru-RU" dirty="0"/>
              <a:t>. Трон..</a:t>
            </a:r>
            <a:r>
              <a:rPr lang="ru-RU" dirty="0" err="1"/>
              <a:t>ш</a:t>
            </a:r>
            <a:r>
              <a:rPr lang="ru-RU" dirty="0"/>
              <a:t>.. мшист..</a:t>
            </a:r>
            <a:r>
              <a:rPr lang="ru-RU" dirty="0" err="1"/>
              <a:t>юкоч</a:t>
            </a:r>
            <a:r>
              <a:rPr lang="ru-RU" dirty="0"/>
              <a:t>..</a:t>
            </a:r>
            <a:r>
              <a:rPr lang="ru-RU" dirty="0" err="1"/>
              <a:t>ку</a:t>
            </a:r>
            <a:r>
              <a:rPr lang="ru-RU" dirty="0"/>
              <a:t>  — и сверху </a:t>
            </a:r>
            <a:r>
              <a:rPr lang="ru-RU" dirty="0" err="1"/>
              <a:t>появит</a:t>
            </a:r>
            <a:r>
              <a:rPr lang="ru-RU" dirty="0"/>
              <a:t>..</a:t>
            </a:r>
            <a:r>
              <a:rPr lang="ru-RU" dirty="0" err="1"/>
              <a:t>ся</a:t>
            </a:r>
            <a:r>
              <a:rPr lang="ru-RU" dirty="0"/>
              <a:t> вода. Стан..</a:t>
            </a:r>
            <a:r>
              <a:rPr lang="ru-RU" dirty="0" err="1"/>
              <a:t>ш</a:t>
            </a:r>
            <a:r>
              <a:rPr lang="ru-RU" dirty="0"/>
              <a:t>.. ногой на л..док  — и из-под л..</a:t>
            </a:r>
            <a:r>
              <a:rPr lang="ru-RU" dirty="0" err="1"/>
              <a:t>дкабрызн</a:t>
            </a:r>
            <a:r>
              <a:rPr lang="ru-RU" dirty="0"/>
              <a:t>..т вода. Сейчас вся тундра это </a:t>
            </a:r>
            <a:r>
              <a:rPr lang="ru-RU" dirty="0" err="1"/>
              <a:t>разр</a:t>
            </a:r>
            <a:r>
              <a:rPr lang="ru-RU" dirty="0"/>
              <a:t>..</a:t>
            </a:r>
            <a:r>
              <a:rPr lang="ru-RU" dirty="0" err="1"/>
              <a:t>стающеесяб</a:t>
            </a:r>
            <a:r>
              <a:rPr lang="ru-RU" dirty="0"/>
              <a:t>..лото. Оно ж..</a:t>
            </a:r>
            <a:r>
              <a:rPr lang="ru-RU" dirty="0" err="1"/>
              <a:t>вёт</a:t>
            </a:r>
            <a:r>
              <a:rPr lang="ru-RU" dirty="0"/>
              <a:t> в..</a:t>
            </a:r>
            <a:r>
              <a:rPr lang="ru-RU" dirty="0" err="1"/>
              <a:t>хлипыва</a:t>
            </a:r>
            <a:r>
              <a:rPr lang="ru-RU" dirty="0"/>
              <a:t>..т под с..</a:t>
            </a:r>
            <a:r>
              <a:rPr lang="ru-RU" dirty="0" err="1"/>
              <a:t>погами</a:t>
            </a:r>
            <a:r>
              <a:rPr lang="ru-RU" dirty="0"/>
              <a:t>. Оно мя..кое, п..крыто ж..</a:t>
            </a:r>
            <a:r>
              <a:rPr lang="ru-RU" dirty="0" err="1"/>
              <a:t>лтойпрошлогодн</a:t>
            </a:r>
            <a:r>
              <a:rPr lang="ru-RU" dirty="0"/>
              <a:t>..</a:t>
            </a:r>
            <a:r>
              <a:rPr lang="ru-RU" dirty="0" err="1"/>
              <a:t>й</a:t>
            </a:r>
            <a:r>
              <a:rPr lang="ru-RU" dirty="0"/>
              <a:t> </a:t>
            </a:r>
            <a:r>
              <a:rPr lang="ru-RU" dirty="0" err="1"/>
              <a:t>тра</a:t>
            </a:r>
            <a:r>
              <a:rPr lang="ru-RU" dirty="0"/>
              <a:t>..кой и в..</a:t>
            </a:r>
            <a:r>
              <a:rPr lang="ru-RU" dirty="0" err="1"/>
              <a:t>сенним</a:t>
            </a:r>
            <a:r>
              <a:rPr lang="ru-RU" dirty="0"/>
              <a:t> мхом, похож..м на </a:t>
            </a:r>
            <a:r>
              <a:rPr lang="ru-RU" dirty="0" err="1"/>
              <a:t>ц</a:t>
            </a:r>
            <a:r>
              <a:rPr lang="ru-RU" dirty="0"/>
              <a:t>..</a:t>
            </a:r>
            <a:r>
              <a:rPr lang="ru-RU" dirty="0" err="1"/>
              <a:t>плячий</a:t>
            </a:r>
            <a:r>
              <a:rPr lang="ru-RU" dirty="0"/>
              <a:t> пух.</a:t>
            </a:r>
          </a:p>
          <a:p>
            <a:r>
              <a:rPr lang="ru-RU" dirty="0"/>
              <a:t>В..</a:t>
            </a:r>
            <a:r>
              <a:rPr lang="ru-RU" dirty="0" err="1"/>
              <a:t>снаро</a:t>
            </a:r>
            <a:r>
              <a:rPr lang="ru-RU" dirty="0"/>
              <a:t>(б/</a:t>
            </a:r>
            <a:r>
              <a:rPr lang="ru-RU" dirty="0" err="1"/>
              <a:t>п</a:t>
            </a:r>
            <a:r>
              <a:rPr lang="ru-RU" dirty="0"/>
              <a:t>)ко вход..т в тундру </a:t>
            </a:r>
            <a:r>
              <a:rPr lang="ru-RU" dirty="0" err="1"/>
              <a:t>оглядыва</a:t>
            </a:r>
            <a:r>
              <a:rPr lang="ru-RU" dirty="0"/>
              <a:t>..т..</a:t>
            </a:r>
            <a:r>
              <a:rPr lang="ru-RU" dirty="0" err="1"/>
              <a:t>ся</a:t>
            </a:r>
            <a:r>
              <a:rPr lang="ru-RU" baseline="30000" dirty="0"/>
              <a:t>(4)</a:t>
            </a:r>
            <a:r>
              <a:rPr lang="ru-RU" dirty="0"/>
              <a:t>. Вдруг зам..</a:t>
            </a:r>
            <a:r>
              <a:rPr lang="ru-RU" dirty="0" err="1"/>
              <a:t>рает</a:t>
            </a:r>
            <a:r>
              <a:rPr lang="ru-RU" baseline="30000" dirty="0"/>
              <a:t>(2)</a:t>
            </a:r>
            <a:r>
              <a:rPr lang="ru-RU" dirty="0"/>
              <a:t> под напором х..</a:t>
            </a:r>
            <a:r>
              <a:rPr lang="ru-RU" dirty="0" err="1"/>
              <a:t>лодного</a:t>
            </a:r>
            <a:r>
              <a:rPr lang="ru-RU" dirty="0"/>
              <a:t> ветра но (не)</a:t>
            </a:r>
            <a:r>
              <a:rPr lang="ru-RU" dirty="0" err="1"/>
              <a:t>останавлива</a:t>
            </a:r>
            <a:r>
              <a:rPr lang="ru-RU" dirty="0"/>
              <a:t>..т..</a:t>
            </a:r>
            <a:r>
              <a:rPr lang="ru-RU" dirty="0" err="1"/>
              <a:t>ся</a:t>
            </a:r>
            <a:r>
              <a:rPr lang="ru-RU" dirty="0"/>
              <a:t> а идёт дальше.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Ð°ÑÑÐ¸Ð½ÐºÐ¸ Ð¿Ð¾ Ð·Ð°Ð¿ÑÐ¾ÑÑ Ð¿ÑÐ°Ð²Ð¾Ð¿Ð¸ÑÐ°Ð½Ð¸Ðµ Ð¿ÑÐ¾Ð¸Ð·Ð²Ð¾Ð´Ð½ÑÐµ ÑÐ¾ÑÐ·Ñ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8429683" cy="5911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27584" y="2924944"/>
            <a:ext cx="7772400" cy="1362075"/>
          </a:xfrm>
        </p:spPr>
        <p:txBody>
          <a:bodyPr>
            <a:noAutofit/>
          </a:bodyPr>
          <a:lstStyle/>
          <a:p>
            <a:pPr algn="ctr"/>
            <a:r>
              <a:rPr lang="ru-RU" sz="4800" dirty="0">
                <a:solidFill>
                  <a:srgbClr val="C00000"/>
                </a:solidFill>
              </a:rPr>
              <a:t>Спасибо за внимание!</a:t>
            </a:r>
            <a:br>
              <a:rPr lang="ru-RU" sz="4800" dirty="0">
                <a:solidFill>
                  <a:srgbClr val="C00000"/>
                </a:solidFill>
              </a:rPr>
            </a:b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11560" y="1124744"/>
            <a:ext cx="7772400" cy="1500187"/>
          </a:xfrm>
        </p:spPr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Части речи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Глаголы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Имя существительное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Имя прилагательное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Подмигивает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Ступишь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Тронешь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Станешь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Брызнет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Всхлипывает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Входит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Оглядывается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останавливается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тундре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Мшистую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Прошлогодний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Похожим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Таблица падежных окончаний</a:t>
            </a:r>
            <a:endParaRPr lang="ru-RU" dirty="0"/>
          </a:p>
        </p:txBody>
      </p:sp>
      <p:pic>
        <p:nvPicPr>
          <p:cNvPr id="4" name="Содержимое 3" descr="C:\Users\Дом\Desktop\ocr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757" y="1600200"/>
            <a:ext cx="6042485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Личные окончания глаголов </a:t>
            </a:r>
            <a:r>
              <a:rPr lang="en-US" dirty="0" smtClean="0"/>
              <a:t>I</a:t>
            </a:r>
            <a:r>
              <a:rPr lang="ru-RU" dirty="0" smtClean="0"/>
              <a:t> и </a:t>
            </a:r>
            <a:r>
              <a:rPr lang="en-US" dirty="0" smtClean="0"/>
              <a:t>II </a:t>
            </a:r>
            <a:r>
              <a:rPr lang="ru-RU" dirty="0" smtClean="0"/>
              <a:t>спряжения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8501089" cy="5043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Спряжение глаголов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6591226"/>
              </p:ext>
            </p:extLst>
          </p:nvPr>
        </p:nvGraphicFramePr>
        <p:xfrm>
          <a:off x="457200" y="1600200"/>
          <a:ext cx="8229600" cy="3829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74298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 спряжение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 спряжение</a:t>
                      </a:r>
                      <a:endParaRPr lang="ru-RU" dirty="0"/>
                    </a:p>
                  </a:txBody>
                  <a:tcPr/>
                </a:tc>
              </a:tr>
              <a:tr h="3054766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1.Всет глаголы на –</a:t>
                      </a:r>
                    </a:p>
                    <a:p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ать,-еть,-ять,-уть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оть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2.Исключения: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БРИТЬ,СТЕЛИТЬ,ЗИЖДИТЬСЯ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1.Всет глаголы на –</a:t>
                      </a:r>
                    </a:p>
                    <a:p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ить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2.Исключения: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ГНАТЬ,ДЕРЖАТЬ,ДЫШАТЬ,СЛЫШАТЬ,</a:t>
                      </a:r>
                    </a:p>
                    <a:p>
                      <a:r>
                        <a:rPr lang="ru-RU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СМОТРЕТЬ,ВИДЕТЬ,НЕНАВИДЕТЬ,</a:t>
                      </a:r>
                    </a:p>
                    <a:p>
                      <a:r>
                        <a:rPr lang="ru-RU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ОБИДЕТЬ,ВЕРТЕТЬ,ЗАВИСЕТЬ,ТЕРПЕТЬ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otvet.imgsmail.ru/download/203500843_b718ccefb28abda0ac0321c7b1f32e7f_80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2656"/>
            <a:ext cx="6786609" cy="6000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Правила, которые </a:t>
            </a:r>
            <a:r>
              <a:rPr lang="ru-RU" dirty="0" smtClean="0"/>
              <a:t>мы </a:t>
            </a:r>
            <a:r>
              <a:rPr lang="ru-RU" dirty="0"/>
              <a:t>с вами повторили: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64347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1.Буквы </a:t>
            </a:r>
            <a:r>
              <a:rPr lang="ru-RU" dirty="0" err="1"/>
              <a:t>е,и</a:t>
            </a:r>
            <a:r>
              <a:rPr lang="ru-RU" dirty="0"/>
              <a:t> в окончаниях глаголов 1,2 спряжения.</a:t>
            </a:r>
          </a:p>
          <a:p>
            <a:r>
              <a:rPr lang="ru-RU" dirty="0"/>
              <a:t>2.Буквы </a:t>
            </a:r>
            <a:r>
              <a:rPr lang="ru-RU" dirty="0" err="1"/>
              <a:t>е,и</a:t>
            </a:r>
            <a:r>
              <a:rPr lang="ru-RU" dirty="0"/>
              <a:t> в окончаниях имён существительных.</a:t>
            </a:r>
          </a:p>
          <a:p>
            <a:r>
              <a:rPr lang="ru-RU" dirty="0"/>
              <a:t>3.Не с глаголами.</a:t>
            </a:r>
          </a:p>
          <a:p>
            <a:r>
              <a:rPr lang="ru-RU" dirty="0"/>
              <a:t>4.Мягкий знак после </a:t>
            </a:r>
            <a:r>
              <a:rPr lang="ru-RU" dirty="0" err="1"/>
              <a:t>щипящих</a:t>
            </a:r>
            <a:r>
              <a:rPr lang="ru-RU" dirty="0"/>
              <a:t> в неопределённой форме. глаголов во 2л.ед.ч.</a:t>
            </a:r>
          </a:p>
          <a:p>
            <a:r>
              <a:rPr lang="ru-RU" dirty="0" smtClean="0"/>
              <a:t>5.-</a:t>
            </a:r>
            <a:r>
              <a:rPr lang="ru-RU" dirty="0"/>
              <a:t>тся и –</a:t>
            </a:r>
            <a:r>
              <a:rPr lang="ru-RU" dirty="0" err="1"/>
              <a:t>ться</a:t>
            </a:r>
            <a:r>
              <a:rPr lang="ru-RU" dirty="0"/>
              <a:t> в глаголах.</a:t>
            </a:r>
          </a:p>
          <a:p>
            <a:r>
              <a:rPr lang="ru-RU" dirty="0"/>
              <a:t>6.Правописание окончаний имён прилагательных.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ru-RU" dirty="0"/>
              <a:t>Далее работаем с безударными проверяемыми гласными в корне слова.</a:t>
            </a:r>
          </a:p>
          <a:p>
            <a:r>
              <a:rPr lang="ru-RU" dirty="0"/>
              <a:t>непроверяемые гласные и согласные </a:t>
            </a:r>
            <a:endParaRPr lang="ru-RU" dirty="0" smtClean="0"/>
          </a:p>
          <a:p>
            <a:r>
              <a:rPr lang="ru-RU" dirty="0"/>
              <a:t>Проверяемые согласные в корне  слова </a:t>
            </a:r>
            <a:endParaRPr lang="ru-RU" dirty="0" smtClean="0"/>
          </a:p>
          <a:p>
            <a:r>
              <a:rPr lang="ru-RU" dirty="0"/>
              <a:t>Непроизносимые согласные в корне </a:t>
            </a:r>
            <a:r>
              <a:rPr lang="ru-RU" dirty="0" smtClean="0"/>
              <a:t>слова</a:t>
            </a:r>
          </a:p>
          <a:p>
            <a:r>
              <a:rPr lang="ru-RU" dirty="0"/>
              <a:t>Буквы –</a:t>
            </a:r>
            <a:r>
              <a:rPr lang="ru-RU" dirty="0" err="1"/>
              <a:t>А-У-И-после</a:t>
            </a:r>
            <a:r>
              <a:rPr lang="ru-RU" dirty="0"/>
              <a:t> шипящих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501</Words>
  <Application>Microsoft Office PowerPoint</Application>
  <PresentationFormat>Экран (4:3)</PresentationFormat>
  <Paragraphs>128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Тема: «Работа по орфографии 5-7 классы. Подготовка к ВПР.5 класс задание 1,7 класс задание 5,6(распознавание производных предлогов и союзов). </vt:lpstr>
      <vt:lpstr> Перепишите текст 1, раскрывая скобки, вставляя, где это необходимо, пропущенные буквы и знаки препинания. </vt:lpstr>
      <vt:lpstr>Части речи</vt:lpstr>
      <vt:lpstr>Таблица падежных окончаний</vt:lpstr>
      <vt:lpstr>Личные окончания глаголов I и II спряжения</vt:lpstr>
      <vt:lpstr>Спряжение глаголов</vt:lpstr>
      <vt:lpstr>Презентация PowerPoint</vt:lpstr>
      <vt:lpstr>Правила, которые мы с вами повторили: </vt:lpstr>
      <vt:lpstr>Презентация PowerPoint</vt:lpstr>
      <vt:lpstr>Презентация PowerPoint</vt:lpstr>
      <vt:lpstr>Таким образом, такие темы мы с вами повторили: </vt:lpstr>
      <vt:lpstr>Подготовка к ВПР.7 класс.           Русский язык. Задание 5 Распознавание производных предлогов, их правописание</vt:lpstr>
      <vt:lpstr>Сравните</vt:lpstr>
      <vt:lpstr>Запомните производные предлоги. </vt:lpstr>
      <vt:lpstr>СЛИТНО. </vt:lpstr>
      <vt:lpstr>РАЗДЕЛЬНО. </vt:lpstr>
      <vt:lpstr>          Подготовка к ВПР.7 класс.           Русский язык. Задание 6 Распознавание производных союзов, их правописание</vt:lpstr>
      <vt:lpstr>Презентация PowerPoint</vt:lpstr>
      <vt:lpstr>Презентация PowerPoint</vt:lpstr>
      <vt:lpstr>Презентация PowerPoint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Тема: «Работа по орфографии 5-7 классы. Подготовка к ВПР.5 класс задание 1,7 класс задание 3,4 (распознавание производных предлогов и союзов). </dc:title>
  <dc:creator>user</dc:creator>
  <cp:lastModifiedBy>1</cp:lastModifiedBy>
  <cp:revision>47</cp:revision>
  <dcterms:created xsi:type="dcterms:W3CDTF">2002-01-27T20:20:00Z</dcterms:created>
  <dcterms:modified xsi:type="dcterms:W3CDTF">2025-01-30T10:53:05Z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61C4E24E51284241A954E389431774EF_12</vt:lpwstr>
  </property>
  <property fmtid="{D5CDD505-2E9C-101B-9397-08002B2CF9AE}" pid="3" name="KSOProductBuildVer">
    <vt:lpwstr>1049-12.2.0.19805</vt:lpwstr>
  </property>
</Properties>
</file>