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58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5" r:id="rId21"/>
    <p:sldId id="276" r:id="rId22"/>
    <p:sldId id="279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1093;&#1080;&#1084;&#1080;&#1103;%20(5)&#1088;&#1077;&#1079;&#1091;&#1083;&#1100;&#1090;&#1072;&#1090;&#1099;%20&#1087;&#1086;%20&#1082;&#1083;&#1072;&#1089;&#1089;&#1072;&#1084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Процент</a:t>
            </a:r>
            <a:r>
              <a:rPr lang="ru-RU" baseline="0"/>
              <a:t> выполнения заданий олимпиады по химии 10 класс</a:t>
            </a:r>
            <a:endParaRPr lang="ru-RU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Лист1!$N$3</c:f>
              <c:strCache>
                <c:ptCount val="1"/>
                <c:pt idx="0">
                  <c:v>Количество баллов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Лист1!$O$2:$S$2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Лист1!$O$3:$S$3</c:f>
              <c:numCache>
                <c:formatCode>General</c:formatCode>
                <c:ptCount val="5"/>
                <c:pt idx="0">
                  <c:v>29</c:v>
                </c:pt>
                <c:pt idx="1">
                  <c:v>9.5</c:v>
                </c:pt>
                <c:pt idx="2">
                  <c:v>10.5</c:v>
                </c:pt>
                <c:pt idx="3">
                  <c:v>3</c:v>
                </c:pt>
                <c:pt idx="4">
                  <c:v>19.5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59-4292-840D-D73DF49DBCE6}"/>
            </c:ext>
          </c:extLst>
        </c:ser>
        <c:ser>
          <c:idx val="1"/>
          <c:order val="1"/>
          <c:tx>
            <c:strRef>
              <c:f>Лист1!$N$4</c:f>
              <c:strCache>
                <c:ptCount val="1"/>
                <c:pt idx="0">
                  <c:v>Процент выполнения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Лист1!$O$2:$S$2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Лист1!$O$4:$S$4</c:f>
              <c:numCache>
                <c:formatCode>General</c:formatCode>
                <c:ptCount val="5"/>
                <c:pt idx="0">
                  <c:v>21.3</c:v>
                </c:pt>
                <c:pt idx="1">
                  <c:v>5.6</c:v>
                </c:pt>
                <c:pt idx="2">
                  <c:v>6.2</c:v>
                </c:pt>
                <c:pt idx="3">
                  <c:v>1.8</c:v>
                </c:pt>
                <c:pt idx="4">
                  <c:v>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59-4292-840D-D73DF49DB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4949832"/>
        <c:axId val="194946952"/>
      </c:barChart>
      <c:catAx>
        <c:axId val="194949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946952"/>
        <c:crosses val="autoZero"/>
        <c:auto val="1"/>
        <c:lblAlgn val="ctr"/>
        <c:lblOffset val="100"/>
        <c:noMultiLvlLbl val="0"/>
      </c:catAx>
      <c:valAx>
        <c:axId val="194946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4949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Задание № 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Лист1!$N$22</c:f>
              <c:strCache>
                <c:ptCount val="1"/>
                <c:pt idx="0">
                  <c:v>количество баллов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/>
                      <a:t>х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857-4895-9961-E11121361D8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Лист1!$O$22:$W$22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0.5</c:v>
                </c:pt>
                <c:pt idx="3">
                  <c:v>1</c:v>
                </c:pt>
                <c:pt idx="4">
                  <c:v>1.5</c:v>
                </c:pt>
                <c:pt idx="5">
                  <c:v>3</c:v>
                </c:pt>
                <c:pt idx="6">
                  <c:v>3.5</c:v>
                </c:pt>
                <c:pt idx="7">
                  <c:v>4</c:v>
                </c:pt>
                <c:pt idx="8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57-4895-9961-E11121361D84}"/>
            </c:ext>
          </c:extLst>
        </c:ser>
        <c:ser>
          <c:idx val="1"/>
          <c:order val="1"/>
          <c:tx>
            <c:strRef>
              <c:f>Лист1!$N$23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Лист1!$O$23:$W$23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5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57-4895-9961-E11121361D84}"/>
            </c:ext>
          </c:extLst>
        </c:ser>
        <c:ser>
          <c:idx val="2"/>
          <c:order val="2"/>
          <c:tx>
            <c:strRef>
              <c:f>Лист1!$N$24</c:f>
              <c:strCache>
                <c:ptCount val="1"/>
                <c:pt idx="0">
                  <c:v>процент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Лист1!$O$24:$W$24</c:f>
              <c:numCache>
                <c:formatCode>General</c:formatCode>
                <c:ptCount val="9"/>
                <c:pt idx="0">
                  <c:v>11.8</c:v>
                </c:pt>
                <c:pt idx="1">
                  <c:v>17.600000000000001</c:v>
                </c:pt>
                <c:pt idx="2">
                  <c:v>5.9</c:v>
                </c:pt>
                <c:pt idx="3">
                  <c:v>29.4</c:v>
                </c:pt>
                <c:pt idx="4">
                  <c:v>5.9</c:v>
                </c:pt>
                <c:pt idx="5">
                  <c:v>5.9</c:v>
                </c:pt>
                <c:pt idx="6">
                  <c:v>11.8</c:v>
                </c:pt>
                <c:pt idx="7">
                  <c:v>5.9</c:v>
                </c:pt>
                <c:pt idx="8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57-4895-9961-E11121361D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520614328"/>
        <c:axId val="520614688"/>
      </c:barChart>
      <c:catAx>
        <c:axId val="52061432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0614688"/>
        <c:crosses val="autoZero"/>
        <c:auto val="1"/>
        <c:lblAlgn val="ctr"/>
        <c:lblOffset val="100"/>
        <c:noMultiLvlLbl val="0"/>
      </c:catAx>
      <c:valAx>
        <c:axId val="520614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0614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/>
              <a:t>Задание №2 </a:t>
            </a:r>
          </a:p>
        </c:rich>
      </c:tx>
      <c:layout>
        <c:manualLayout>
          <c:xMode val="edge"/>
          <c:yMode val="edge"/>
          <c:x val="0.41684711286089249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Лист1!$N$27</c:f>
              <c:strCache>
                <c:ptCount val="1"/>
                <c:pt idx="0">
                  <c:v>количество баллов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3.151082496084097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/>
                      <a:t>х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791765771224233E-2"/>
                      <c:h val="9.736844912899861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B35F-456A-B203-1064C29889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Лист1!$O$27:$Q$27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5F-456A-B203-1064C2988917}"/>
            </c:ext>
          </c:extLst>
        </c:ser>
        <c:ser>
          <c:idx val="1"/>
          <c:order val="1"/>
          <c:tx>
            <c:strRef>
              <c:f>Лист1!$N$28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Лист1!$O$28:$Q$28</c:f>
              <c:numCache>
                <c:formatCode>General</c:formatCode>
                <c:ptCount val="3"/>
                <c:pt idx="0">
                  <c:v>10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5F-456A-B203-1064C2988917}"/>
            </c:ext>
          </c:extLst>
        </c:ser>
        <c:ser>
          <c:idx val="2"/>
          <c:order val="2"/>
          <c:tx>
            <c:strRef>
              <c:f>Лист1!$N$29</c:f>
              <c:strCache>
                <c:ptCount val="1"/>
                <c:pt idx="0">
                  <c:v>процент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Лист1!$O$29:$Q$29</c:f>
              <c:numCache>
                <c:formatCode>General</c:formatCode>
                <c:ptCount val="3"/>
                <c:pt idx="0">
                  <c:v>58.8</c:v>
                </c:pt>
                <c:pt idx="1">
                  <c:v>35.299999999999997</c:v>
                </c:pt>
                <c:pt idx="2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5F-456A-B203-1064C29889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9"/>
        <c:axId val="523146000"/>
        <c:axId val="523144200"/>
      </c:barChart>
      <c:catAx>
        <c:axId val="52314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3144200"/>
        <c:crosses val="autoZero"/>
        <c:auto val="1"/>
        <c:lblAlgn val="ctr"/>
        <c:lblOffset val="100"/>
        <c:noMultiLvlLbl val="0"/>
      </c:catAx>
      <c:valAx>
        <c:axId val="52314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314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Задание № 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Лист1!$N$32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96000"/>
                    <a:lumMod val="100000"/>
                  </a:schemeClr>
                </a:gs>
                <a:gs pos="78000">
                  <a:schemeClr val="accent6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Лист1!$O$31:$U$31</c:f>
              <c:strCache>
                <c:ptCount val="7"/>
                <c:pt idx="0">
                  <c:v>х</c:v>
                </c:pt>
                <c:pt idx="1">
                  <c:v>0</c:v>
                </c:pt>
                <c:pt idx="2">
                  <c:v>0,5</c:v>
                </c:pt>
                <c:pt idx="3">
                  <c:v>1</c:v>
                </c:pt>
                <c:pt idx="4">
                  <c:v>1,5</c:v>
                </c:pt>
                <c:pt idx="5">
                  <c:v>2</c:v>
                </c:pt>
                <c:pt idx="6">
                  <c:v>5</c:v>
                </c:pt>
              </c:strCache>
            </c:strRef>
          </c:cat>
          <c:val>
            <c:numRef>
              <c:f>Лист1!$O$32:$U$32</c:f>
              <c:numCache>
                <c:formatCode>General</c:formatCode>
                <c:ptCount val="7"/>
                <c:pt idx="0">
                  <c:v>8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AE-4EAD-AA36-61E8975E6E05}"/>
            </c:ext>
          </c:extLst>
        </c:ser>
        <c:ser>
          <c:idx val="1"/>
          <c:order val="1"/>
          <c:tx>
            <c:strRef>
              <c:f>Лист1!$N$33</c:f>
              <c:strCache>
                <c:ptCount val="1"/>
                <c:pt idx="0">
                  <c:v>процент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96000"/>
                    <a:lumMod val="100000"/>
                  </a:schemeClr>
                </a:gs>
                <a:gs pos="78000">
                  <a:schemeClr val="accent5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Лист1!$O$31:$U$31</c:f>
              <c:strCache>
                <c:ptCount val="7"/>
                <c:pt idx="0">
                  <c:v>х</c:v>
                </c:pt>
                <c:pt idx="1">
                  <c:v>0</c:v>
                </c:pt>
                <c:pt idx="2">
                  <c:v>0,5</c:v>
                </c:pt>
                <c:pt idx="3">
                  <c:v>1</c:v>
                </c:pt>
                <c:pt idx="4">
                  <c:v>1,5</c:v>
                </c:pt>
                <c:pt idx="5">
                  <c:v>2</c:v>
                </c:pt>
                <c:pt idx="6">
                  <c:v>5</c:v>
                </c:pt>
              </c:strCache>
            </c:strRef>
          </c:cat>
          <c:val>
            <c:numRef>
              <c:f>Лист1!$O$33:$U$33</c:f>
              <c:numCache>
                <c:formatCode>General</c:formatCode>
                <c:ptCount val="7"/>
                <c:pt idx="0">
                  <c:v>47</c:v>
                </c:pt>
                <c:pt idx="1">
                  <c:v>17.600000000000001</c:v>
                </c:pt>
                <c:pt idx="2">
                  <c:v>11.8</c:v>
                </c:pt>
                <c:pt idx="3">
                  <c:v>5.9</c:v>
                </c:pt>
                <c:pt idx="4">
                  <c:v>5.9</c:v>
                </c:pt>
                <c:pt idx="5">
                  <c:v>5.9</c:v>
                </c:pt>
                <c:pt idx="6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AE-4EAD-AA36-61E8975E6E0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23139160"/>
        <c:axId val="523143480"/>
      </c:barChart>
      <c:catAx>
        <c:axId val="523139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3143480"/>
        <c:crosses val="autoZero"/>
        <c:auto val="1"/>
        <c:lblAlgn val="ctr"/>
        <c:lblOffset val="100"/>
        <c:noMultiLvlLbl val="0"/>
      </c:catAx>
      <c:valAx>
        <c:axId val="523143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3139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Задание </a:t>
            </a:r>
            <a:r>
              <a:rPr lang="en-US"/>
              <a:t>№ 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Лист2!$H$2</c:f>
              <c:strCache>
                <c:ptCount val="1"/>
                <c:pt idx="0">
                  <c:v>количество баллов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6000"/>
                    <a:lumMod val="100000"/>
                  </a:schemeClr>
                </a:gs>
                <a:gs pos="78000">
                  <a:schemeClr val="accent1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/>
                      <a:t>х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8B4-4883-8729-54E36769E3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Лист2!$I$2:$L$2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B4-4883-8729-54E36769E364}"/>
            </c:ext>
          </c:extLst>
        </c:ser>
        <c:ser>
          <c:idx val="1"/>
          <c:order val="1"/>
          <c:tx>
            <c:strRef>
              <c:f>Лист2!$H$3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6000"/>
                    <a:lumMod val="100000"/>
                  </a:schemeClr>
                </a:gs>
                <a:gs pos="78000">
                  <a:schemeClr val="accent2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Лист2!$I$3:$L$3</c:f>
              <c:numCache>
                <c:formatCode>General</c:formatCode>
                <c:ptCount val="4"/>
                <c:pt idx="0">
                  <c:v>10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B4-4883-8729-54E36769E364}"/>
            </c:ext>
          </c:extLst>
        </c:ser>
        <c:ser>
          <c:idx val="2"/>
          <c:order val="2"/>
          <c:tx>
            <c:strRef>
              <c:f>Лист2!$H$4</c:f>
              <c:strCache>
                <c:ptCount val="1"/>
                <c:pt idx="0">
                  <c:v>процент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6000"/>
                    <a:lumMod val="100000"/>
                  </a:schemeClr>
                </a:gs>
                <a:gs pos="78000">
                  <a:schemeClr val="accent3">
                    <a:shade val="94000"/>
                    <a:lumMod val="9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Лист2!$I$4:$L$4</c:f>
              <c:numCache>
                <c:formatCode>General</c:formatCode>
                <c:ptCount val="4"/>
                <c:pt idx="0">
                  <c:v>58.8</c:v>
                </c:pt>
                <c:pt idx="1">
                  <c:v>17.600000000000001</c:v>
                </c:pt>
                <c:pt idx="2">
                  <c:v>11.8</c:v>
                </c:pt>
                <c:pt idx="3">
                  <c:v>11.8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B4-4883-8729-54E36769E3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519926408"/>
        <c:axId val="519924968"/>
      </c:barChart>
      <c:catAx>
        <c:axId val="519926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924968"/>
        <c:crosses val="autoZero"/>
        <c:auto val="1"/>
        <c:lblAlgn val="ctr"/>
        <c:lblOffset val="100"/>
        <c:noMultiLvlLbl val="0"/>
      </c:catAx>
      <c:valAx>
        <c:axId val="519924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926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ru-RU"/>
              <a:t>Задание № 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Лист2!$H$8</c:f>
              <c:strCache>
                <c:ptCount val="1"/>
                <c:pt idx="0">
                  <c:v>количество человек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Лист2!$I$7:$P$7</c:f>
              <c:strCache>
                <c:ptCount val="8"/>
                <c:pt idx="0">
                  <c:v>х</c:v>
                </c:pt>
                <c:pt idx="1">
                  <c:v>0</c:v>
                </c:pt>
                <c:pt idx="2">
                  <c:v>0,5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4,5</c:v>
                </c:pt>
                <c:pt idx="7">
                  <c:v>6</c:v>
                </c:pt>
              </c:strCache>
            </c:strRef>
          </c:cat>
          <c:val>
            <c:numRef>
              <c:f>Лист2!$I$8:$P$8</c:f>
              <c:numCache>
                <c:formatCode>General</c:formatCode>
                <c:ptCount val="8"/>
                <c:pt idx="0">
                  <c:v>5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E4-4435-9EE3-60A07FBFFEB4}"/>
            </c:ext>
          </c:extLst>
        </c:ser>
        <c:ser>
          <c:idx val="1"/>
          <c:order val="1"/>
          <c:tx>
            <c:strRef>
              <c:f>Лист2!$H$9</c:f>
              <c:strCache>
                <c:ptCount val="1"/>
                <c:pt idx="0">
                  <c:v>процент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Лист2!$I$7:$P$7</c:f>
              <c:strCache>
                <c:ptCount val="8"/>
                <c:pt idx="0">
                  <c:v>х</c:v>
                </c:pt>
                <c:pt idx="1">
                  <c:v>0</c:v>
                </c:pt>
                <c:pt idx="2">
                  <c:v>0,5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4,5</c:v>
                </c:pt>
                <c:pt idx="7">
                  <c:v>6</c:v>
                </c:pt>
              </c:strCache>
            </c:strRef>
          </c:cat>
          <c:val>
            <c:numRef>
              <c:f>Лист2!$I$9:$P$9</c:f>
              <c:numCache>
                <c:formatCode>General</c:formatCode>
                <c:ptCount val="8"/>
                <c:pt idx="0">
                  <c:v>29.4</c:v>
                </c:pt>
                <c:pt idx="1">
                  <c:v>17.600000000000001</c:v>
                </c:pt>
                <c:pt idx="2">
                  <c:v>11.8</c:v>
                </c:pt>
                <c:pt idx="3">
                  <c:v>17.600000000000001</c:v>
                </c:pt>
                <c:pt idx="4">
                  <c:v>5.9</c:v>
                </c:pt>
                <c:pt idx="5">
                  <c:v>5.9</c:v>
                </c:pt>
                <c:pt idx="6">
                  <c:v>5.9</c:v>
                </c:pt>
                <c:pt idx="7">
                  <c:v>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E4-4435-9EE3-60A07FBFFE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519939368"/>
        <c:axId val="519935408"/>
      </c:barChart>
      <c:catAx>
        <c:axId val="519939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935408"/>
        <c:crosses val="autoZero"/>
        <c:auto val="1"/>
        <c:lblAlgn val="ctr"/>
        <c:lblOffset val="100"/>
        <c:noMultiLvlLbl val="0"/>
      </c:catAx>
      <c:valAx>
        <c:axId val="51993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1993936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203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05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1679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062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5753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81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001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498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35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032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78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56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655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74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01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47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A5DE7-6CAA-45A9-9196-977343CE55DF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0FA34B-07E4-4695-B962-69CD8B2F93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49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85837-4B2D-F583-5F86-926A9DABD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34047"/>
            <a:ext cx="4871293" cy="3181867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заданий олимпиады по химии муниципальный этап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DFE355-156E-89E1-332A-02FE6F3F6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215" y="1289213"/>
            <a:ext cx="4344071" cy="85673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КЛАСС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D7C8C0-3628-47E7-E053-E0D2EA0855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72" r="11068"/>
          <a:stretch/>
        </p:blipFill>
        <p:spPr>
          <a:xfrm>
            <a:off x="4871293" y="15"/>
            <a:ext cx="7320707" cy="685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9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FC24B8C-30E1-CD64-B243-A0CB49A879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002009"/>
              </p:ext>
            </p:extLst>
          </p:nvPr>
        </p:nvGraphicFramePr>
        <p:xfrm>
          <a:off x="263609" y="255373"/>
          <a:ext cx="5877698" cy="6054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698">
                  <a:extLst>
                    <a:ext uri="{9D8B030D-6E8A-4147-A177-3AD203B41FA5}">
                      <a16:colId xmlns:a16="http://schemas.microsoft.com/office/drawing/2014/main" val="242705013"/>
                    </a:ext>
                  </a:extLst>
                </a:gridCol>
              </a:tblGrid>
              <a:tr h="60548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61160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53826A2-E758-78D3-7551-8D41461403D1}"/>
              </a:ext>
            </a:extLst>
          </p:cNvPr>
          <p:cNvSpPr txBox="1"/>
          <p:nvPr/>
        </p:nvSpPr>
        <p:spPr>
          <a:xfrm>
            <a:off x="313038" y="378942"/>
            <a:ext cx="5725297" cy="5495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задачи 10-2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ctr">
              <a:lnSpc>
                <a:spcPct val="115000"/>
              </a:lnSpc>
              <a:spcAft>
                <a:spcPts val="10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2Al + 2KOH + 6H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→ 2K[Al(OH)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+ 3H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b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 + 4HNO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→ Cu(NO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+ 2NO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+ 2H</a:t>
            </a:r>
            <a:r>
              <a:rPr lang="en-US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0,80 г(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CuO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0,010 моль → 0,64 г(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2Cu(NO</a:t>
            </a:r>
            <a:r>
              <a:rPr lang="ru-R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→ 2CuO + 4NO</a:t>
            </a:r>
            <a:r>
              <a:rPr lang="ru-R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O</a:t>
            </a:r>
            <a:r>
              <a:rPr lang="ru-RU" sz="18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·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0,01 моль · 63,5 г/моль = 0,635 г = 0,64 г.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(Al) = 2 г – 0,64 г = 1,36 г;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(Al) = 1,36 г/(27 г/моль) = 0,050 моль.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ω(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0,64 г/2 г · 100% = 32%;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ω(Al) = 1,36 г/2 г · 100% = 68%.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5240"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(KOH) =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·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0,05 моль · 56 г/моль = 2,8 г.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(р-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KOH)/ρ = (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(KOH)/ω)/ρ = (2,8 г/0,40)/1,4 г/cм</a:t>
            </a:r>
            <a:r>
              <a:rPr lang="ru-RU" sz="18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(мл).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FFA09D8B-7AA9-28E2-8794-39375DCBC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915810"/>
              </p:ext>
            </p:extLst>
          </p:nvPr>
        </p:nvGraphicFramePr>
        <p:xfrm>
          <a:off x="6141307" y="255373"/>
          <a:ext cx="5934075" cy="4749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6720">
                  <a:extLst>
                    <a:ext uri="{9D8B030D-6E8A-4147-A177-3AD203B41FA5}">
                      <a16:colId xmlns:a16="http://schemas.microsoft.com/office/drawing/2014/main" val="3723598113"/>
                    </a:ext>
                  </a:extLst>
                </a:gridCol>
                <a:gridCol w="2967355">
                  <a:extLst>
                    <a:ext uri="{9D8B030D-6E8A-4147-A177-3AD203B41FA5}">
                      <a16:colId xmlns:a16="http://schemas.microsoft.com/office/drawing/2014/main" val="26701312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Критерии оценивания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Баллы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68525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1. Написаны уравнения реакций.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*3=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1,5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83802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2. Рассчитана масса меди в сплаве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606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3. Рассчитана масса алюминия в сплаве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5516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4. Рассчитана массовая доля меди в сплаве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0915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5. Рассчитана массовая доля алюминия в сплаве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47161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6. Рассчитана масса раствора гидроксида калия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8126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7. Рассчитан объем раствора гидроксида калия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4275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Итого: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5455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Возможны другие способы решения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4769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1264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70A69A-7320-2A5E-3E39-C3C8E6636FEE}"/>
              </a:ext>
            </a:extLst>
          </p:cNvPr>
          <p:cNvSpPr txBox="1"/>
          <p:nvPr/>
        </p:nvSpPr>
        <p:spPr>
          <a:xfrm>
            <a:off x="181231" y="107091"/>
            <a:ext cx="11755395" cy="2677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 (10 баллов) – Задание на мысленный эксперимент необходимо определить какие вещества находятся в данной пробирке, подтвердить свои рассуждения формулами выпавших осадков и уравнениями их растворения. Также необходимо было назвать комплексные соединения, полученные в результате растворения. За это задание получил 1 участник 5 баллов, максимальный балл не получил никто. К выполнению задания приступило 53 %. Процент выполнения данного задания – 6%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в прошлом году 23%)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DCA7448-3359-8AA8-0C54-00120B38FE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703005"/>
              </p:ext>
            </p:extLst>
          </p:nvPr>
        </p:nvGraphicFramePr>
        <p:xfrm>
          <a:off x="601361" y="2298356"/>
          <a:ext cx="10832758" cy="4275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6117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B65488-6DE8-A8FC-B6AA-F82769B6ECC3}"/>
              </a:ext>
            </a:extLst>
          </p:cNvPr>
          <p:cNvSpPr txBox="1"/>
          <p:nvPr/>
        </p:nvSpPr>
        <p:spPr>
          <a:xfrm>
            <a:off x="280085" y="189469"/>
            <a:ext cx="11763633" cy="6709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2300" b="1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10-3</a:t>
            </a:r>
            <a:endParaRPr lang="ru-RU" sz="23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8 пронумерованных пробирках находятся разбавленные водные растворы соединений: нитрата свинца, нитрата никеля, сульфата меди, сульфата железа(III), сульфата натрия, карбоната натрия, едкого натра и аммиака. Расставьте их в нужном порядке, если известно: </a:t>
            </a:r>
          </a:p>
          <a:p>
            <a:pPr marL="457200" indent="450215" algn="just">
              <a:lnSpc>
                <a:spcPct val="115000"/>
              </a:lnSpc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раствор 3 образует осадки с растворами 1,2,4,6,7,8, растворимые в избытке 1. </a:t>
            </a:r>
          </a:p>
          <a:p>
            <a:pPr marL="457200" indent="450215" algn="just">
              <a:lnSpc>
                <a:spcPct val="115000"/>
              </a:lnSpc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Раствор 6 дает осадки с растворами 1,2,3,7 которые нерастворимы в избытке соответствующих реактивов 1,2,3,7.</a:t>
            </a:r>
          </a:p>
          <a:p>
            <a:pPr marL="457200" indent="450215" algn="just">
              <a:lnSpc>
                <a:spcPct val="115000"/>
              </a:lnSpc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Растворы 1,2,7 изменяют окраску метилоранжа. Осадки, выделившиеся при сливании растворов 4 и 5 с растворами 1,2,7, растворимы в избытке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Ваши рассуждения подтвердите формулами выпадающих осадков и уравнениями реакций их растворения.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3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Дайте название образующимся комплексным соединениям.</a:t>
            </a:r>
          </a:p>
        </p:txBody>
      </p:sp>
    </p:spTree>
    <p:extLst>
      <p:ext uri="{BB962C8B-B14F-4D97-AF65-F5344CB8AC3E}">
        <p14:creationId xmlns:p14="http://schemas.microsoft.com/office/powerpoint/2010/main" val="216631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1A92BE-1CF1-7FEB-FCF0-5C16619CBC95}"/>
              </a:ext>
            </a:extLst>
          </p:cNvPr>
          <p:cNvSpPr txBox="1"/>
          <p:nvPr/>
        </p:nvSpPr>
        <p:spPr>
          <a:xfrm>
            <a:off x="98854" y="90616"/>
            <a:ext cx="11895438" cy="6549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15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задачи 10-3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ctr">
              <a:lnSpc>
                <a:spcPct val="115000"/>
              </a:lnSpc>
            </a:pP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Номера пробирок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1- NaOH, 2 – 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3 - Pb(NO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4 - CuSO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5 -Ni(NO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6 - Fe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7- 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8 - 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Выпадающие осадки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Pb(OH)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PbSO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PbCO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Fe(OH)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Cu(OH)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,Ni(OH)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NiCO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CuOH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Карбонат железа при гидролизе не образуется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Уравнения растворения осадков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Pb(OH)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+ 2 NaOH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[Pb(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+ 2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PbSO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 NaOH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[Pb(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]+ 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+ 2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PbCO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 NaOH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[Pb(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 + Na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+ 2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 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[Cu(NH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CuOH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+ 8NH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→ [Cu(NH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+ 8H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O+ [Cu(NH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+ 6 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[Ni(NH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]CO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+ 6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  <a:spcAft>
                <a:spcPts val="1000"/>
              </a:spcAft>
            </a:pP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+ 6 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[Ni(NH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](OH)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+ 6 H</a:t>
            </a:r>
            <a:r>
              <a:rPr lang="en-US" sz="17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Названия комплексных соединений: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 – </a:t>
            </a:r>
            <a:r>
              <a:rPr lang="ru-RU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тетрагидроксоплюмбат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натрия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гидроксид </a:t>
            </a:r>
            <a:r>
              <a:rPr lang="ru-RU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тетрааммин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меди 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карбонат </a:t>
            </a:r>
            <a:r>
              <a:rPr lang="ru-RU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тетрааммин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меди 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карбонат </a:t>
            </a:r>
            <a:r>
              <a:rPr lang="ru-RU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гексааммин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никеля 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">
              <a:lnSpc>
                <a:spcPct val="115000"/>
              </a:lnSpc>
              <a:spcAft>
                <a:spcPts val="1000"/>
              </a:spcAft>
            </a:pP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700" b="1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гидроксид </a:t>
            </a:r>
            <a:r>
              <a:rPr lang="ru-RU" sz="17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тетрааммин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никеля (</a:t>
            </a:r>
            <a:r>
              <a:rPr lang="en-US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7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02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7911AD-5D1A-6D70-AB2F-23CD6E838D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159904"/>
              </p:ext>
            </p:extLst>
          </p:nvPr>
        </p:nvGraphicFramePr>
        <p:xfrm>
          <a:off x="494270" y="313038"/>
          <a:ext cx="11203459" cy="6087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01129">
                  <a:extLst>
                    <a:ext uri="{9D8B030D-6E8A-4147-A177-3AD203B41FA5}">
                      <a16:colId xmlns:a16="http://schemas.microsoft.com/office/drawing/2014/main" val="510739056"/>
                    </a:ext>
                  </a:extLst>
                </a:gridCol>
                <a:gridCol w="5602330">
                  <a:extLst>
                    <a:ext uri="{9D8B030D-6E8A-4147-A177-3AD203B41FA5}">
                      <a16:colId xmlns:a16="http://schemas.microsoft.com/office/drawing/2014/main" val="663542657"/>
                    </a:ext>
                  </a:extLst>
                </a:gridCol>
              </a:tblGrid>
              <a:tr h="4731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Критерии оценивания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Баллы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0257182"/>
                  </a:ext>
                </a:extLst>
              </a:tr>
              <a:tr h="22514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8755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1. Определены правильно № растворов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0,5*8=4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(по 0,5 баллу за каждое правильное определение № раствора)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0872610"/>
                  </a:ext>
                </a:extLst>
              </a:tr>
              <a:tr h="9786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3. Написаны уравнения растворения осадков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0,5*7 = 3,5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4943702"/>
                  </a:ext>
                </a:extLst>
              </a:tr>
              <a:tr h="932746">
                <a:tc>
                  <a:txBody>
                    <a:bodyPr/>
                    <a:lstStyle/>
                    <a:p>
                      <a:pPr algn="just" fontAlgn="b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4. Написаны названия комплексных соединений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0,5*5 = 2,5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7300764"/>
                  </a:ext>
                </a:extLst>
              </a:tr>
              <a:tr h="4731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Итого: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2452503"/>
                  </a:ext>
                </a:extLst>
              </a:tr>
              <a:tr h="9786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Возможны другие способы решения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1363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122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138776-574D-7E06-B011-64890E52DCAA}"/>
              </a:ext>
            </a:extLst>
          </p:cNvPr>
          <p:cNvSpPr txBox="1"/>
          <p:nvPr/>
        </p:nvSpPr>
        <p:spPr>
          <a:xfrm>
            <a:off x="123568" y="98854"/>
            <a:ext cx="11681254" cy="2915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3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4 (10 баллов) – задача по органической химии необходимо было определить изомер пентана, подвергшегося хлорированию. Составить уравнению реакций и произвести, соответствующие расчёты.  Задание требовало от учащихся умений логически рассуждать и проводить математические вычисления, знаний свойств углеводородов.  К выполнению задания приступило 41 % участников. Полностью с заданием не справился ни один участник. Процент выполнения задания – 2% ( в прошлом году 13 %). </a:t>
            </a:r>
            <a:endParaRPr lang="ru-RU" sz="23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BDDA1FAD-5844-86C5-B802-486A5BCC40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735486"/>
              </p:ext>
            </p:extLst>
          </p:nvPr>
        </p:nvGraphicFramePr>
        <p:xfrm>
          <a:off x="1107989" y="2774091"/>
          <a:ext cx="9617676" cy="3873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1394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8A0452-51D0-44E1-E733-8BA2689A5709}"/>
              </a:ext>
            </a:extLst>
          </p:cNvPr>
          <p:cNvSpPr txBox="1"/>
          <p:nvPr/>
        </p:nvSpPr>
        <p:spPr>
          <a:xfrm>
            <a:off x="214184" y="172996"/>
            <a:ext cx="11895438" cy="2133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10-4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проведении хлорирования 2,74 г одного из изомеров пентана было получено только два изомерных хлоропроизводных, а выделившийся в реакции хлороводород способен выделить 4,56 г уксусной кислоты из раствора ее натриевой соли. Определите строение продуктов хлорирования. Какой изомер был хлорирован? Напишите структурные формулы продуктов хлорирования и изомера вступившего в реакцию. Укажите все возможные названия исходного изомера и продуктов реакции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4C5D5C-56C4-4203-126A-84652D6059AF}"/>
              </a:ext>
            </a:extLst>
          </p:cNvPr>
          <p:cNvSpPr txBox="1"/>
          <p:nvPr/>
        </p:nvSpPr>
        <p:spPr>
          <a:xfrm>
            <a:off x="749643" y="2306595"/>
            <a:ext cx="10297298" cy="396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задачи 10-4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nCl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</a:t>
            </a:r>
            <a:r>
              <a:rPr lang="en-US" sz="2000" b="1" baseline="-25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</a:t>
            </a:r>
            <a:r>
              <a:rPr lang="en-US" sz="2000" b="1" baseline="-25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nHCl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(1)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COONa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HCl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COOH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NaCl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(2)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Находимколичество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хлороводорода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n(CH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COOH)=m(CH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COOH)/M(CH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COOH)=4,56/60=0,076 (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моль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поУХР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n(CH</a:t>
            </a:r>
            <a:r>
              <a:rPr lang="en-US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COOH)=n(HCl)= 0,076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моль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Находим количество изомера пентана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)=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)/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)=2,74/72=0,038 (моль)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Находим коэффициент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перед хлором в уравнении 1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УХР 1 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)=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HCl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)= 0,076 моль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</a:t>
            </a:r>
            <a:r>
              <a:rPr lang="ru-RU" sz="2000" b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= 0,038:0,076=1:2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998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D7019BA-6820-E8F1-1F65-5223817FD175}"/>
              </a:ext>
            </a:extLst>
          </p:cNvPr>
          <p:cNvSpPr txBox="1"/>
          <p:nvPr/>
        </p:nvSpPr>
        <p:spPr>
          <a:xfrm>
            <a:off x="107092" y="156519"/>
            <a:ext cx="11582400" cy="1284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Устанавливаем структурную формулу изомера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Следовательно, в одной молекуле изомера было замещено два атома водорода на атомы хлора.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всех возможных изомеров пентана два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дихлорпроизводных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 давать только </a:t>
            </a:r>
            <a:r>
              <a:rPr lang="ru-RU" sz="1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неопентан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DCEF938-5E25-331E-74B8-00B32B7235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53" y="1506863"/>
            <a:ext cx="1390650" cy="109283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42ADBD2-4922-37F1-F890-99ECB7CB8953}"/>
              </a:ext>
            </a:extLst>
          </p:cNvPr>
          <p:cNvSpPr txBox="1"/>
          <p:nvPr/>
        </p:nvSpPr>
        <p:spPr>
          <a:xfrm>
            <a:off x="1260390" y="1506863"/>
            <a:ext cx="3270421" cy="640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450215">
              <a:lnSpc>
                <a:spcPct val="115000"/>
              </a:lnSpc>
              <a:spcAft>
                <a:spcPts val="1000"/>
              </a:spcAft>
            </a:pPr>
            <a:r>
              <a:rPr lang="ru-RU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Неопентан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6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2,2-диметилпропан)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DE75035-BB7F-3604-ADC3-CB3F26903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53" y="2480084"/>
            <a:ext cx="1504950" cy="104076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C63A2A7-7361-D141-FB71-6FF569FA121F}"/>
              </a:ext>
            </a:extLst>
          </p:cNvPr>
          <p:cNvSpPr txBox="1"/>
          <p:nvPr/>
        </p:nvSpPr>
        <p:spPr>
          <a:xfrm>
            <a:off x="1692103" y="2506275"/>
            <a:ext cx="3270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1,3-дихлор-2,3-диметилпропан</a:t>
            </a:r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9BE5B6-D904-0729-C465-1C1719AE0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9" y="3429000"/>
            <a:ext cx="1552575" cy="106934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FC12B05-3F5C-8339-1670-B766613DC88E}"/>
              </a:ext>
            </a:extLst>
          </p:cNvPr>
          <p:cNvSpPr txBox="1"/>
          <p:nvPr/>
        </p:nvSpPr>
        <p:spPr>
          <a:xfrm>
            <a:off x="1545881" y="3797728"/>
            <a:ext cx="34166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1,1-дихлор-2,2-диметилпропан</a:t>
            </a:r>
            <a:endParaRPr lang="ru-RU" dirty="0"/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1A478C4D-6A9B-7481-0891-B9ACFD928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7317"/>
              </p:ext>
            </p:extLst>
          </p:nvPr>
        </p:nvGraphicFramePr>
        <p:xfrm>
          <a:off x="4962524" y="1401649"/>
          <a:ext cx="6928023" cy="5299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88784">
                  <a:extLst>
                    <a:ext uri="{9D8B030D-6E8A-4147-A177-3AD203B41FA5}">
                      <a16:colId xmlns:a16="http://schemas.microsoft.com/office/drawing/2014/main" val="4050559049"/>
                    </a:ext>
                  </a:extLst>
                </a:gridCol>
                <a:gridCol w="1939239">
                  <a:extLst>
                    <a:ext uri="{9D8B030D-6E8A-4147-A177-3AD203B41FA5}">
                      <a16:colId xmlns:a16="http://schemas.microsoft.com/office/drawing/2014/main" val="4099415118"/>
                    </a:ext>
                  </a:extLst>
                </a:gridCol>
              </a:tblGrid>
              <a:tr h="2562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Критерии оценивания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Баллы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extLst>
                  <a:ext uri="{0D108BD9-81ED-4DB2-BD59-A6C34878D82A}">
                    <a16:rowId xmlns:a16="http://schemas.microsoft.com/office/drawing/2014/main" val="3940927776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1. Написаны уравнения реакций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*2=</a:t>
                      </a: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3786022310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2. Найдено количество хлороводорода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1574702162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3. Найдено количество изомера пентана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1150062406"/>
                  </a:ext>
                </a:extLst>
              </a:tr>
              <a:tr h="803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4. Найден коэффициент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n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 перед хлором в уравнении с изомером пентана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3038286049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5. Установлена структурная формула изомера пентана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2,5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3858999711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6. Написаны структурные формулы хлорпроизводных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1*2=2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1684934190"/>
                  </a:ext>
                </a:extLst>
              </a:tr>
              <a:tr h="803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7. Написаны все названия изомера пентана и его хлорпроизводных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0,5*4=2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587813105"/>
                  </a:ext>
                </a:extLst>
              </a:tr>
              <a:tr h="2562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Итого: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4056015050"/>
                  </a:ext>
                </a:extLst>
              </a:tr>
              <a:tr h="5299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Возможны другие способы решения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288" marR="66288" marT="0" marB="0" anchor="ctr"/>
                </a:tc>
                <a:extLst>
                  <a:ext uri="{0D108BD9-81ED-4DB2-BD59-A6C34878D82A}">
                    <a16:rowId xmlns:a16="http://schemas.microsoft.com/office/drawing/2014/main" val="2101747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527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78920A-98D9-7423-B38B-1672FC0AC004}"/>
              </a:ext>
            </a:extLst>
          </p:cNvPr>
          <p:cNvSpPr txBox="1"/>
          <p:nvPr/>
        </p:nvSpPr>
        <p:spPr>
          <a:xfrm>
            <a:off x="247135" y="156519"/>
            <a:ext cx="11648303" cy="183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5 (12 баллов) – К данному заданию приступило 71 % учащихся, набрали за него баллы 9 участников. Необходимо было написать уравнения реакций, с помощью которых можно осуществить превращения согласно схеме, в которой часть веществ были «скрытые». Задание требовало от учащихся знаний по химическим свойствам веществ, а также дальнейшее взаимодействие этих соединений с различными веществами. Процент выполнения задания -11%. </a:t>
            </a:r>
            <a:endParaRPr lang="ru-RU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E79F3362-F3B6-5867-3C0D-57D7EB3169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496483"/>
              </p:ext>
            </p:extLst>
          </p:nvPr>
        </p:nvGraphicFramePr>
        <p:xfrm>
          <a:off x="461318" y="2059458"/>
          <a:ext cx="11121081" cy="4102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9095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1C7169-44AF-1D58-1718-9BC43054D9DC}"/>
              </a:ext>
            </a:extLst>
          </p:cNvPr>
          <p:cNvSpPr txBox="1"/>
          <p:nvPr/>
        </p:nvSpPr>
        <p:spPr>
          <a:xfrm>
            <a:off x="164757" y="164757"/>
            <a:ext cx="11722443" cy="856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10-5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Напишите уравнения реакции, которые позволяют осуществить следующую цепочку превращений: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CA08ED-82DF-0A59-41D4-F3DC760007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93"/>
          <a:stretch>
            <a:fillRect/>
          </a:stretch>
        </p:blipFill>
        <p:spPr bwMode="auto">
          <a:xfrm>
            <a:off x="526440" y="1229360"/>
            <a:ext cx="9282297" cy="344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AB4A97-3D25-E45F-3458-CB7DE390DF0C}"/>
              </a:ext>
            </a:extLst>
          </p:cNvPr>
          <p:cNvSpPr txBox="1"/>
          <p:nvPr/>
        </p:nvSpPr>
        <p:spPr>
          <a:xfrm>
            <a:off x="164757" y="4530811"/>
            <a:ext cx="11335265" cy="10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450215" algn="just">
              <a:lnSpc>
                <a:spcPct val="115000"/>
              </a:lnSpc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Определите вещества А, В, С, D,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запишите их формулы и названия. Известно, что относительная плотность вещества 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воздуху равна 1,10.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Запишите уравнения реакций.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71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03CDC8-3BE7-B39F-A118-C201B2639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88" y="238898"/>
            <a:ext cx="11712374" cy="1927653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данном учебном году в муниципальном этапе олимпиады по химии среди учащихся 8-11 классов приняли участие 88 человек( в прошлом году 83 человека).  Все учащиеся приступили к выполнению заданий.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EBC03E-72D2-200E-978A-1ADADF055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25" y="1858178"/>
            <a:ext cx="11547617" cy="3273995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850890" algn="l"/>
              </a:tabLst>
            </a:pPr>
            <a:r>
              <a:rPr lang="ru-RU" sz="4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данном учебном году в муниципальном этапе олимпиады по химии среди учащихся 10-х классов приняли участие 17 человек(15 человек в прошлом году).  К выполнению заданий приступили все учащиеся.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5850890" algn="l"/>
              </a:tabLst>
            </a:pPr>
            <a:endParaRPr lang="ru-RU" sz="40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42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F54DB1A-19BD-F375-415C-DE0EDF196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263593"/>
              </p:ext>
            </p:extLst>
          </p:nvPr>
        </p:nvGraphicFramePr>
        <p:xfrm>
          <a:off x="230659" y="205946"/>
          <a:ext cx="11813060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6530">
                  <a:extLst>
                    <a:ext uri="{9D8B030D-6E8A-4147-A177-3AD203B41FA5}">
                      <a16:colId xmlns:a16="http://schemas.microsoft.com/office/drawing/2014/main" val="4256184183"/>
                    </a:ext>
                  </a:extLst>
                </a:gridCol>
                <a:gridCol w="5906530">
                  <a:extLst>
                    <a:ext uri="{9D8B030D-6E8A-4147-A177-3AD203B41FA5}">
                      <a16:colId xmlns:a16="http://schemas.microsoft.com/office/drawing/2014/main" val="1281459657"/>
                    </a:ext>
                  </a:extLst>
                </a:gridCol>
              </a:tblGrid>
              <a:tr h="4053016">
                <a:tc>
                  <a:txBody>
                    <a:bodyPr/>
                    <a:lstStyle/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–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– </a:t>
                      </a:r>
                      <a:r>
                        <a:rPr lang="ru-R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тетрагидроксоалюминатнатрия</a:t>
                      </a:r>
                      <a:endParaRPr lang="ru-RU" sz="2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–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OH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гидроксид алюминия </a:t>
                      </a: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–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AlCl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хлорид алюминия</a:t>
                      </a: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NaAlO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ru-R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метаалюминат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натрия</a:t>
                      </a: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оксид алюминия</a:t>
                      </a: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кислород</a:t>
                      </a: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ru-RU" sz="2000" b="0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оксид азота (IV)</a:t>
                      </a: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Рассчитываем молярную массу газа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М(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)=</a:t>
                      </a:r>
                      <a:r>
                        <a:rPr lang="ru-R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ru-RU" sz="2000" b="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возд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ru-RU" sz="20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ru-RU" sz="2000" b="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возд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1,10*29=32 (г/моль)</a:t>
                      </a:r>
                    </a:p>
                    <a:p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Следовательно, газ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</a:t>
                      </a: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это кислород, а не оксид азота (IV)</a:t>
                      </a: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Уравнения реакций:</a:t>
                      </a: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NaOH(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Na[Al(OH)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Na[Al(OH)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+ 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NaHCO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Na[Al(OH)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 + 4HCl = NaCl + AlCl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+ 4H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NaOH(</a:t>
                      </a: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слав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NaAlO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+ 2H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+3H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Al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(SO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+ 6NaOH(р-р) =2Al(OH)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+3Na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+ 3HBr = AlBr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AlBr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+3AgNO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 3AgBr +Al(NO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4Al(NO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2Al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+ 12NO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+3O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2AlBr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+ 3Na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+3H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O= 6NaBr + 3CO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+2Al(OH)</a:t>
                      </a:r>
                      <a:r>
                        <a:rPr lang="en-US" sz="2000" b="1" kern="1200" baseline="-2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0001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2105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2525E80B-83C7-D2AE-067B-80B1AF4257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691039"/>
              </p:ext>
            </p:extLst>
          </p:nvPr>
        </p:nvGraphicFramePr>
        <p:xfrm>
          <a:off x="176170" y="333011"/>
          <a:ext cx="11492916" cy="6207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565158">
                  <a:extLst>
                    <a:ext uri="{9D8B030D-6E8A-4147-A177-3AD203B41FA5}">
                      <a16:colId xmlns:a16="http://schemas.microsoft.com/office/drawing/2014/main" val="700637767"/>
                    </a:ext>
                  </a:extLst>
                </a:gridCol>
                <a:gridCol w="2927758">
                  <a:extLst>
                    <a:ext uri="{9D8B030D-6E8A-4147-A177-3AD203B41FA5}">
                      <a16:colId xmlns:a16="http://schemas.microsoft.com/office/drawing/2014/main" val="4235995420"/>
                    </a:ext>
                  </a:extLst>
                </a:gridCol>
              </a:tblGrid>
              <a:tr h="5733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Критерии оценивания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Баллы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181922"/>
                  </a:ext>
                </a:extLst>
              </a:tr>
              <a:tr h="2115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8755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1. Определены правильно вещества А,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H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0,5*7=3,5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(по 0,5 баллу за каждое правильное определение)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2153195"/>
                  </a:ext>
                </a:extLst>
              </a:tr>
              <a:tr h="11860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2. Написаны названия веществ А,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B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D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H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G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0,5*7=3,5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502923"/>
                  </a:ext>
                </a:extLst>
              </a:tr>
              <a:tr h="573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3. Написаны уравнения реакций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0,5*10 = 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9227301"/>
                  </a:ext>
                </a:extLst>
              </a:tr>
              <a:tr h="573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Итого: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52604936"/>
                  </a:ext>
                </a:extLst>
              </a:tr>
              <a:tr h="11860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Возможны другие способы решения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201229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6626A96E-ECB2-EFBC-E07B-F82AA1387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8188" y="29797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82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7CF907B-5AF1-EBE0-FB68-EE30942A5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289443"/>
              </p:ext>
            </p:extLst>
          </p:nvPr>
        </p:nvGraphicFramePr>
        <p:xfrm>
          <a:off x="288257" y="610726"/>
          <a:ext cx="11392997" cy="6055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4716">
                  <a:extLst>
                    <a:ext uri="{9D8B030D-6E8A-4147-A177-3AD203B41FA5}">
                      <a16:colId xmlns:a16="http://schemas.microsoft.com/office/drawing/2014/main" val="2429532526"/>
                    </a:ext>
                  </a:extLst>
                </a:gridCol>
                <a:gridCol w="3273338">
                  <a:extLst>
                    <a:ext uri="{9D8B030D-6E8A-4147-A177-3AD203B41FA5}">
                      <a16:colId xmlns:a16="http://schemas.microsoft.com/office/drawing/2014/main" val="425981352"/>
                    </a:ext>
                  </a:extLst>
                </a:gridCol>
                <a:gridCol w="2246905">
                  <a:extLst>
                    <a:ext uri="{9D8B030D-6E8A-4147-A177-3AD203B41FA5}">
                      <a16:colId xmlns:a16="http://schemas.microsoft.com/office/drawing/2014/main" val="1805646755"/>
                    </a:ext>
                  </a:extLst>
                </a:gridCol>
                <a:gridCol w="1285887">
                  <a:extLst>
                    <a:ext uri="{9D8B030D-6E8A-4147-A177-3AD203B41FA5}">
                      <a16:colId xmlns:a16="http://schemas.microsoft.com/office/drawing/2014/main" val="2710786538"/>
                    </a:ext>
                  </a:extLst>
                </a:gridCol>
                <a:gridCol w="962151">
                  <a:extLst>
                    <a:ext uri="{9D8B030D-6E8A-4147-A177-3AD203B41FA5}">
                      <a16:colId xmlns:a16="http://schemas.microsoft.com/office/drawing/2014/main" val="1668725454"/>
                    </a:ext>
                  </a:extLst>
                </a:gridCol>
              </a:tblGrid>
              <a:tr h="14937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Кимеле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Лев Артёмович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Муниципальное общеобразовательное автономное учреждение "Гимназия № 2 г. Орска"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Аншакова Е.А.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призер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15,5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2210268"/>
                  </a:ext>
                </a:extLst>
              </a:tr>
              <a:tr h="9159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Бисекеев</a:t>
                      </a:r>
                      <a:r>
                        <a:rPr lang="ru-RU" sz="1600" b="1" kern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 Асет </a:t>
                      </a:r>
                      <a:r>
                        <a:rPr lang="ru-RU" sz="1600" b="1" kern="12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Аязбекович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МОАУ "СОШ № 27 </a:t>
                      </a: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г.Орска</a:t>
                      </a: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Лужнова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 Т.Л.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призер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2194730"/>
                  </a:ext>
                </a:extLst>
              </a:tr>
              <a:tr h="1209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Тунда</a:t>
                      </a: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Варвара Максимовна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МОАУ "СОШ №8 г. Орска"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Рамазанова Т.В.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призер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5646635"/>
                  </a:ext>
                </a:extLst>
              </a:tr>
              <a:tr h="1209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Садигова</a:t>
                      </a: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Сабина </a:t>
                      </a: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Сабитовна</a:t>
                      </a:r>
                      <a:endParaRPr lang="ru-RU" sz="1600" kern="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МОАУ "СОШ №25 г.Орска"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Филиппова А.М.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призер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6428881"/>
                  </a:ext>
                </a:extLst>
              </a:tr>
              <a:tr h="12090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Кулагина Анна Алексеевна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МОАУ "СОШ №15 </a:t>
                      </a:r>
                      <a:r>
                        <a:rPr lang="ru-RU" sz="1600" kern="100" dirty="0" err="1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г.Орска</a:t>
                      </a:r>
                      <a:r>
                        <a:rPr lang="ru-RU" sz="1600" kern="1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Кунак В.В.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призер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661268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80B7D6AC-3838-4994-BF99-D0C130EA7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257" y="210615"/>
            <a:ext cx="1160718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Максимальный процент выполнения работы 31 %.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1382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6039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6AB78B-7DB4-38A6-938C-15DCD0FAA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1259293" cy="111210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состояла из 5 заданий. Максимальное количество баллов 50.</a:t>
            </a:r>
            <a:br>
              <a:rPr lang="ru-RU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BD21504-E0CF-1458-D8B5-EDDF0158F7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403247"/>
              </p:ext>
            </p:extLst>
          </p:nvPr>
        </p:nvGraphicFramePr>
        <p:xfrm>
          <a:off x="677863" y="1721708"/>
          <a:ext cx="10451456" cy="4777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8350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BFAAE0-D503-CB77-BD11-16FD039F5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233" y="107092"/>
            <a:ext cx="11846010" cy="2372497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1 (8 баллов) –К данному заданию приступило 88 % участников. Необходимо проанализировать текст, определить состав минерала, объяснить его свойства, по описанию древнегреческого писателя. А также необходимо было рассчитать массу вещества, которое можно получить из данных минералов. Максимальный балл 8 за это задание получил один участник( в прошлом году 2 участника). Процент выполнения -21.</a:t>
            </a:r>
            <a:br>
              <a:rPr lang="ru-RU" sz="18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82C3464-DE7F-F850-E5DC-D05D2152A9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2054001"/>
              </p:ext>
            </p:extLst>
          </p:nvPr>
        </p:nvGraphicFramePr>
        <p:xfrm>
          <a:off x="677863" y="2290763"/>
          <a:ext cx="10986915" cy="4225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701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6F14B-27B3-5CC3-14FE-5FD65CDA0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2C83FA-4026-3723-7B0F-6619B06EF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891" y="238897"/>
            <a:ext cx="11541211" cy="6458465"/>
          </a:xfrm>
        </p:spPr>
        <p:txBody>
          <a:bodyPr>
            <a:no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Задача 10-1</a:t>
            </a:r>
            <a:endParaRPr lang="ru-RU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Железо имеет важное значение для жизни человека. Основными минералами, содержащими железо, являются гематит, магнетит и сидерит.</a:t>
            </a: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Древнегреческий писатель Плиний Старший (23-79 годы до н.э.) утверждал, что магнетит назвали по имени греческого пастуха Магнуса. Тот как-то споткнулся о камень и после заметил, что этот камень притягивает сандалии, в которые были вбиты металлические гвозди.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Приведите формулы основного компонента перечисленных минералов и определите какой из них наиболее богат железом.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Объясните правильность утверждения древнегреческого писателя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Какие массы (г) железа можно получить из образцов:</a:t>
            </a:r>
          </a:p>
          <a:p>
            <a:pPr marL="457200" indent="450215" algn="just">
              <a:lnSpc>
                <a:spcPct val="115000"/>
              </a:lnSpc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А) гематита массой 200 г, в составе которого 10% </a:t>
            </a:r>
            <a:r>
              <a:rPr lang="ru-RU" sz="20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нежелезосодержащих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примесей, если выход продукта реакции составляет 90%; </a:t>
            </a: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Б) сидерита массой 100 г, содержащего 60% карбоната железа (</a:t>
            </a:r>
            <a:r>
              <a:rPr lang="en-US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II</a:t>
            </a:r>
            <a:r>
              <a:rPr lang="ru-RU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 с выходом продукта 80%?</a:t>
            </a:r>
          </a:p>
        </p:txBody>
      </p:sp>
    </p:spTree>
    <p:extLst>
      <p:ext uri="{BB962C8B-B14F-4D97-AF65-F5344CB8AC3E}">
        <p14:creationId xmlns:p14="http://schemas.microsoft.com/office/powerpoint/2010/main" val="4149027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A34A0B-4A50-728A-79ED-3A4323D98FD6}"/>
              </a:ext>
            </a:extLst>
          </p:cNvPr>
          <p:cNvSpPr txBox="1"/>
          <p:nvPr/>
        </p:nvSpPr>
        <p:spPr>
          <a:xfrm>
            <a:off x="263611" y="0"/>
            <a:ext cx="11788346" cy="1040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450215" algn="ctr">
              <a:lnSpc>
                <a:spcPct val="115000"/>
              </a:lnSpc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задачи 10-1</a:t>
            </a:r>
          </a:p>
          <a:p>
            <a:pPr marL="457200" indent="450215" algn="ctr">
              <a:lnSpc>
                <a:spcPct val="115000"/>
              </a:lnSpc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tabLst>
                <a:tab pos="914400" algn="l"/>
              </a:tabLs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>
              <a:lnSpc>
                <a:spcPct val="115000"/>
              </a:lnSpc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CCDD382F-EB2C-8673-83E4-93460A0B1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3116"/>
              </p:ext>
            </p:extLst>
          </p:nvPr>
        </p:nvGraphicFramePr>
        <p:xfrm>
          <a:off x="75500" y="402672"/>
          <a:ext cx="11976458" cy="635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8229">
                  <a:extLst>
                    <a:ext uri="{9D8B030D-6E8A-4147-A177-3AD203B41FA5}">
                      <a16:colId xmlns:a16="http://schemas.microsoft.com/office/drawing/2014/main" val="1045966796"/>
                    </a:ext>
                  </a:extLst>
                </a:gridCol>
                <a:gridCol w="5988229">
                  <a:extLst>
                    <a:ext uri="{9D8B030D-6E8A-4147-A177-3AD203B41FA5}">
                      <a16:colId xmlns:a16="http://schemas.microsoft.com/office/drawing/2014/main" val="1328607060"/>
                    </a:ext>
                  </a:extLst>
                </a:gridCol>
              </a:tblGrid>
              <a:tr h="6358855">
                <a:tc>
                  <a:txBody>
                    <a:bodyPr/>
                    <a:lstStyle/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144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Гематит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 2*56/160=0,7 (70%)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Магнетит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 3*56/232=0,7241 (72,41%)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Сидерит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4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 56/116=0,4827 (48,27%)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Вывод: наиболее богат железом –магнетит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Магнетит обладает ферримагнитными свойствами, т.е. он способен взаимодействовать с внешним магнитным полем и сам является магнитом, поэтому он способен притягивать железо. Данный факт и был описан древнегреческим писателем Плинием Старшим.</a:t>
                      </a:r>
                    </a:p>
                    <a:p>
                      <a:pPr marL="457200" indent="450215">
                        <a:lnSpc>
                          <a:spcPct val="115000"/>
                        </a:lnSpc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находим массу оксида железа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(примесей) = 200*0,1=20(г)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200-20= 180(г)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 algn="just">
                        <a:lnSpc>
                          <a:spcPct val="115000"/>
                        </a:lnSpc>
                      </a:pP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находим теоретическую массу железа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)*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)=180*0,7=126 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3) находим практическую массу железа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прак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)*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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126*0,9=113,4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1) находим массу карбоната железа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(сидерита)*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)=100*0,6=60 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2) находим теоретическую массу железа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ru-RU" sz="1800" baseline="-25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)*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)=60*0,4827=28,96 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indent="45021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3) находим практическую массу железа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прак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=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ru-RU" sz="18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теорет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)*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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28,96*0,8=23,17 (г)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554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808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FE21287-0666-808F-5BDA-F9861CC0E7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599524"/>
              </p:ext>
            </p:extLst>
          </p:nvPr>
        </p:nvGraphicFramePr>
        <p:xfrm>
          <a:off x="568411" y="288326"/>
          <a:ext cx="10840994" cy="6461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42421">
                  <a:extLst>
                    <a:ext uri="{9D8B030D-6E8A-4147-A177-3AD203B41FA5}">
                      <a16:colId xmlns:a16="http://schemas.microsoft.com/office/drawing/2014/main" val="1221909747"/>
                    </a:ext>
                  </a:extLst>
                </a:gridCol>
                <a:gridCol w="2998573">
                  <a:extLst>
                    <a:ext uri="{9D8B030D-6E8A-4147-A177-3AD203B41FA5}">
                      <a16:colId xmlns:a16="http://schemas.microsoft.com/office/drawing/2014/main" val="903171635"/>
                    </a:ext>
                  </a:extLst>
                </a:gridCol>
              </a:tblGrid>
              <a:tr h="2959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Критерии оценивания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Баллы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8934577"/>
                  </a:ext>
                </a:extLst>
              </a:tr>
              <a:tr h="12445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1. Написаны формулы основного компонента минералов магнетита и гематита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0,5*2=1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3212496"/>
                  </a:ext>
                </a:extLst>
              </a:tr>
              <a:tr h="612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2. Написана формула основного компонента сидерита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23696"/>
                  </a:ext>
                </a:extLst>
              </a:tr>
              <a:tr h="928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3. Написано, какой из минералов наиболее богат железом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2343275"/>
                  </a:ext>
                </a:extLst>
              </a:tr>
              <a:tr h="928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4. Доказано, какой из минералов наиболее богат железом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3091957"/>
                  </a:ext>
                </a:extLst>
              </a:tr>
              <a:tr h="9283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5. Объяснена правильность утверждения древнегреческого писателя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0248817"/>
                  </a:ext>
                </a:extLst>
              </a:tr>
              <a:tr h="612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6. Найдена масса оксида железа (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III</a:t>
                      </a: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738042"/>
                  </a:ext>
                </a:extLst>
              </a:tr>
              <a:tr h="6121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7. Найдена масса карбоната железа (</a:t>
                      </a: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II</a:t>
                      </a: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0,5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72965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ED47C35-0EAB-A904-BF9E-1812F9393E71}"/>
              </a:ext>
            </a:extLst>
          </p:cNvPr>
          <p:cNvSpPr txBox="1"/>
          <p:nvPr/>
        </p:nvSpPr>
        <p:spPr>
          <a:xfrm>
            <a:off x="263611" y="140043"/>
            <a:ext cx="11689492" cy="2734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2 (10 баллов) – К данному заданию приступило 41 % участников. Необходимо было определить состав сплава, рассчитать его состав, с помощью химического анализа и расчётов, записать уравнения реакций. За данное задание один из участников получил 9,5 баллов, остальные участники не получили ни одного балла. Процент выполнения задания -6%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 прошлом году 0%)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BA2B7133-BFDD-3C66-324A-2EFEB1FE378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3034002"/>
              </p:ext>
            </p:extLst>
          </p:nvPr>
        </p:nvGraphicFramePr>
        <p:xfrm>
          <a:off x="263610" y="2255108"/>
          <a:ext cx="10322011" cy="4030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8176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3C6E4D-1BF0-A54A-38E6-9F05BACAD1B1}"/>
              </a:ext>
            </a:extLst>
          </p:cNvPr>
          <p:cNvSpPr txBox="1"/>
          <p:nvPr/>
        </p:nvSpPr>
        <p:spPr>
          <a:xfrm>
            <a:off x="140043" y="181230"/>
            <a:ext cx="11813060" cy="624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10-2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Юному химику </a:t>
            </a:r>
            <a:r>
              <a:rPr lang="ru-RU" sz="20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Колбочкину</a:t>
            </a:r>
            <a:r>
              <a:rPr lang="ru-RU" sz="20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 в лабораторию привезли сплав, состоящий из меди и алюминия, и попросили определить его количественный состав. Для этого </a:t>
            </a:r>
            <a:r>
              <a:rPr lang="ru-RU" sz="20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Колбочкин</a:t>
            </a:r>
            <a:r>
              <a:rPr lang="ru-RU" sz="20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 взял образец сплава массой 2 г и добавляли к нему 40%-</a:t>
            </a:r>
            <a:r>
              <a:rPr lang="ru-RU" sz="20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ый</a:t>
            </a:r>
            <a:r>
              <a:rPr lang="ru-RU" sz="20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 раствор гидроксида калия плотностью 1,4 г/мл до прекращения выделения газов. Образовавшийся твердый остаток он растворил в концентрированной азотной кислоте. Образовавшийся раствор </a:t>
            </a:r>
            <a:r>
              <a:rPr lang="ru-RU" sz="2000" dirty="0" err="1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Колбочкин</a:t>
            </a:r>
            <a:r>
              <a:rPr lang="ru-RU" sz="20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haroni" panose="02010803020104030203" pitchFamily="2" charset="-79"/>
              </a:rPr>
              <a:t> выпарил, а остаток прокалил. После прокаливания масса остатка составила 0,8 г.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Запишите уравнение взаимодействия сплава со щелочью. 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Запишите уравнение взаимодействия остатка сплава с азотной кислотой. 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Запишите уравнение прокаливания образовавшейся соли. 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Рассчитайте массу меди и определите её массовую долю в сплаве. 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Рассчитайте массу алюминия и определите его массовую долю в сплаве. 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haroni" panose="02010803020104030203" pitchFamily="2" charset="-79"/>
              </a:rPr>
              <a:t>Рассчитайте объем израсходованного раствора щелочи.</a:t>
            </a:r>
            <a:endParaRPr lang="ru-RU" sz="20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1495423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103</TotalTime>
  <Words>2567</Words>
  <Application>Microsoft Office PowerPoint</Application>
  <PresentationFormat>Широкоэкранный</PresentationFormat>
  <Paragraphs>253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Calibri</vt:lpstr>
      <vt:lpstr>Times New Roman</vt:lpstr>
      <vt:lpstr>Trebuchet MS</vt:lpstr>
      <vt:lpstr>Wingdings 3</vt:lpstr>
      <vt:lpstr>Аспект</vt:lpstr>
      <vt:lpstr>Анализ заданий олимпиады по химии муниципальный этап </vt:lpstr>
      <vt:lpstr>В данном учебном году в муниципальном этапе олимпиады по химии среди учащихся 8-11 классов приняли участие 88 человек( в прошлом году 83 человека).  Все учащиеся приступили к выполнению заданий. </vt:lpstr>
      <vt:lpstr>Работа состояла из 5 заданий. Максимальное количество баллов 50. </vt:lpstr>
      <vt:lpstr>Задание 1 (8 баллов) –К данному заданию приступило 88 % участников. Необходимо проанализировать текст, определить состав минерала, объяснить его свойства, по описанию древнегреческого писателя. А также необходимо было рассчитать массу вещества, которое можно получить из данных минералов. Максимальный балл 8 за это задание получил один участник( в прошлом году 2 участника). Процент выполнения -21.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заданий олимпиады по химии муниципальный этап </dc:title>
  <dc:creator>walentinka81@mail.ru</dc:creator>
  <cp:lastModifiedBy>walentinka81@mail.ru</cp:lastModifiedBy>
  <cp:revision>1</cp:revision>
  <dcterms:created xsi:type="dcterms:W3CDTF">2023-12-12T16:50:00Z</dcterms:created>
  <dcterms:modified xsi:type="dcterms:W3CDTF">2023-12-12T18:33:02Z</dcterms:modified>
</cp:coreProperties>
</file>