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8" r:id="rId3"/>
    <p:sldId id="276" r:id="rId4"/>
    <p:sldId id="281" r:id="rId5"/>
    <p:sldId id="282" r:id="rId6"/>
    <p:sldId id="277" r:id="rId7"/>
    <p:sldId id="283" r:id="rId8"/>
    <p:sldId id="286" r:id="rId9"/>
    <p:sldId id="284" r:id="rId10"/>
    <p:sldId id="279" r:id="rId11"/>
    <p:sldId id="289" r:id="rId12"/>
    <p:sldId id="290" r:id="rId13"/>
    <p:sldId id="291" r:id="rId14"/>
    <p:sldId id="292" r:id="rId15"/>
    <p:sldId id="29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79" autoAdjust="0"/>
    <p:restoredTop sz="90980" autoAdjust="0"/>
  </p:normalViewPr>
  <p:slideViewPr>
    <p:cSldViewPr>
      <p:cViewPr varScale="1">
        <p:scale>
          <a:sx n="66" d="100"/>
          <a:sy n="66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6FB5E-346B-4587-B880-4236CDF43ACC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4E676-62E0-42ED-9BE0-2643579D17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9687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7ABDC-2345-4C35-8BD0-481C3A6543FF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4AB93-90BA-4DC5-9ED5-D5F6D28869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00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4AB93-90BA-4DC5-9ED5-D5F6D288695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2278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4AB93-90BA-4DC5-9ED5-D5F6D288695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940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9353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5835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810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3723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2332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723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092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4626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362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471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375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6973E-7F1B-4BCA-9C15-600B31F667D6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83ADD-CFD8-41C6-8FD2-314A21A786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492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780928"/>
            <a:ext cx="8496944" cy="1470025"/>
          </a:xfrm>
        </p:spPr>
        <p:txBody>
          <a:bodyPr>
            <a:normAutofit fontScale="90000"/>
          </a:bodyPr>
          <a:lstStyle/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 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разработка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фрагмента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интегрированного учебного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географии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финансовой грамотности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теме «Многообразие стран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мира»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8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   </a:t>
            </a:r>
            <a:br>
              <a:rPr lang="ru-RU" sz="1800" b="1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59" y="3990292"/>
            <a:ext cx="8424937" cy="1752600"/>
          </a:xfrm>
        </p:spPr>
        <p:txBody>
          <a:bodyPr>
            <a:normAutofit/>
          </a:bodyPr>
          <a:lstStyle/>
          <a:p>
            <a:pPr marL="540385" algn="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Подготовила: Леонова И.В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algn="r">
              <a:lnSpc>
                <a:spcPct val="150000"/>
              </a:lnSpc>
              <a:spcAft>
                <a:spcPts val="0"/>
              </a:spcAft>
            </a:pP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l"/>
            <a:endParaRPr lang="ru-RU" sz="1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785795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МОАУ «Лицей №1 г.Орска Оренбургской области»</a:t>
            </a:r>
            <a:endParaRPr lang="ru-RU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863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496944" cy="1650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часть урока (относительно ФГ)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800" dirty="0"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1268760"/>
            <a:ext cx="8435280" cy="500141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Организация работы в группах (4 группы):</a:t>
            </a:r>
          </a:p>
          <a:p>
            <a:pPr marL="0" indent="0">
              <a:buNone/>
            </a:pPr>
            <a:r>
              <a:rPr lang="ru-RU" dirty="0" smtClean="0"/>
              <a:t>Каждая группа анализируя статистические данные по одной из стран, заполняет таблицу (5 минут).</a:t>
            </a:r>
          </a:p>
          <a:p>
            <a:r>
              <a:rPr lang="ru-RU" dirty="0" smtClean="0"/>
              <a:t>Презентация результатов:</a:t>
            </a:r>
          </a:p>
          <a:p>
            <a:pPr marL="0" indent="0">
              <a:buNone/>
            </a:pPr>
            <a:r>
              <a:rPr lang="ru-RU" dirty="0" smtClean="0"/>
              <a:t>Группы проводят презентацию своей части таблицы и заполняют данные по другим странам, в ходе презентации других групп (7 минут).</a:t>
            </a:r>
          </a:p>
          <a:p>
            <a:r>
              <a:rPr lang="ru-RU" dirty="0" smtClean="0"/>
              <a:t>Подведение итогов:</a:t>
            </a:r>
          </a:p>
          <a:p>
            <a:pPr marL="0" indent="0">
              <a:buNone/>
            </a:pPr>
            <a:r>
              <a:rPr lang="ru-RU" dirty="0" smtClean="0"/>
              <a:t>Анализ таблицы,</a:t>
            </a:r>
          </a:p>
          <a:p>
            <a:pPr marL="0" indent="0">
              <a:buNone/>
            </a:pPr>
            <a:r>
              <a:rPr lang="ru-RU" dirty="0" smtClean="0"/>
              <a:t>Выявление взаимосвязи </a:t>
            </a:r>
            <a:r>
              <a:rPr lang="ru-RU" dirty="0"/>
              <a:t>уровня </a:t>
            </a:r>
            <a:r>
              <a:rPr lang="ru-RU" dirty="0" smtClean="0"/>
              <a:t>социально- экономического </a:t>
            </a:r>
            <a:r>
              <a:rPr lang="ru-RU" dirty="0"/>
              <a:t>развития страны и уровня благосостояния </a:t>
            </a:r>
            <a:r>
              <a:rPr lang="ru-RU" dirty="0" smtClean="0"/>
              <a:t>семьи,</a:t>
            </a:r>
          </a:p>
          <a:p>
            <a:pPr marL="0" indent="0">
              <a:buNone/>
            </a:pPr>
            <a:r>
              <a:rPr lang="ru-RU" dirty="0" smtClean="0"/>
              <a:t>Выводы по итогам урока.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187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Планируемые результаты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Личностные</a:t>
            </a:r>
          </a:p>
          <a:p>
            <a:pPr marL="0" indent="0">
              <a:buNone/>
            </a:pPr>
            <a:r>
              <a:rPr lang="ru-RU" dirty="0"/>
              <a:t>формирование целостного мировоззрения, соответствующего современному уровню развития науки и общественной практики, учитывающего </a:t>
            </a:r>
            <a:r>
              <a:rPr lang="ru-RU" dirty="0" smtClean="0"/>
              <a:t>многообразие </a:t>
            </a:r>
            <a:r>
              <a:rPr lang="ru-RU" dirty="0"/>
              <a:t>современного </a:t>
            </a:r>
            <a:r>
              <a:rPr lang="ru-RU" dirty="0" smtClean="0"/>
              <a:t>мира;</a:t>
            </a:r>
          </a:p>
          <a:p>
            <a:pPr marL="0" indent="0">
              <a:buNone/>
            </a:pPr>
            <a:r>
              <a:rPr lang="ru-RU" dirty="0"/>
              <a:t>осознание значения семьи в жизни человека и общества, принятие ценности семейной жизни, уважительное и заботливое отношение к членам своей </a:t>
            </a:r>
            <a:r>
              <a:rPr lang="ru-RU" dirty="0" smtClean="0"/>
              <a:t>семьи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Предметные</a:t>
            </a:r>
          </a:p>
          <a:p>
            <a:pPr marL="0" indent="0">
              <a:buNone/>
            </a:pPr>
            <a:r>
              <a:rPr lang="ru-RU" dirty="0" smtClean="0"/>
              <a:t>различать </a:t>
            </a:r>
            <a:r>
              <a:rPr lang="ru-RU" dirty="0"/>
              <a:t>краткосрочные и долгосрочные потребности и определять приоритетные траты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/>
              <a:t>выделять плюсы и минусы использования кредита;</a:t>
            </a:r>
          </a:p>
          <a:p>
            <a:pPr marL="0" indent="0">
              <a:buNone/>
            </a:pPr>
            <a:r>
              <a:rPr lang="ru-RU" dirty="0"/>
              <a:t>различать российские деньги и иностранную валюту;</a:t>
            </a:r>
          </a:p>
          <a:p>
            <a:pPr marL="0" indent="0">
              <a:buNone/>
            </a:pPr>
            <a:r>
              <a:rPr lang="ru-RU" dirty="0"/>
              <a:t>переводить стоимость валюты с помощью </a:t>
            </a:r>
            <a:r>
              <a:rPr lang="ru-RU" dirty="0" smtClean="0"/>
              <a:t>курсов.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8683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Метапредметные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Регулятивные универсальные учебные действия:</a:t>
            </a:r>
          </a:p>
          <a:p>
            <a:pPr marL="0" indent="0">
              <a:buNone/>
            </a:pPr>
            <a:r>
              <a:rPr lang="ru-RU" sz="1600" dirty="0" smtClean="0"/>
              <a:t>• </a:t>
            </a:r>
            <a:r>
              <a:rPr lang="ru-RU" sz="1600" dirty="0"/>
              <a:t>умение соотносить свои действия с планируемыми результатами, осуществлять контроль своей деятельности в процессе </a:t>
            </a:r>
            <a:r>
              <a:rPr lang="ru-RU" sz="1600" dirty="0" smtClean="0"/>
              <a:t>достижения результата</a:t>
            </a:r>
            <a:r>
              <a:rPr lang="ru-RU" sz="1600" dirty="0"/>
              <a:t>, определять способы действий в рамках предложенных условий и требований, корректировать свои действия в </a:t>
            </a:r>
            <a:r>
              <a:rPr lang="ru-RU" sz="1600" dirty="0" smtClean="0"/>
              <a:t>соответствии с </a:t>
            </a:r>
            <a:r>
              <a:rPr lang="ru-RU" sz="1600" dirty="0"/>
              <a:t>изменяющейся ситуацией;</a:t>
            </a:r>
          </a:p>
          <a:p>
            <a:pPr marL="0" indent="0">
              <a:buNone/>
            </a:pPr>
            <a:r>
              <a:rPr lang="ru-RU" sz="1600" dirty="0"/>
              <a:t>• формирование навыков принятия решений на основе сравнительного анализа финансовых альтернатив, планирования и </a:t>
            </a:r>
            <a:r>
              <a:rPr lang="ru-RU" sz="1600" dirty="0" smtClean="0"/>
              <a:t>прогнозирования будущих </a:t>
            </a:r>
            <a:r>
              <a:rPr lang="ru-RU" sz="1600" dirty="0"/>
              <a:t>доходов и расходов личного бюджета, навыков самоанализа и </a:t>
            </a:r>
            <a:r>
              <a:rPr lang="ru-RU" sz="1600" dirty="0" err="1"/>
              <a:t>самоменеджмента</a:t>
            </a:r>
            <a:r>
              <a:rPr lang="ru-RU" sz="1600" dirty="0"/>
              <a:t>.</a:t>
            </a:r>
          </a:p>
          <a:p>
            <a:pPr marL="0" indent="0">
              <a:buNone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Познавательные универсальные учебные действия:</a:t>
            </a:r>
          </a:p>
          <a:p>
            <a:pPr marL="0" indent="0">
              <a:buNone/>
            </a:pPr>
            <a:r>
              <a:rPr lang="ru-RU" sz="1600" dirty="0"/>
              <a:t>• умение определять понятия, создавать обобщения, </a:t>
            </a:r>
            <a:r>
              <a:rPr lang="ru-RU" sz="1600" dirty="0" smtClean="0"/>
              <a:t>классифицировать, </a:t>
            </a:r>
            <a:r>
              <a:rPr lang="ru-RU" sz="1600" dirty="0"/>
              <a:t>устанавливать причинно-следственные связи, строить логическое </a:t>
            </a:r>
            <a:r>
              <a:rPr lang="ru-RU" sz="1600" dirty="0" smtClean="0"/>
              <a:t>рассуждение </a:t>
            </a:r>
            <a:r>
              <a:rPr lang="ru-RU" sz="1600" dirty="0"/>
              <a:t>и делать </a:t>
            </a:r>
            <a:r>
              <a:rPr lang="ru-RU" sz="1600" dirty="0" smtClean="0"/>
              <a:t>выводы;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• </a:t>
            </a:r>
            <a:r>
              <a:rPr lang="ru-RU" sz="1600" dirty="0"/>
              <a:t>находить и приводить критические аргументы в отношении действий и суждений другого; спокойно и разумно относиться к </a:t>
            </a:r>
            <a:r>
              <a:rPr lang="ru-RU" sz="1600" dirty="0" smtClean="0"/>
              <a:t>критическим замечаниям </a:t>
            </a:r>
            <a:r>
              <a:rPr lang="ru-RU" sz="1600" dirty="0"/>
              <a:t>в отношении собственного суждения, рассматривать их как ресурс собственного развития.</a:t>
            </a:r>
          </a:p>
          <a:p>
            <a:pPr marL="0" indent="0">
              <a:buNone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Коммуникативные универсальные учебные действия:</a:t>
            </a:r>
          </a:p>
          <a:p>
            <a:pPr marL="0" indent="0">
              <a:buNone/>
            </a:pPr>
            <a:r>
              <a:rPr lang="ru-RU" sz="1600" dirty="0"/>
              <a:t>• осуществлять деловую коммуникацию </a:t>
            </a:r>
            <a:r>
              <a:rPr lang="ru-RU" sz="1600" dirty="0" smtClean="0"/>
              <a:t>со сверстниками;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• формирование и развитие компетентности в области использования информационно-коммуникационных технологий (ИКТ-компетенции</a:t>
            </a:r>
            <a:r>
              <a:rPr lang="ru-RU" sz="1600" dirty="0" smtClean="0"/>
              <a:t>), навыков </a:t>
            </a:r>
            <a:r>
              <a:rPr lang="ru-RU" sz="1600" dirty="0"/>
              <a:t>работы со статистической, фактической и аналитической финансовой </a:t>
            </a:r>
            <a:r>
              <a:rPr lang="ru-RU" sz="1600" dirty="0" smtClean="0"/>
              <a:t>информацией.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112398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468" y="0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Оценочные средства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5184576"/>
          </a:xfrm>
        </p:spPr>
        <p:txBody>
          <a:bodyPr>
            <a:normAutofit fontScale="62500" lnSpcReduction="20000"/>
          </a:bodyPr>
          <a:lstStyle/>
          <a:p>
            <a:pPr marL="0" algn="just" fontAlgn="t">
              <a:lnSpc>
                <a:spcPct val="106000"/>
              </a:lnSpc>
              <a:spcBef>
                <a:spcPts val="0"/>
              </a:spcBef>
            </a:pPr>
            <a:r>
              <a:rPr lang="ru-RU" b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– </a:t>
            </a:r>
            <a:r>
              <a:rPr lang="ru-RU" b="1" i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регулятивные, познавательные, коммуникативные </a:t>
            </a:r>
            <a:r>
              <a:rPr lang="ru-RU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универсальные учебные действия:</a:t>
            </a:r>
            <a:endParaRPr lang="ru-RU" sz="4400" dirty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06000"/>
              </a:lnSpc>
              <a:spcBef>
                <a:spcPts val="0"/>
              </a:spcBef>
              <a:buNone/>
            </a:pPr>
            <a:r>
              <a:rPr lang="ru-RU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«исследовательские» оценочные средства </a:t>
            </a:r>
            <a:endParaRPr lang="ru-RU" b="1" dirty="0" smtClean="0"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t">
              <a:lnSpc>
                <a:spcPct val="106000"/>
              </a:lnSpc>
              <a:spcBef>
                <a:spcPts val="0"/>
              </a:spcBef>
              <a:buNone/>
            </a:pPr>
            <a:endParaRPr lang="ru-RU" sz="4400" dirty="0">
              <a:latin typeface="Arial" panose="020B0604020202020204" pitchFamily="34" charset="0"/>
            </a:endParaRPr>
          </a:p>
          <a:p>
            <a:pPr marL="0" algn="just" fontAlgn="t">
              <a:lnSpc>
                <a:spcPct val="106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b="1" i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работе группы (умение </a:t>
            </a:r>
            <a:r>
              <a:rPr lang="ru-RU" b="1" i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договариваться, распределять работу, оценивать свой вклад и общий результат деятельности);</a:t>
            </a:r>
            <a:endParaRPr lang="ru-RU" sz="4400" dirty="0">
              <a:latin typeface="Arial" panose="020B0604020202020204" pitchFamily="34" charset="0"/>
            </a:endParaRPr>
          </a:p>
          <a:p>
            <a:pPr marL="0" algn="just" fontAlgn="t">
              <a:lnSpc>
                <a:spcPct val="106000"/>
              </a:lnSpc>
              <a:spcBef>
                <a:spcPts val="0"/>
              </a:spcBef>
            </a:pPr>
            <a:r>
              <a:rPr lang="ru-RU" b="1" i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текстами;</a:t>
            </a:r>
            <a:endParaRPr lang="ru-RU" sz="4400" dirty="0">
              <a:latin typeface="Arial" panose="020B0604020202020204" pitchFamily="34" charset="0"/>
            </a:endParaRPr>
          </a:p>
          <a:p>
            <a:pPr marL="0" algn="just" fontAlgn="t">
              <a:lnSpc>
                <a:spcPct val="106000"/>
              </a:lnSpc>
              <a:spcBef>
                <a:spcPts val="0"/>
              </a:spcBef>
            </a:pPr>
            <a:r>
              <a:rPr lang="ru-RU" b="1" i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построение монологического высказывания (по предложенной теме, по заданному вопросу, обоснование высказанного суждения);</a:t>
            </a:r>
            <a:endParaRPr lang="ru-RU" sz="4400" dirty="0">
              <a:latin typeface="Arial" panose="020B0604020202020204" pitchFamily="34" charset="0"/>
            </a:endParaRPr>
          </a:p>
          <a:p>
            <a:pPr marL="0" algn="just" fontAlgn="t">
              <a:lnSpc>
                <a:spcPct val="106000"/>
              </a:lnSpc>
              <a:spcBef>
                <a:spcPts val="0"/>
              </a:spcBef>
            </a:pPr>
            <a:r>
              <a:rPr lang="ru-RU" b="1" i="1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b="1" i="1" dirty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материала в табличном виде, с помощью диаграмм и </a:t>
            </a:r>
            <a:r>
              <a:rPr lang="ru-RU" b="1" i="1" dirty="0" smtClean="0">
                <a:solidFill>
                  <a:srgbClr val="000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графиков.</a:t>
            </a:r>
            <a:endParaRPr lang="ru-RU" sz="4400" dirty="0">
              <a:latin typeface="Arial" panose="020B0604020202020204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самооценки (каждый обучающийся самостоятельно оценивает свой вклад в общую работу группы и итоговый результат) </a:t>
            </a:r>
            <a:endParaRPr lang="ru-RU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520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003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 самооценки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764706"/>
          <a:ext cx="8291264" cy="5599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672"/>
                <a:gridCol w="1584176"/>
                <a:gridCol w="1872208"/>
                <a:gridCol w="1872208"/>
              </a:tblGrid>
              <a:tr h="4312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Частичная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участвовал </a:t>
                      </a:r>
                      <a:endParaRPr lang="ru-RU" dirty="0"/>
                    </a:p>
                  </a:txBody>
                  <a:tcPr/>
                </a:tc>
              </a:tr>
              <a:tr h="744310">
                <a:tc>
                  <a:txBody>
                    <a:bodyPr/>
                    <a:lstStyle/>
                    <a:p>
                      <a:r>
                        <a:rPr lang="ru-RU" dirty="0" smtClean="0"/>
                        <a:t>Заполнение</a:t>
                      </a:r>
                      <a:r>
                        <a:rPr lang="ru-RU" baseline="0" dirty="0" smtClean="0"/>
                        <a:t> таблицы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4310">
                <a:tc>
                  <a:txBody>
                    <a:bodyPr/>
                    <a:lstStyle/>
                    <a:p>
                      <a:r>
                        <a:rPr lang="ru-RU" dirty="0" smtClean="0"/>
                        <a:t>Поиск информации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431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презентации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4310">
                <a:tc>
                  <a:txBody>
                    <a:bodyPr/>
                    <a:lstStyle/>
                    <a:p>
                      <a:r>
                        <a:rPr lang="ru-RU" dirty="0" smtClean="0"/>
                        <a:t>Подготовка доклада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1227">
                <a:tc>
                  <a:txBody>
                    <a:bodyPr/>
                    <a:lstStyle/>
                    <a:p>
                      <a:r>
                        <a:rPr lang="ru-RU" dirty="0" smtClean="0"/>
                        <a:t>Выступление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6808"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Ответы на вопросы к группе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3300"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Участие в работе</a:t>
                      </a:r>
                      <a:r>
                        <a:rPr lang="ru-RU" baseline="0" dirty="0" smtClean="0"/>
                        <a:t> других групп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97118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Инструкция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Заполните </a:t>
            </a:r>
            <a:r>
              <a:rPr lang="ru-RU" dirty="0"/>
              <a:t>таблицу, отметив плюсами </a:t>
            </a:r>
            <a:r>
              <a:rPr lang="ru-RU" dirty="0" smtClean="0"/>
              <a:t>степень своего вклада в итог работы группы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695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 </a:t>
            </a:r>
            <a:r>
              <a:rPr lang="ru-RU" dirty="0" smtClean="0"/>
              <a:t>«Политическая карта мира»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</a:t>
            </a:r>
            <a:r>
              <a:rPr lang="ru-RU" dirty="0" smtClean="0"/>
              <a:t> «Многообразие стран мира»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Блок</a:t>
            </a:r>
            <a:r>
              <a:rPr lang="ru-RU" dirty="0" smtClean="0"/>
              <a:t> «Финансовая грамотность»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Модуль </a:t>
            </a:r>
            <a:r>
              <a:rPr lang="ru-RU" dirty="0" smtClean="0"/>
              <a:t>«Благосостояние семьи»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289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 (География + ФГ):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формирования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учащихся представление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благосостоянии населения в странах различного типа 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 (География + ФГ):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понятия и термины: государство,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страна,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валовой внутренний продукт;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группировках стран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типологии по различным параметрам,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многообразии стран мира;</a:t>
            </a: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уровне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благосостояния семьи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странах разного уровня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социально-экономического развития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работать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политической картой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статистическими источниками информации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985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666" y="476672"/>
            <a:ext cx="8496944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Методическая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</a:t>
            </a:r>
            <a:endParaRPr lang="ru-RU" sz="28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95536" y="1484784"/>
            <a:ext cx="8291264" cy="44644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 организации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деятельности:</a:t>
            </a:r>
          </a:p>
          <a:p>
            <a:pPr marL="0" indent="0">
              <a:buNone/>
            </a:pPr>
            <a:r>
              <a:rPr lang="ru-RU" dirty="0" smtClean="0"/>
              <a:t>Исследовательское обучение</a:t>
            </a:r>
          </a:p>
          <a:p>
            <a:pPr marL="0" indent="0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организации деятельности: </a:t>
            </a:r>
          </a:p>
          <a:p>
            <a:pPr marL="0" indent="0">
              <a:buNone/>
            </a:pPr>
            <a:r>
              <a:rPr lang="ru-RU" dirty="0" smtClean="0"/>
              <a:t>Групповое обучение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331858" y="4653136"/>
            <a:ext cx="4244280" cy="2088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970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и приемы: </a:t>
            </a:r>
            <a:endParaRPr lang="ru-RU" sz="3200" dirty="0"/>
          </a:p>
        </p:txBody>
      </p:sp>
      <p:sp>
        <p:nvSpPr>
          <p:cNvPr id="5" name="Объект 3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8507288" cy="54726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Анализ документов, составление таблиц;</a:t>
            </a:r>
          </a:p>
          <a:p>
            <a:r>
              <a:rPr lang="ru-RU" dirty="0" smtClean="0"/>
              <a:t>Разработка аналитического описания.</a:t>
            </a:r>
          </a:p>
          <a:p>
            <a:endParaRPr lang="ru-RU" sz="1100" dirty="0"/>
          </a:p>
          <a:p>
            <a:pPr marL="0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 контекстного обучения</a:t>
            </a:r>
          </a:p>
          <a:p>
            <a:pPr algn="just"/>
            <a:r>
              <a:rPr lang="ru-RU" dirty="0" smtClean="0"/>
              <a:t>Кейс-метод (анализ ситуаций, разбор и обсуждение материала, обмен знаниями).</a:t>
            </a:r>
          </a:p>
          <a:p>
            <a:pPr algn="just"/>
            <a:endParaRPr lang="ru-RU" sz="1100" dirty="0" smtClean="0"/>
          </a:p>
          <a:p>
            <a:pPr marL="0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 </a:t>
            </a:r>
          </a:p>
          <a:p>
            <a:r>
              <a:rPr lang="ru-RU" dirty="0"/>
              <a:t>Статистические </a:t>
            </a:r>
            <a:r>
              <a:rPr lang="ru-RU" dirty="0" smtClean="0"/>
              <a:t>данные уровня </a:t>
            </a:r>
            <a:r>
              <a:rPr lang="ru-RU" dirty="0"/>
              <a:t>социально-экономического развития  </a:t>
            </a:r>
            <a:r>
              <a:rPr lang="ru-RU" dirty="0" smtClean="0"/>
              <a:t>стран: </a:t>
            </a:r>
          </a:p>
          <a:p>
            <a:pPr marL="0" indent="0" algn="ctr">
              <a:buNone/>
            </a:pPr>
            <a:r>
              <a:rPr lang="ru-RU" b="1" dirty="0" smtClean="0"/>
              <a:t>Германия, Россия, Индия, Чад</a:t>
            </a:r>
          </a:p>
          <a:p>
            <a:r>
              <a:rPr lang="ru-RU" dirty="0" smtClean="0"/>
              <a:t>Презентационное оборудование;</a:t>
            </a:r>
          </a:p>
          <a:p>
            <a:r>
              <a:rPr lang="ru-RU" dirty="0" smtClean="0"/>
              <a:t>Компьютерное обеспечение;</a:t>
            </a:r>
          </a:p>
          <a:p>
            <a:r>
              <a:rPr lang="ru-RU" dirty="0" smtClean="0"/>
              <a:t>Доступ в сеть «Интернет».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6664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496944" cy="3239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Планируемые личностные </a:t>
            </a:r>
            <a:r>
              <a:rPr lang="ru-RU" sz="28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</a:t>
            </a:r>
            <a:r>
              <a:rPr lang="ru-RU" sz="28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(относительно ФГ)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Обучающиеся сравнивая уровни </a:t>
            </a:r>
            <a:r>
              <a:rPr lang="ru-RU" sz="28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благосостояния семей различных </a:t>
            </a:r>
            <a:r>
              <a:rPr lang="ru-RU" sz="28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стран сформулируют выводы о взаимосвязи </a:t>
            </a:r>
            <a:r>
              <a:rPr lang="ru-RU" sz="28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уровня </a:t>
            </a:r>
            <a:r>
              <a:rPr lang="ru-RU" sz="28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социально-экономического развития </a:t>
            </a:r>
            <a:r>
              <a:rPr lang="ru-RU" sz="2800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страны и уровня благосостояния семьи</a:t>
            </a:r>
            <a:r>
              <a:rPr lang="ru-RU" sz="2800" dirty="0" smtClean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714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"/>
            <a:ext cx="3826768" cy="76470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 в тему: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509" r="6448"/>
          <a:stretch/>
        </p:blipFill>
        <p:spPr>
          <a:xfrm>
            <a:off x="4572000" y="360650"/>
            <a:ext cx="4392488" cy="3183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1688" r="4114"/>
          <a:stretch/>
        </p:blipFill>
        <p:spPr>
          <a:xfrm>
            <a:off x="457200" y="3573016"/>
            <a:ext cx="3960440" cy="31017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r="3311"/>
          <a:stretch/>
        </p:blipFill>
        <p:spPr>
          <a:xfrm>
            <a:off x="4537221" y="3573016"/>
            <a:ext cx="4503045" cy="310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834" r="5723"/>
          <a:stretch/>
        </p:blipFill>
        <p:spPr>
          <a:xfrm>
            <a:off x="429696" y="591923"/>
            <a:ext cx="398794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0140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Теоретическая часть урока (относительно ФГ)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Введение понятий: кредитование, сбережения </a:t>
            </a:r>
            <a:r>
              <a:rPr lang="ru-RU" dirty="0"/>
              <a:t>и </a:t>
            </a:r>
            <a:r>
              <a:rPr lang="ru-RU" dirty="0" smtClean="0"/>
              <a:t>инвестирования.</a:t>
            </a:r>
          </a:p>
          <a:p>
            <a:r>
              <a:rPr lang="ru-RU" dirty="0"/>
              <a:t>В</a:t>
            </a:r>
            <a:r>
              <a:rPr lang="ru-RU" dirty="0" smtClean="0"/>
              <a:t>лияние  этих понятий на уровень благосостояния семьи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3031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1196" y="7151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таблицы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94269031"/>
              </p:ext>
            </p:extLst>
          </p:nvPr>
        </p:nvGraphicFramePr>
        <p:xfrm>
          <a:off x="251520" y="713241"/>
          <a:ext cx="8568952" cy="547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512168"/>
                <a:gridCol w="1728192"/>
                <a:gridCol w="1440160"/>
                <a:gridCol w="16561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Показатель</a:t>
                      </a:r>
                    </a:p>
                    <a:p>
                      <a:r>
                        <a:rPr lang="ru-RU" dirty="0" smtClean="0"/>
                        <a:t>                Государство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lToT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Германия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Россия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Индия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Чад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ВВП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Средняя заработная плата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Средний доход семьи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Банковские</a:t>
                      </a:r>
                      <a:r>
                        <a:rPr lang="ru-RU" sz="16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</a:t>
                      </a:r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клады (на душу населения)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Банковские кредиты (на душу населения)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Потребительская корзина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Средняя продолжительность</a:t>
                      </a:r>
                      <a:r>
                        <a:rPr lang="ru-RU" sz="1600" baseline="0" dirty="0" smtClean="0"/>
                        <a:t> жизни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Уровень образования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Уровень развития здравоохранения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31525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738</Words>
  <Application>Microsoft Office PowerPoint</Application>
  <PresentationFormat>Экран (4:3)</PresentationFormat>
  <Paragraphs>111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  Методическая разработка фрагмента  интегрированного учебного занятия по географии и финансовой грамотности по теме «Многообразие стран мира»      </vt:lpstr>
      <vt:lpstr>Слайд 2</vt:lpstr>
      <vt:lpstr>Слайд 3</vt:lpstr>
      <vt:lpstr>Слайд 4</vt:lpstr>
      <vt:lpstr>Методы и приемы: </vt:lpstr>
      <vt:lpstr>Слайд 6</vt:lpstr>
      <vt:lpstr>Слайд 7</vt:lpstr>
      <vt:lpstr>Теоретическая часть урока (относительно ФГ) </vt:lpstr>
      <vt:lpstr>Пример таблицы</vt:lpstr>
      <vt:lpstr>Слайд 10</vt:lpstr>
      <vt:lpstr>Планируемые результаты</vt:lpstr>
      <vt:lpstr>Метапредметные</vt:lpstr>
      <vt:lpstr>Оценочные средства</vt:lpstr>
      <vt:lpstr>Лист самооценки</vt:lpstr>
      <vt:lpstr>Инструкция </vt:lpstr>
    </vt:vector>
  </TitlesOfParts>
  <Company>IAET SB RAS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</dc:title>
  <dc:creator>Соловьева Е.А.</dc:creator>
  <cp:lastModifiedBy>admin</cp:lastModifiedBy>
  <cp:revision>83</cp:revision>
  <cp:lastPrinted>2016-11-24T17:39:26Z</cp:lastPrinted>
  <dcterms:created xsi:type="dcterms:W3CDTF">2016-11-07T04:47:33Z</dcterms:created>
  <dcterms:modified xsi:type="dcterms:W3CDTF">2022-04-11T03:27:00Z</dcterms:modified>
</cp:coreProperties>
</file>