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3" r:id="rId4"/>
    <p:sldId id="274" r:id="rId5"/>
    <p:sldId id="275" r:id="rId6"/>
    <p:sldId id="276" r:id="rId7"/>
    <p:sldId id="277" r:id="rId8"/>
    <p:sldId id="261" r:id="rId9"/>
    <p:sldId id="268" r:id="rId10"/>
    <p:sldId id="264" r:id="rId11"/>
    <p:sldId id="265" r:id="rId12"/>
    <p:sldId id="266" r:id="rId13"/>
    <p:sldId id="278" r:id="rId14"/>
    <p:sldId id="27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46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7A5C8-CD0C-4FD3-B070-61685616E44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60AA-66F6-4A1D-8118-1B6F21786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791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7A5C8-CD0C-4FD3-B070-61685616E44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60AA-66F6-4A1D-8118-1B6F21786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139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7A5C8-CD0C-4FD3-B070-61685616E44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60AA-66F6-4A1D-8118-1B6F21786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732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7A5C8-CD0C-4FD3-B070-61685616E44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60AA-66F6-4A1D-8118-1B6F21786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955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7A5C8-CD0C-4FD3-B070-61685616E44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60AA-66F6-4A1D-8118-1B6F21786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877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7A5C8-CD0C-4FD3-B070-61685616E44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60AA-66F6-4A1D-8118-1B6F21786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030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7A5C8-CD0C-4FD3-B070-61685616E44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60AA-66F6-4A1D-8118-1B6F21786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812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7A5C8-CD0C-4FD3-B070-61685616E44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60AA-66F6-4A1D-8118-1B6F21786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39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7A5C8-CD0C-4FD3-B070-61685616E44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60AA-66F6-4A1D-8118-1B6F21786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421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7A5C8-CD0C-4FD3-B070-61685616E44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60AA-66F6-4A1D-8118-1B6F21786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606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7A5C8-CD0C-4FD3-B070-61685616E44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260AA-66F6-4A1D-8118-1B6F21786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101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7A5C8-CD0C-4FD3-B070-61685616E44D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260AA-66F6-4A1D-8118-1B6F217862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446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1782" y="533705"/>
            <a:ext cx="13023273" cy="3276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37854" y="3633569"/>
            <a:ext cx="9144000" cy="1655762"/>
          </a:xfrm>
        </p:spPr>
        <p:txBody>
          <a:bodyPr>
            <a:normAutofit fontScale="25000" lnSpcReduction="20000"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5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финансовой грамотности у обучающихся начальной школы</a:t>
            </a:r>
          </a:p>
          <a:p>
            <a:endParaRPr lang="ru-RU" sz="1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Кулумбетова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 </a:t>
            </a:r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Каиржановна</a:t>
            </a:r>
            <a:endParaRPr lang="ru-RU" sz="7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начальных классов</a:t>
            </a:r>
          </a:p>
          <a:p>
            <a:pPr algn="r"/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МОАУ «Лицей № 1 г. Орска»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15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978627"/>
              </p:ext>
            </p:extLst>
          </p:nvPr>
        </p:nvGraphicFramePr>
        <p:xfrm>
          <a:off x="859218" y="235052"/>
          <a:ext cx="10515601" cy="2733785"/>
        </p:xfrm>
        <a:graphic>
          <a:graphicData uri="http://schemas.openxmlformats.org/drawingml/2006/table">
            <a:tbl>
              <a:tblPr firstRow="1" firstCol="1" bandRow="1"/>
              <a:tblGrid>
                <a:gridCol w="2157251">
                  <a:extLst>
                    <a:ext uri="{9D8B030D-6E8A-4147-A177-3AD203B41FA5}">
                      <a16:colId xmlns:a16="http://schemas.microsoft.com/office/drawing/2014/main" xmlns="" val="3538858922"/>
                    </a:ext>
                  </a:extLst>
                </a:gridCol>
                <a:gridCol w="4614849">
                  <a:extLst>
                    <a:ext uri="{9D8B030D-6E8A-4147-A177-3AD203B41FA5}">
                      <a16:colId xmlns:a16="http://schemas.microsoft.com/office/drawing/2014/main" xmlns="" val="1102444771"/>
                    </a:ext>
                  </a:extLst>
                </a:gridCol>
                <a:gridCol w="3743501">
                  <a:extLst>
                    <a:ext uri="{9D8B030D-6E8A-4147-A177-3AD203B41FA5}">
                      <a16:colId xmlns:a16="http://schemas.microsoft.com/office/drawing/2014/main" xmlns="" val="1644545275"/>
                    </a:ext>
                  </a:extLst>
                </a:gridCol>
              </a:tblGrid>
              <a:tr h="467302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endParaRPr lang="ru-RU" sz="16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заявленная в программе по предмету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финансовой грамотности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99827856"/>
                  </a:ext>
                </a:extLst>
              </a:tr>
              <a:tr h="467302">
                <a:tc rowSpan="5"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класс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Что такое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экономика.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 разумно делать покупки. Акции в магазине.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63585262"/>
                  </a:ext>
                </a:extLst>
              </a:tr>
              <a:tr h="2336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Природа и человек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 денег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Финансовые мошенники. Когда рискуешь ты деньгами?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99377943"/>
                  </a:ext>
                </a:extLst>
              </a:tr>
              <a:tr h="2336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Мы – зрители и пассажиры.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 стоимости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билетов.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7619478"/>
                  </a:ext>
                </a:extLst>
              </a:tr>
              <a:tr h="2336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 построить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дом.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 сэкономить на постройке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дома.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95312207"/>
                  </a:ext>
                </a:extLst>
              </a:tr>
              <a:tr h="7009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 родились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ремесла.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Товарооборот. Что такое рабочий день и заработная плата.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09088511"/>
                  </a:ext>
                </a:extLst>
              </a:tr>
            </a:tbl>
          </a:graphicData>
        </a:graphic>
      </p:graphicFrame>
      <p:pic>
        <p:nvPicPr>
          <p:cNvPr id="8194" name="Picture 2" descr="https://kanzoboz.ru/data/images/463951_9f132_t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137" y="3019334"/>
            <a:ext cx="2526489" cy="3532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kvotka.ru/images/2019/01/12/552NADETSKOMTEATRALNOMBILET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902" y="3301330"/>
            <a:ext cx="5675125" cy="2549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974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2158304"/>
              </p:ext>
            </p:extLst>
          </p:nvPr>
        </p:nvGraphicFramePr>
        <p:xfrm>
          <a:off x="507064" y="228710"/>
          <a:ext cx="10644412" cy="2777249"/>
        </p:xfrm>
        <a:graphic>
          <a:graphicData uri="http://schemas.openxmlformats.org/drawingml/2006/table">
            <a:tbl>
              <a:tblPr firstRow="1" firstCol="1" bandRow="1"/>
              <a:tblGrid>
                <a:gridCol w="2040107">
                  <a:extLst>
                    <a:ext uri="{9D8B030D-6E8A-4147-A177-3AD203B41FA5}">
                      <a16:colId xmlns:a16="http://schemas.microsoft.com/office/drawing/2014/main" xmlns="" val="505143959"/>
                    </a:ext>
                  </a:extLst>
                </a:gridCol>
                <a:gridCol w="4213080">
                  <a:extLst>
                    <a:ext uri="{9D8B030D-6E8A-4147-A177-3AD203B41FA5}">
                      <a16:colId xmlns:a16="http://schemas.microsoft.com/office/drawing/2014/main" xmlns="" val="206545914"/>
                    </a:ext>
                  </a:extLst>
                </a:gridCol>
                <a:gridCol w="4391225">
                  <a:extLst>
                    <a:ext uri="{9D8B030D-6E8A-4147-A177-3AD203B41FA5}">
                      <a16:colId xmlns:a16="http://schemas.microsoft.com/office/drawing/2014/main" xmlns="" val="119252618"/>
                    </a:ext>
                  </a:extLst>
                </a:gridCol>
              </a:tblGrid>
              <a:tr h="602020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заявленная в программе по предмету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финансовой грамотности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62979057"/>
                  </a:ext>
                </a:extLst>
              </a:tr>
              <a:tr h="323730">
                <a:tc rowSpan="4"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класс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Государственный бюджет.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 чего он состоит и как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складывается?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6887020"/>
                  </a:ext>
                </a:extLst>
              </a:tr>
              <a:tr h="6020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Что такое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деньги?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Деньги настоящие и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ненастоящие?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25542914"/>
                  </a:ext>
                </a:extLst>
              </a:tr>
              <a:tr h="6474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Семейный бюджет.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Из чего он состоит и как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складывается?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Карманные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деньги.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11533289"/>
                  </a:ext>
                </a:extLst>
              </a:tr>
              <a:tr h="6020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Наша дружная семья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Откуда в семью приходят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деньги?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24652812"/>
                  </a:ext>
                </a:extLst>
              </a:tr>
            </a:tbl>
          </a:graphicData>
        </a:graphic>
      </p:graphicFrame>
      <p:pic>
        <p:nvPicPr>
          <p:cNvPr id="9218" name="Picture 2" descr="http://ng-74.ru/media/k2/items/cache/cfd25b463f09c7ba626eb6e85c0bfb74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64" y="3690447"/>
            <a:ext cx="2795444" cy="2795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D:\Downloads\scale_1200 (1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D:\Downloads\scale_1200 (1)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4" name="Picture 8" descr="https://www.doverie-omsk.ru/upload/u39/wysiwyg/2020-psihologija-otnoshenii/sem-budget-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455" y="3691262"/>
            <a:ext cx="3848817" cy="288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11" descr="https://s1.slide-share.ru/s_slide/f95c2e999dd3e130aed50071f8a67ada/bcfd8419-583b-4d72-b728-fdfabc0785e8.jpe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5203" y="3724291"/>
            <a:ext cx="3385124" cy="281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7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9481640"/>
              </p:ext>
            </p:extLst>
          </p:nvPr>
        </p:nvGraphicFramePr>
        <p:xfrm>
          <a:off x="883242" y="470232"/>
          <a:ext cx="10515600" cy="2016709"/>
        </p:xfrm>
        <a:graphic>
          <a:graphicData uri="http://schemas.openxmlformats.org/drawingml/2006/table">
            <a:tbl>
              <a:tblPr firstRow="1" firstCol="1" bandRow="1"/>
              <a:tblGrid>
                <a:gridCol w="921326">
                  <a:extLst>
                    <a:ext uri="{9D8B030D-6E8A-4147-A177-3AD203B41FA5}">
                      <a16:colId xmlns:a16="http://schemas.microsoft.com/office/drawing/2014/main" xmlns="" val="1815376105"/>
                    </a:ext>
                  </a:extLst>
                </a:gridCol>
                <a:gridCol w="4433455">
                  <a:extLst>
                    <a:ext uri="{9D8B030D-6E8A-4147-A177-3AD203B41FA5}">
                      <a16:colId xmlns:a16="http://schemas.microsoft.com/office/drawing/2014/main" xmlns="" val="756550524"/>
                    </a:ext>
                  </a:extLst>
                </a:gridCol>
                <a:gridCol w="5160819">
                  <a:extLst>
                    <a:ext uri="{9D8B030D-6E8A-4147-A177-3AD203B41FA5}">
                      <a16:colId xmlns:a16="http://schemas.microsoft.com/office/drawing/2014/main" xmlns="" val="1807590903"/>
                    </a:ext>
                  </a:extLst>
                </a:gridCol>
              </a:tblGrid>
              <a:tr h="276979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заявленная в программе по предмету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 финансовой грамотности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14671711"/>
                  </a:ext>
                </a:extLst>
              </a:tr>
              <a:tr h="454533">
                <a:tc rowSpan="4"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 класс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Путешествия по городам и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странам.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Деньги в разных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странах.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Курсы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валют.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537029"/>
                  </a:ext>
                </a:extLst>
              </a:tr>
              <a:tr h="2769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Основной закон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России.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Когда берешь в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долг? Что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такое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страхование?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36145218"/>
                  </a:ext>
                </a:extLst>
              </a:tr>
              <a:tr h="4190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Человек и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информация.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Где можно делать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покупки? Интернет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магазины.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75236146"/>
                  </a:ext>
                </a:extLst>
              </a:tr>
              <a:tr h="4545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Путешествие по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России.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 пользоваться банковской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картой?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45623216"/>
                  </a:ext>
                </a:extLst>
              </a:tr>
            </a:tbl>
          </a:graphicData>
        </a:graphic>
      </p:graphicFrame>
      <p:pic>
        <p:nvPicPr>
          <p:cNvPr id="10244" name="Picture 4" descr="https://www.konusmarket.ru/upload/medialibrary/763/7637416f79e244e79b27c5f52e7bd1f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979" y="3309390"/>
            <a:ext cx="3434750" cy="2607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levencovka.ru/wp-content/uploads/2020/09/334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904" y="3309390"/>
            <a:ext cx="4178236" cy="261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942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chemeClr val="accent1"/>
                </a:solidFill>
              </a:rPr>
              <a:t>Учебно-методический комплект</a:t>
            </a:r>
            <a:br>
              <a:rPr lang="ru-RU" b="1" i="1" dirty="0" smtClean="0">
                <a:solidFill>
                  <a:schemeClr val="accent1"/>
                </a:solidFill>
              </a:rPr>
            </a:br>
            <a:r>
              <a:rPr lang="ru-RU" sz="2200" b="1" i="1" dirty="0" smtClean="0"/>
              <a:t>авторы Е.Л. Рутковская и др.. Издательство «Интеллект-центр», Москва, 2020 </a:t>
            </a:r>
            <a:endParaRPr lang="ru-RU" sz="2200" b="1" i="1" dirty="0"/>
          </a:p>
        </p:txBody>
      </p:sp>
      <p:pic>
        <p:nvPicPr>
          <p:cNvPr id="4" name="image1.jpe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20217" y="1863203"/>
            <a:ext cx="3000835" cy="4351338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244" y="1903956"/>
            <a:ext cx="2941746" cy="426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image1.jpe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29184" y="1828488"/>
            <a:ext cx="2718147" cy="434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666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Znanio.ru copy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b="1" i="1" dirty="0" smtClean="0">
                <a:solidFill>
                  <a:srgbClr val="FF0000"/>
                </a:solidFill>
              </a:rPr>
              <a:t>Благодарю за внимание</a:t>
            </a:r>
            <a:endParaRPr lang="ru-RU" sz="8000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5681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представить себе мир сегодня без денег. Деньги окружают человека с самого рождения и становятся одним из главных условий жизни. Поэтому уроки финансовой грамотности сегодня просто необходимы.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mds.yandex.net/get-zen_doc/1706621/pub_5f912f762c1a69338e3e4301_5f9134ea6dc8f92eda122736/scale_12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906" y="2674883"/>
            <a:ext cx="5971309" cy="28264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08455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66.jpe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97053" y="2993721"/>
            <a:ext cx="2993302" cy="34337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208" y="0"/>
            <a:ext cx="11937304" cy="398327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</a:pPr>
            <a:r>
              <a:rPr lang="ru-RU" sz="1600" dirty="0" smtClean="0"/>
              <a:t>-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Сколько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стоит баночка?	– спрашивает он.</a:t>
            </a:r>
            <a:br>
              <a:rPr lang="ru-RU" sz="20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-Три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монеты,	– отвечает Лиса.	– Покупайте, это самое вкусное варенье, такого не найдёте нигде.</a:t>
            </a:r>
            <a:br>
              <a:rPr lang="ru-RU" sz="20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-У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меня десять монет,	– стал считать деньги Мишка.	– Это значит, что мне хватит на… подождите минутку…</a:t>
            </a:r>
            <a:br>
              <a:rPr lang="ru-RU" sz="20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-Что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тут думать!	– быстро затараторила Лиса.– Вам хватит на две банки.</a:t>
            </a:r>
            <a:br>
              <a:rPr lang="ru-RU" sz="20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Точно?	– засомневался Мишка.	– Я сейчас подсчитаю, главное, не торопите меня.</a:t>
            </a:r>
            <a:br>
              <a:rPr lang="ru-RU" sz="20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-Посмотрите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, какая очередь, неужели вы мне не верите, я вам две банки, вы мне десять монет.</a:t>
            </a:r>
            <a:br>
              <a:rPr lang="ru-RU" sz="20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Идёт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Мишка, в лапах у него две банки любимого варенья. Идёт и думает: «Уж не обманула ли меня Лиса?»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592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Тема урока: «Цена, количество, стоимость</a:t>
            </a:r>
            <a:r>
              <a:rPr lang="ru-RU" dirty="0" smtClean="0">
                <a:solidFill>
                  <a:schemeClr val="accent1"/>
                </a:solidFill>
              </a:rPr>
              <a:t>»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505" y="1578279"/>
            <a:ext cx="6778406" cy="4598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8123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Тема урока: «Скорость, время, расстояние»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996" y="1825625"/>
            <a:ext cx="3263503" cy="435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488" y="1841189"/>
            <a:ext cx="5132495" cy="430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8638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6718" y="365125"/>
            <a:ext cx="10527082" cy="1726722"/>
          </a:xfrm>
        </p:spPr>
        <p:txBody>
          <a:bodyPr>
            <a:normAutofit fontScale="90000"/>
          </a:bodyPr>
          <a:lstStyle/>
          <a:p>
            <a:pPr marL="111760" marR="277495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chemeClr val="accent1"/>
                </a:solidFill>
              </a:rPr>
              <a:t/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>
                <a:solidFill>
                  <a:schemeClr val="accent1"/>
                </a:solidFill>
              </a:rPr>
              <a:t/>
            </a:r>
            <a:br>
              <a:rPr lang="ru-RU" b="1" dirty="0">
                <a:solidFill>
                  <a:schemeClr val="accent1"/>
                </a:solidFill>
              </a:rPr>
            </a:br>
            <a:r>
              <a:rPr lang="ru-RU" b="1" dirty="0" err="1" smtClean="0">
                <a:solidFill>
                  <a:schemeClr val="accent1"/>
                </a:solidFill>
              </a:rPr>
              <a:t>В.Катаев</a:t>
            </a:r>
            <a:r>
              <a:rPr lang="ru-RU" b="1" dirty="0" smtClean="0">
                <a:solidFill>
                  <a:schemeClr val="accent1"/>
                </a:solidFill>
              </a:rPr>
              <a:t> «Цветик-</a:t>
            </a:r>
            <a:r>
              <a:rPr lang="ru-RU" b="1" dirty="0" err="1" smtClean="0">
                <a:solidFill>
                  <a:schemeClr val="accent1"/>
                </a:solidFill>
              </a:rPr>
              <a:t>семицветик</a:t>
            </a:r>
            <a:r>
              <a:rPr lang="ru-RU" b="1" dirty="0" smtClean="0">
                <a:solidFill>
                  <a:schemeClr val="accent1"/>
                </a:solidFill>
              </a:rPr>
              <a:t>»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sz="2000" i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Почему Женя задумалась, на что потратить седьмой  лепесток?</a:t>
            </a:r>
            <a:r>
              <a:rPr lang="ru-RU" sz="2000" dirty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latin typeface="Calibri"/>
                <a:ea typeface="Calibri"/>
                <a:cs typeface="Times New Roman"/>
              </a:rPr>
            </a:br>
            <a:r>
              <a:rPr lang="ru-RU" sz="2000" i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Почему она не рассуждала так раньше? </a:t>
            </a:r>
            <a:r>
              <a:rPr lang="ru-RU" sz="2000" dirty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latin typeface="Calibri"/>
                <a:ea typeface="Calibri"/>
                <a:cs typeface="Times New Roman"/>
              </a:rPr>
            </a:br>
            <a:r>
              <a:rPr lang="ru-RU" sz="2000" i="1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- Похоже ли </a:t>
            </a:r>
            <a:r>
              <a:rPr lang="ru-RU" sz="2000" i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поведение Жени на поведение неразумных покупателей?</a:t>
            </a:r>
            <a:r>
              <a:rPr lang="ru-RU" sz="2000" dirty="0"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latin typeface="Calibri"/>
                <a:ea typeface="Calibri"/>
                <a:cs typeface="Times New Roman"/>
              </a:rPr>
            </a:br>
            <a:r>
              <a:rPr lang="ru-RU" b="1" dirty="0">
                <a:solidFill>
                  <a:schemeClr val="accent1"/>
                </a:solidFill>
              </a:rPr>
              <a:t/>
            </a:r>
            <a:br>
              <a:rPr lang="ru-RU" b="1" dirty="0">
                <a:solidFill>
                  <a:schemeClr val="accent1"/>
                </a:solidFill>
              </a:rPr>
            </a:b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605" y="2180644"/>
            <a:ext cx="5160724" cy="3908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7366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562" y="365125"/>
            <a:ext cx="10602238" cy="166409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/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>
                <a:solidFill>
                  <a:schemeClr val="accent1"/>
                </a:solidFill>
              </a:rPr>
              <a:t/>
            </a:r>
            <a:br>
              <a:rPr lang="ru-RU" b="1" dirty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Тема урока: «Оригами-искусство складывания бумаги»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sz="2000" b="1" i="1" dirty="0" smtClean="0"/>
              <a:t>На какие секции вы бы разделили свой кошелёк? Для чего?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b="1" dirty="0">
                <a:solidFill>
                  <a:schemeClr val="accent1"/>
                </a:solidFill>
              </a:rPr>
              <a:t/>
            </a:r>
            <a:br>
              <a:rPr lang="ru-RU" b="1" dirty="0">
                <a:solidFill>
                  <a:schemeClr val="accent1"/>
                </a:solidFill>
              </a:rPr>
            </a:b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4" name="image13.jpe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67075" y="2086769"/>
            <a:ext cx="56578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363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классах темы по «Финансовой грамотности» нашли отражение в 1-4 классах предмета «Окружающий мир»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618510"/>
            <a:ext cx="2016976" cy="26666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6449" y="2618510"/>
            <a:ext cx="1942235" cy="2668135"/>
          </a:xfrm>
          <a:prstGeom prst="rect">
            <a:avLst/>
          </a:prstGeom>
        </p:spPr>
      </p:pic>
      <p:pic>
        <p:nvPicPr>
          <p:cNvPr id="6" name="Picture 2" descr="https://ja-uchenik.ru/uploads/posts/2016-05/1462901295_om3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702" y="2618510"/>
            <a:ext cx="2013455" cy="2666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ozon-st.cdn.ngenix.net/multimedia/101982656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4175" y="2618510"/>
            <a:ext cx="2018766" cy="265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35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6148045"/>
              </p:ext>
            </p:extLst>
          </p:nvPr>
        </p:nvGraphicFramePr>
        <p:xfrm>
          <a:off x="712076" y="533290"/>
          <a:ext cx="10515599" cy="2488911"/>
        </p:xfrm>
        <a:graphic>
          <a:graphicData uri="http://schemas.openxmlformats.org/drawingml/2006/table">
            <a:tbl>
              <a:tblPr firstRow="1" firstCol="1" bandRow="1"/>
              <a:tblGrid>
                <a:gridCol w="1322407">
                  <a:extLst>
                    <a:ext uri="{9D8B030D-6E8A-4147-A177-3AD203B41FA5}">
                      <a16:colId xmlns:a16="http://schemas.microsoft.com/office/drawing/2014/main" xmlns="" val="2355435760"/>
                    </a:ext>
                  </a:extLst>
                </a:gridCol>
                <a:gridCol w="4111353">
                  <a:extLst>
                    <a:ext uri="{9D8B030D-6E8A-4147-A177-3AD203B41FA5}">
                      <a16:colId xmlns:a16="http://schemas.microsoft.com/office/drawing/2014/main" xmlns="" val="4073659356"/>
                    </a:ext>
                  </a:extLst>
                </a:gridCol>
                <a:gridCol w="5081839">
                  <a:extLst>
                    <a:ext uri="{9D8B030D-6E8A-4147-A177-3AD203B41FA5}">
                      <a16:colId xmlns:a16="http://schemas.microsoft.com/office/drawing/2014/main" xmlns="" val="3490564973"/>
                    </a:ext>
                  </a:extLst>
                </a:gridCol>
              </a:tblGrid>
              <a:tr h="503137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заявленная в программе по предмету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Вопросы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по финансовой грамотности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03489139"/>
                  </a:ext>
                </a:extLst>
              </a:tr>
              <a:tr h="503137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класс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Что умеет компьютер?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Интернет магазины, мобильные приложения.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65534092"/>
                  </a:ext>
                </a:extLst>
              </a:tr>
              <a:tr h="489750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Откуда в наш дом приходит вода и куда она уходит?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Оплата за воду и ее экономия.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71379450"/>
                  </a:ext>
                </a:extLst>
              </a:tr>
              <a:tr h="503137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Откуда в наш дом приходит электричество?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Оплата за электричество и ее экономия.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73730477"/>
                  </a:ext>
                </a:extLst>
              </a:tr>
              <a:tr h="489750">
                <a:tc>
                  <a:txBody>
                    <a:bodyPr/>
                    <a:lstStyle/>
                    <a:p>
                      <a:pPr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70"/>
                        </a:lnSpc>
                        <a:spcAft>
                          <a:spcPts val="0"/>
                        </a:spcAft>
                      </a:pPr>
                      <a:r>
                        <a:rPr lang="ru-RU" sz="160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Откуда берется и куда девается мусор?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Можно собрать макулатуру и реализовать её.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8115801"/>
                  </a:ext>
                </a:extLst>
              </a:tr>
            </a:tbl>
          </a:graphicData>
        </a:graphic>
      </p:graphicFrame>
      <p:pic>
        <p:nvPicPr>
          <p:cNvPr id="9" name="Picture 2" descr="https://mir-s3-cdn-cf.behance.net/projects/max_808/6363a288916613.Y3JvcCwxMDc0LDg0MCw1MCwxOD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857593" y="3336079"/>
            <a:ext cx="3037182" cy="2375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m.alterainvest.ru/upload/iblock/c40/c4043d5b28a61eccbb2635742e3d044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6204" y="3312046"/>
            <a:ext cx="3199534" cy="239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91970" y="3395359"/>
            <a:ext cx="4251986" cy="2350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81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311</Words>
  <Application>Microsoft Office PowerPoint</Application>
  <PresentationFormat>Произвольный</PresentationFormat>
  <Paragraphs>90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   Нельзя представить себе мир сегодня без денег. Деньги окружают человека с самого рождения и становятся одним из главных условий жизни. Поэтому уроки финансовой грамотности сегодня просто необходимы.</vt:lpstr>
      <vt:lpstr>-Сколько стоит баночка? – спрашивает он. -Три монеты, – отвечает Лиса. – Покупайте, это самое вкусное варенье, такого не найдёте нигде. -У меня десять монет, – стал считать деньги Мишка. – Это значит, что мне хватит на… подождите минутку… -Что тут думать! – быстро затараторила Лиса.– Вам хватит на две банки. Точно? – засомневался Мишка. – Я сейчас подсчитаю, главное, не торопите меня. -Посмотрите, какая очередь, неужели вы мне не верите, я вам две банки, вы мне десять монет. Идёт Мишка, в лапах у него две банки любимого варенья. Идёт и думает: «Уж не обманула ли меня Лиса?» </vt:lpstr>
      <vt:lpstr>Тема урока: «Цена, количество, стоимость»</vt:lpstr>
      <vt:lpstr>Тема урока: «Скорость, время, расстояние»</vt:lpstr>
      <vt:lpstr>  В.Катаев «Цветик-семицветик» Почему Женя задумалась, на что потратить седьмой  лепесток? - Почему она не рассуждала так раньше?  - Похоже ли поведение Жени на поведение неразумных покупателей?  </vt:lpstr>
      <vt:lpstr>  Тема урока: «Оригами-искусство складывания бумаги» На какие секции вы бы разделили свой кошелёк? Для чего?  </vt:lpstr>
      <vt:lpstr>  В начальных классах темы по «Финансовой грамотности» нашли отражение в 1-4 классах предмета «Окружающий мир»</vt:lpstr>
      <vt:lpstr>Презентация PowerPoint</vt:lpstr>
      <vt:lpstr>Презентация PowerPoint</vt:lpstr>
      <vt:lpstr>Презентация PowerPoint</vt:lpstr>
      <vt:lpstr>Презентация PowerPoint</vt:lpstr>
      <vt:lpstr>Учебно-методический комплект авторы Е.Л. Рутковская и др.. Издательство «Интеллект-центр», Москва, 2020 </vt:lpstr>
      <vt:lpstr>Благодарю за внимание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28</cp:revision>
  <dcterms:created xsi:type="dcterms:W3CDTF">2021-01-31T16:54:47Z</dcterms:created>
  <dcterms:modified xsi:type="dcterms:W3CDTF">2022-04-13T07:50:02Z</dcterms:modified>
</cp:coreProperties>
</file>