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6"/>
  </p:notesMasterIdLst>
  <p:sldIdLst>
    <p:sldId id="256" r:id="rId2"/>
    <p:sldId id="318" r:id="rId3"/>
    <p:sldId id="283" r:id="rId4"/>
    <p:sldId id="308" r:id="rId5"/>
    <p:sldId id="309" r:id="rId6"/>
    <p:sldId id="334" r:id="rId7"/>
    <p:sldId id="342" r:id="rId8"/>
    <p:sldId id="343" r:id="rId9"/>
    <p:sldId id="351" r:id="rId10"/>
    <p:sldId id="345" r:id="rId11"/>
    <p:sldId id="346" r:id="rId12"/>
    <p:sldId id="347" r:id="rId13"/>
    <p:sldId id="352" r:id="rId14"/>
    <p:sldId id="296" r:id="rId15"/>
    <p:sldId id="286" r:id="rId16"/>
    <p:sldId id="290" r:id="rId17"/>
    <p:sldId id="291" r:id="rId18"/>
    <p:sldId id="259" r:id="rId19"/>
    <p:sldId id="355" r:id="rId20"/>
    <p:sldId id="292" r:id="rId21"/>
    <p:sldId id="299" r:id="rId22"/>
    <p:sldId id="333" r:id="rId23"/>
    <p:sldId id="335" r:id="rId24"/>
    <p:sldId id="313" r:id="rId25"/>
    <p:sldId id="303" r:id="rId26"/>
    <p:sldId id="337" r:id="rId27"/>
    <p:sldId id="356" r:id="rId28"/>
    <p:sldId id="357" r:id="rId29"/>
    <p:sldId id="280" r:id="rId30"/>
    <p:sldId id="314" r:id="rId31"/>
    <p:sldId id="338" r:id="rId32"/>
    <p:sldId id="315" r:id="rId33"/>
    <p:sldId id="348" r:id="rId34"/>
    <p:sldId id="353" r:id="rId3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415B3E3-23EF-4A3A-8232-2EF57D677942}">
          <p14:sldIdLst>
            <p14:sldId id="256"/>
            <p14:sldId id="318"/>
            <p14:sldId id="283"/>
            <p14:sldId id="308"/>
            <p14:sldId id="309"/>
            <p14:sldId id="334"/>
            <p14:sldId id="342"/>
            <p14:sldId id="343"/>
            <p14:sldId id="351"/>
            <p14:sldId id="345"/>
            <p14:sldId id="346"/>
            <p14:sldId id="347"/>
            <p14:sldId id="352"/>
            <p14:sldId id="296"/>
            <p14:sldId id="286"/>
            <p14:sldId id="290"/>
            <p14:sldId id="291"/>
            <p14:sldId id="259"/>
            <p14:sldId id="355"/>
            <p14:sldId id="292"/>
            <p14:sldId id="299"/>
            <p14:sldId id="333"/>
            <p14:sldId id="335"/>
            <p14:sldId id="313"/>
            <p14:sldId id="303"/>
            <p14:sldId id="337"/>
            <p14:sldId id="356"/>
            <p14:sldId id="357"/>
            <p14:sldId id="280"/>
            <p14:sldId id="314"/>
            <p14:sldId id="338"/>
            <p14:sldId id="315"/>
            <p14:sldId id="348"/>
            <p14:sldId id="3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CCFF99"/>
    <a:srgbClr val="FFFFCC"/>
    <a:srgbClr val="003399"/>
    <a:srgbClr val="CCFFCC"/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4" autoAdjust="0"/>
    <p:restoredTop sz="94660"/>
  </p:normalViewPr>
  <p:slideViewPr>
    <p:cSldViewPr>
      <p:cViewPr varScale="1">
        <p:scale>
          <a:sx n="108" d="100"/>
          <a:sy n="108" d="100"/>
        </p:scale>
        <p:origin x="160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4077567770247759E-2"/>
          <c:y val="0.22514325243685987"/>
          <c:w val="0.41867700463837354"/>
          <c:h val="0.53561171469322255"/>
        </c:manualLayout>
      </c:layout>
      <c:pieChart>
        <c:varyColors val="1"/>
        <c:ser>
          <c:idx val="0"/>
          <c:order val="0"/>
          <c:explosion val="4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0-AC89-4FC3-B816-66028A01115C}"/>
              </c:ext>
            </c:extLst>
          </c:dPt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1-AC89-4FC3-B816-66028A01115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191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C89-4FC3-B816-66028A01115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118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C89-4FC3-B816-66028A01115C}"/>
                </c:ext>
              </c:extLst>
            </c:dLbl>
            <c:dLbl>
              <c:idx val="2"/>
              <c:layout>
                <c:manualLayout>
                  <c:x val="8.3164826376204148E-2"/>
                  <c:y val="0.1176776061175152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C89-4FC3-B816-66028A01115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52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C89-4FC3-B816-66028A01115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Лист1!$A$1:$D$1</c:f>
              <c:strCache>
                <c:ptCount val="4"/>
                <c:pt idx="0">
                  <c:v>рабочие</c:v>
                </c:pt>
                <c:pt idx="1">
                  <c:v>служащие</c:v>
                </c:pt>
                <c:pt idx="2">
                  <c:v>предприниматели</c:v>
                </c:pt>
                <c:pt idx="3">
                  <c:v>домохозяйки</c:v>
                </c:pt>
              </c:strCache>
            </c:strRef>
          </c:cat>
          <c:val>
            <c:numRef>
              <c:f>Лист1!$A$2:$D$2</c:f>
              <c:numCache>
                <c:formatCode>General</c:formatCode>
                <c:ptCount val="4"/>
                <c:pt idx="0">
                  <c:v>168</c:v>
                </c:pt>
                <c:pt idx="1">
                  <c:v>192</c:v>
                </c:pt>
                <c:pt idx="2">
                  <c:v>32</c:v>
                </c:pt>
                <c:pt idx="3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C89-4FC3-B816-66028A0111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6097709630892656"/>
          <c:y val="0.16851388788013993"/>
          <c:w val="0.43902290369107361"/>
          <c:h val="0.6091446269415538"/>
        </c:manualLayout>
      </c:layout>
      <c:overlay val="0"/>
    </c:legend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164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F64-460E-9734-3D9CA51FA1B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F64-460E-9734-3D9CA51FA1B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162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F64-460E-9734-3D9CA51FA1B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71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F64-460E-9734-3D9CA51FA1B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Лист1!$A$1:$D$1</c:f>
              <c:strCache>
                <c:ptCount val="4"/>
                <c:pt idx="0">
                  <c:v>высшее</c:v>
                </c:pt>
                <c:pt idx="1">
                  <c:v>неполное высшее</c:v>
                </c:pt>
                <c:pt idx="2">
                  <c:v>среднее специальное</c:v>
                </c:pt>
                <c:pt idx="3">
                  <c:v>среднее</c:v>
                </c:pt>
              </c:strCache>
            </c:strRef>
          </c:cat>
          <c:val>
            <c:numRef>
              <c:f>Лист1!$A$2:$D$2</c:f>
              <c:numCache>
                <c:formatCode>General</c:formatCode>
                <c:ptCount val="4"/>
                <c:pt idx="0">
                  <c:v>190</c:v>
                </c:pt>
                <c:pt idx="1">
                  <c:v>16</c:v>
                </c:pt>
                <c:pt idx="2">
                  <c:v>175</c:v>
                </c:pt>
                <c:pt idx="3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64-460E-9734-3D9CA51FA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3593535830483841"/>
          <c:y val="7.2750367924496087E-2"/>
          <c:w val="0.42311342678891095"/>
          <c:h val="0.819807286242905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47-4AD0-AC8F-7ED42005684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47-4AD0-AC8F-7ED42005684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47-4AD0-AC8F-7ED42005684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47-4AD0-AC8F-7ED42005684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947-4AD0-AC8F-7ED42005684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89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947-4AD0-AC8F-7ED42005684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947-4AD0-AC8F-7ED42005684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16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4947-4AD0-AC8F-7ED42005684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29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947-4AD0-AC8F-7ED42005684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4947-4AD0-AC8F-7ED4200568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Sheet1!$A$1:$E$1</c:f>
              <c:strCache>
                <c:ptCount val="5"/>
                <c:pt idx="0">
                  <c:v>полные </c:v>
                </c:pt>
                <c:pt idx="1">
                  <c:v>неполные </c:v>
                </c:pt>
                <c:pt idx="2">
                  <c:v>многодетные</c:v>
                </c:pt>
                <c:pt idx="3">
                  <c:v>семьи с одним ребёнком</c:v>
                </c:pt>
                <c:pt idx="4">
                  <c:v>опекуны</c:v>
                </c:pt>
              </c:strCache>
            </c:strRef>
          </c:cat>
          <c:val>
            <c:numRef>
              <c:f>Sheet1!$A$2:$E$2</c:f>
              <c:numCache>
                <c:formatCode>General</c:formatCode>
                <c:ptCount val="5"/>
                <c:pt idx="0">
                  <c:v>189</c:v>
                </c:pt>
                <c:pt idx="1">
                  <c:v>19</c:v>
                </c:pt>
                <c:pt idx="2">
                  <c:v>29</c:v>
                </c:pt>
                <c:pt idx="3">
                  <c:v>62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947-4AD0-AC8F-7ED42005684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55748741354301679"/>
          <c:y val="4.2913912781830071E-2"/>
          <c:w val="0.41419375506589334"/>
          <c:h val="0.91417217443633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Word]Лист1'!$B$1</c:f>
              <c:strCache>
                <c:ptCount val="1"/>
                <c:pt idx="0">
                  <c:v>менее 5 лет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</c:f>
              <c:strCache>
                <c:ptCount val="1"/>
                <c:pt idx="0">
                  <c:v>по стажу работы</c:v>
                </c:pt>
              </c:strCache>
            </c:strRef>
          </c:cat>
          <c:val>
            <c:numRef>
              <c:f>'[Диаграмма в Microsoft Word]Лист1'!$B$2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5C-4CC7-9DE8-BC1972107AC0}"/>
            </c:ext>
          </c:extLst>
        </c:ser>
        <c:ser>
          <c:idx val="1"/>
          <c:order val="1"/>
          <c:tx>
            <c:strRef>
              <c:f>'[Диаграмма в Microsoft Word]Лист1'!$C$1</c:f>
              <c:strCache>
                <c:ptCount val="1"/>
                <c:pt idx="0">
                  <c:v>5-10 лет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</c:f>
              <c:strCache>
                <c:ptCount val="1"/>
                <c:pt idx="0">
                  <c:v>по стажу работы</c:v>
                </c:pt>
              </c:strCache>
            </c:strRef>
          </c:cat>
          <c:val>
            <c:numRef>
              <c:f>'[Диаграмма в Microsoft Word]Лист1'!$C$2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5C-4CC7-9DE8-BC1972107AC0}"/>
            </c:ext>
          </c:extLst>
        </c:ser>
        <c:ser>
          <c:idx val="2"/>
          <c:order val="2"/>
          <c:tx>
            <c:strRef>
              <c:f>'[Диаграмма в Microsoft Word]Лист1'!$D$1</c:f>
              <c:strCache>
                <c:ptCount val="1"/>
                <c:pt idx="0">
                  <c:v>10-20 лет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</c:f>
              <c:strCache>
                <c:ptCount val="1"/>
                <c:pt idx="0">
                  <c:v>по стажу работы</c:v>
                </c:pt>
              </c:strCache>
            </c:strRef>
          </c:cat>
          <c:val>
            <c:numRef>
              <c:f>'[Диаграмма в Microsoft Word]Лист1'!$D$2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C5C-4CC7-9DE8-BC1972107AC0}"/>
            </c:ext>
          </c:extLst>
        </c:ser>
        <c:ser>
          <c:idx val="3"/>
          <c:order val="3"/>
          <c:tx>
            <c:strRef>
              <c:f>'[Диаграмма в Microsoft Word]Лист1'!$E$1</c:f>
              <c:strCache>
                <c:ptCount val="1"/>
                <c:pt idx="0">
                  <c:v>20-30 лет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</c:f>
              <c:strCache>
                <c:ptCount val="1"/>
                <c:pt idx="0">
                  <c:v>по стажу работы</c:v>
                </c:pt>
              </c:strCache>
            </c:strRef>
          </c:cat>
          <c:val>
            <c:numRef>
              <c:f>'[Диаграмма в Microsoft Word]Лист1'!$E$2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5C-4CC7-9DE8-BC1972107AC0}"/>
            </c:ext>
          </c:extLst>
        </c:ser>
        <c:ser>
          <c:idx val="4"/>
          <c:order val="4"/>
          <c:tx>
            <c:strRef>
              <c:f>'[Диаграмма в Microsoft Word]Лист1'!$F$1</c:f>
              <c:strCache>
                <c:ptCount val="1"/>
                <c:pt idx="0">
                  <c:v>свыше 30 лет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</c:f>
              <c:strCache>
                <c:ptCount val="1"/>
                <c:pt idx="0">
                  <c:v>по стажу работы</c:v>
                </c:pt>
              </c:strCache>
            </c:strRef>
          </c:cat>
          <c:val>
            <c:numRef>
              <c:f>'[Диаграмма в Microsoft Word]Лист1'!$F$2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5C-4CC7-9DE8-BC1972107A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430526368"/>
        <c:axId val="1430526848"/>
      </c:barChart>
      <c:catAx>
        <c:axId val="143052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0526848"/>
        <c:crosses val="autoZero"/>
        <c:auto val="1"/>
        <c:lblAlgn val="ctr"/>
        <c:lblOffset val="100"/>
        <c:noMultiLvlLbl val="0"/>
      </c:catAx>
      <c:valAx>
        <c:axId val="143052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0526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ценз педагогов</a:t>
            </a:r>
          </a:p>
        </c:rich>
      </c:tx>
      <c:layout>
        <c:manualLayout>
          <c:xMode val="edge"/>
          <c:yMode val="edge"/>
          <c:x val="0.21995547049092573"/>
          <c:y val="1.2952099667936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6B-4D4B-830B-1008F5C7287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6B-4D4B-830B-1008F5C728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'[Диаграмма в Microsoft Word]Лист2'!$A$1:$B$1</c:f>
              <c:strCache>
                <c:ptCount val="2"/>
                <c:pt idx="0">
                  <c:v>высшее</c:v>
                </c:pt>
                <c:pt idx="1">
                  <c:v>среднее специальное</c:v>
                </c:pt>
              </c:strCache>
            </c:strRef>
          </c:cat>
          <c:val>
            <c:numRef>
              <c:f>'[Диаграмма в Microsoft Word]Лист2'!$A$2:$B$2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6B-4D4B-830B-1008F5C7287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квалификации педагогов</a:t>
            </a:r>
          </a:p>
        </c:rich>
      </c:tx>
      <c:layout>
        <c:manualLayout>
          <c:xMode val="edge"/>
          <c:yMode val="edge"/>
          <c:x val="0.19095877837912842"/>
          <c:y val="2.77775615581185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F21-47B2-BB88-11C62340D2D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F21-47B2-BB88-11C62340D2D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F21-47B2-BB88-11C62340D2D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F21-47B2-BB88-11C62340D2D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'[Диаграмма в Microsoft Word]Лист3'!$A$1:$D$1</c:f>
              <c:strCache>
                <c:ptCount val="4"/>
                <c:pt idx="0">
                  <c:v>высшая</c:v>
                </c:pt>
                <c:pt idx="1">
                  <c:v>первая</c:v>
                </c:pt>
                <c:pt idx="2">
                  <c:v>соответствие  должности</c:v>
                </c:pt>
                <c:pt idx="3">
                  <c:v>молодой специалист</c:v>
                </c:pt>
              </c:strCache>
            </c:strRef>
          </c:cat>
          <c:val>
            <c:numRef>
              <c:f>'[Диаграмма в Microsoft Word]Лист3'!$A$2:$D$2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21-47B2-BB88-11C62340D2D4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0499741262929694E-2"/>
          <c:y val="0.78916929971952643"/>
          <c:w val="0.97950025873707036"/>
          <c:h val="0.144094204272200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846936-100E-4F9A-82D4-20E397F1742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42AEEDC-AFA6-49E7-96D3-06EB89D847C6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Информирование родителей</a:t>
          </a:r>
        </a:p>
        <a:p>
          <a:pPr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solidFill>
              <a:schemeClr val="bg1"/>
            </a:solidFill>
          </a:endParaRPr>
        </a:p>
      </dgm:t>
    </dgm:pt>
    <dgm:pt modelId="{BBEC2E71-3E61-484A-AD38-F1F45E4117E3}" type="parTrans" cxnId="{EA0F346D-C69B-4D49-94E8-C08CB249B3FC}">
      <dgm:prSet/>
      <dgm:spPr/>
      <dgm:t>
        <a:bodyPr/>
        <a:lstStyle/>
        <a:p>
          <a:endParaRPr lang="ru-RU"/>
        </a:p>
      </dgm:t>
    </dgm:pt>
    <dgm:pt modelId="{203801ED-8AED-4751-9C6F-349135C20748}" type="sibTrans" cxnId="{EA0F346D-C69B-4D49-94E8-C08CB249B3FC}">
      <dgm:prSet/>
      <dgm:spPr/>
      <dgm:t>
        <a:bodyPr/>
        <a:lstStyle/>
        <a:p>
          <a:endParaRPr lang="ru-RU"/>
        </a:p>
      </dgm:t>
    </dgm:pt>
    <dgm:pt modelId="{B9D08ECB-8FDC-46CA-B02C-7BE8FD34BA3E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Просвещение родителей </a:t>
          </a:r>
        </a:p>
        <a:p>
          <a:pPr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4E23BA5D-18D9-4409-9F06-4B4FEF10402F}" type="parTrans" cxnId="{ABD6FF66-E716-41DC-AD6E-4368FBE3D394}">
      <dgm:prSet/>
      <dgm:spPr/>
      <dgm:t>
        <a:bodyPr/>
        <a:lstStyle/>
        <a:p>
          <a:endParaRPr lang="ru-RU"/>
        </a:p>
      </dgm:t>
    </dgm:pt>
    <dgm:pt modelId="{7DFEB650-081A-4CAE-B2A3-ACD64E361E3B}" type="sibTrans" cxnId="{ABD6FF66-E716-41DC-AD6E-4368FBE3D394}">
      <dgm:prSet/>
      <dgm:spPr/>
      <dgm:t>
        <a:bodyPr/>
        <a:lstStyle/>
        <a:p>
          <a:endParaRPr lang="ru-RU"/>
        </a:p>
      </dgm:t>
    </dgm:pt>
    <dgm:pt modelId="{00B4A23A-8B10-4C4B-8218-EF8F8C83F62C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Построение взаимодействия в форме сотрудничества</a:t>
          </a:r>
        </a:p>
        <a:p>
          <a:pPr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7D8B071-9E3A-45E5-A989-3673BD25A03C}" type="parTrans" cxnId="{EA3CE445-28D5-484E-A051-2EF6DA63B3CE}">
      <dgm:prSet/>
      <dgm:spPr/>
      <dgm:t>
        <a:bodyPr/>
        <a:lstStyle/>
        <a:p>
          <a:endParaRPr lang="ru-RU"/>
        </a:p>
      </dgm:t>
    </dgm:pt>
    <dgm:pt modelId="{C7A8AA95-139F-4318-9100-15FBBFA99488}" type="sibTrans" cxnId="{EA3CE445-28D5-484E-A051-2EF6DA63B3CE}">
      <dgm:prSet/>
      <dgm:spPr/>
      <dgm:t>
        <a:bodyPr/>
        <a:lstStyle/>
        <a:p>
          <a:endParaRPr lang="ru-RU"/>
        </a:p>
      </dgm:t>
    </dgm:pt>
    <dgm:pt modelId="{A8DBD5D2-06DC-434D-9831-6CC417181EBB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Вовлечение родителей в образовательный процесс. </a:t>
          </a:r>
          <a:endParaRPr lang="ru-RU" sz="2400" b="1" dirty="0">
            <a:solidFill>
              <a:schemeClr val="bg1"/>
            </a:solidFill>
          </a:endParaRPr>
        </a:p>
        <a:p>
          <a:pPr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FA25FC65-6870-497D-9288-7D7EA8ED911E}" type="parTrans" cxnId="{43BB4239-B345-4399-A43E-587863883F31}">
      <dgm:prSet/>
      <dgm:spPr/>
      <dgm:t>
        <a:bodyPr/>
        <a:lstStyle/>
        <a:p>
          <a:endParaRPr lang="ru-RU"/>
        </a:p>
      </dgm:t>
    </dgm:pt>
    <dgm:pt modelId="{45E49EBF-4EE5-4859-87AB-AD00188A51C9}" type="sibTrans" cxnId="{43BB4239-B345-4399-A43E-587863883F31}">
      <dgm:prSet/>
      <dgm:spPr/>
      <dgm:t>
        <a:bodyPr/>
        <a:lstStyle/>
        <a:p>
          <a:endParaRPr lang="ru-RU"/>
        </a:p>
      </dgm:t>
    </dgm:pt>
    <dgm:pt modelId="{39FE2F0E-7F78-45D9-991E-D10B3DE28155}" type="pres">
      <dgm:prSet presAssocID="{8E846936-100E-4F9A-82D4-20E397F17426}" presName="linear" presStyleCnt="0">
        <dgm:presLayoutVars>
          <dgm:animLvl val="lvl"/>
          <dgm:resizeHandles val="exact"/>
        </dgm:presLayoutVars>
      </dgm:prSet>
      <dgm:spPr/>
    </dgm:pt>
    <dgm:pt modelId="{F6BAB090-DC0C-4EDF-A2CF-DBA8F5835C2C}" type="pres">
      <dgm:prSet presAssocID="{642AEEDC-AFA6-49E7-96D3-06EB89D847C6}" presName="parentText" presStyleLbl="node1" presStyleIdx="0" presStyleCnt="4" custScaleY="82294">
        <dgm:presLayoutVars>
          <dgm:chMax val="0"/>
          <dgm:bulletEnabled val="1"/>
        </dgm:presLayoutVars>
      </dgm:prSet>
      <dgm:spPr/>
    </dgm:pt>
    <dgm:pt modelId="{A34BDDA7-5A9C-48C3-BA41-928F1B8CE570}" type="pres">
      <dgm:prSet presAssocID="{203801ED-8AED-4751-9C6F-349135C20748}" presName="spacer" presStyleCnt="0"/>
      <dgm:spPr/>
    </dgm:pt>
    <dgm:pt modelId="{2D5CF8FC-D016-4CC9-94C5-7BB7A2FE6E56}" type="pres">
      <dgm:prSet presAssocID="{B9D08ECB-8FDC-46CA-B02C-7BE8FD34BA3E}" presName="parentText" presStyleLbl="node1" presStyleIdx="1" presStyleCnt="4" custScaleY="69277" custLinFactNeighborX="781" custLinFactNeighborY="-88161">
        <dgm:presLayoutVars>
          <dgm:chMax val="0"/>
          <dgm:bulletEnabled val="1"/>
        </dgm:presLayoutVars>
      </dgm:prSet>
      <dgm:spPr/>
    </dgm:pt>
    <dgm:pt modelId="{07EF1D45-3E09-4987-AEF8-8A852C152608}" type="pres">
      <dgm:prSet presAssocID="{7DFEB650-081A-4CAE-B2A3-ACD64E361E3B}" presName="spacer" presStyleCnt="0"/>
      <dgm:spPr/>
    </dgm:pt>
    <dgm:pt modelId="{8D6266C2-7220-474F-94BB-0EADF6F525BC}" type="pres">
      <dgm:prSet presAssocID="{00B4A23A-8B10-4C4B-8218-EF8F8C83F62C}" presName="parentText" presStyleLbl="node1" presStyleIdx="2" presStyleCnt="4" custScaleY="79584" custLinFactY="-3338" custLinFactNeighborX="781" custLinFactNeighborY="-100000">
        <dgm:presLayoutVars>
          <dgm:chMax val="0"/>
          <dgm:bulletEnabled val="1"/>
        </dgm:presLayoutVars>
      </dgm:prSet>
      <dgm:spPr/>
    </dgm:pt>
    <dgm:pt modelId="{20498AC9-2D0D-456F-9034-3FA01B97FE96}" type="pres">
      <dgm:prSet presAssocID="{C7A8AA95-139F-4318-9100-15FBBFA99488}" presName="spacer" presStyleCnt="0"/>
      <dgm:spPr/>
    </dgm:pt>
    <dgm:pt modelId="{B1A27764-0428-450A-AC69-0B10ABD71D8A}" type="pres">
      <dgm:prSet presAssocID="{A8DBD5D2-06DC-434D-9831-6CC417181EBB}" presName="parentText" presStyleLbl="node1" presStyleIdx="3" presStyleCnt="4" custLinFactY="-7511" custLinFactNeighborY="-100000">
        <dgm:presLayoutVars>
          <dgm:chMax val="0"/>
          <dgm:bulletEnabled val="1"/>
        </dgm:presLayoutVars>
      </dgm:prSet>
      <dgm:spPr/>
    </dgm:pt>
  </dgm:ptLst>
  <dgm:cxnLst>
    <dgm:cxn modelId="{00A42B30-2F5E-4367-875E-B376002B5A72}" type="presOf" srcId="{B9D08ECB-8FDC-46CA-B02C-7BE8FD34BA3E}" destId="{2D5CF8FC-D016-4CC9-94C5-7BB7A2FE6E56}" srcOrd="0" destOrd="0" presId="urn:microsoft.com/office/officeart/2005/8/layout/vList2"/>
    <dgm:cxn modelId="{43BB4239-B345-4399-A43E-587863883F31}" srcId="{8E846936-100E-4F9A-82D4-20E397F17426}" destId="{A8DBD5D2-06DC-434D-9831-6CC417181EBB}" srcOrd="3" destOrd="0" parTransId="{FA25FC65-6870-497D-9288-7D7EA8ED911E}" sibTransId="{45E49EBF-4EE5-4859-87AB-AD00188A51C9}"/>
    <dgm:cxn modelId="{EA3CE445-28D5-484E-A051-2EF6DA63B3CE}" srcId="{8E846936-100E-4F9A-82D4-20E397F17426}" destId="{00B4A23A-8B10-4C4B-8218-EF8F8C83F62C}" srcOrd="2" destOrd="0" parTransId="{77D8B071-9E3A-45E5-A989-3673BD25A03C}" sibTransId="{C7A8AA95-139F-4318-9100-15FBBFA99488}"/>
    <dgm:cxn modelId="{ABD6FF66-E716-41DC-AD6E-4368FBE3D394}" srcId="{8E846936-100E-4F9A-82D4-20E397F17426}" destId="{B9D08ECB-8FDC-46CA-B02C-7BE8FD34BA3E}" srcOrd="1" destOrd="0" parTransId="{4E23BA5D-18D9-4409-9F06-4B4FEF10402F}" sibTransId="{7DFEB650-081A-4CAE-B2A3-ACD64E361E3B}"/>
    <dgm:cxn modelId="{EA0F346D-C69B-4D49-94E8-C08CB249B3FC}" srcId="{8E846936-100E-4F9A-82D4-20E397F17426}" destId="{642AEEDC-AFA6-49E7-96D3-06EB89D847C6}" srcOrd="0" destOrd="0" parTransId="{BBEC2E71-3E61-484A-AD38-F1F45E4117E3}" sibTransId="{203801ED-8AED-4751-9C6F-349135C20748}"/>
    <dgm:cxn modelId="{81526474-16A0-4843-9E7C-EF789055E120}" type="presOf" srcId="{00B4A23A-8B10-4C4B-8218-EF8F8C83F62C}" destId="{8D6266C2-7220-474F-94BB-0EADF6F525BC}" srcOrd="0" destOrd="0" presId="urn:microsoft.com/office/officeart/2005/8/layout/vList2"/>
    <dgm:cxn modelId="{D25BB57D-F783-4F19-8A9B-16DE57304408}" type="presOf" srcId="{642AEEDC-AFA6-49E7-96D3-06EB89D847C6}" destId="{F6BAB090-DC0C-4EDF-A2CF-DBA8F5835C2C}" srcOrd="0" destOrd="0" presId="urn:microsoft.com/office/officeart/2005/8/layout/vList2"/>
    <dgm:cxn modelId="{9176969C-97D4-400C-9FE1-AA9399DD56A4}" type="presOf" srcId="{8E846936-100E-4F9A-82D4-20E397F17426}" destId="{39FE2F0E-7F78-45D9-991E-D10B3DE28155}" srcOrd="0" destOrd="0" presId="urn:microsoft.com/office/officeart/2005/8/layout/vList2"/>
    <dgm:cxn modelId="{191874FC-C754-4711-BFE3-4C9ED01CCFDE}" type="presOf" srcId="{A8DBD5D2-06DC-434D-9831-6CC417181EBB}" destId="{B1A27764-0428-450A-AC69-0B10ABD71D8A}" srcOrd="0" destOrd="0" presId="urn:microsoft.com/office/officeart/2005/8/layout/vList2"/>
    <dgm:cxn modelId="{9B3A3667-D30F-419E-9D62-887CAB58B5AC}" type="presParOf" srcId="{39FE2F0E-7F78-45D9-991E-D10B3DE28155}" destId="{F6BAB090-DC0C-4EDF-A2CF-DBA8F5835C2C}" srcOrd="0" destOrd="0" presId="urn:microsoft.com/office/officeart/2005/8/layout/vList2"/>
    <dgm:cxn modelId="{9942C135-649F-4063-B6DC-CB0829055575}" type="presParOf" srcId="{39FE2F0E-7F78-45D9-991E-D10B3DE28155}" destId="{A34BDDA7-5A9C-48C3-BA41-928F1B8CE570}" srcOrd="1" destOrd="0" presId="urn:microsoft.com/office/officeart/2005/8/layout/vList2"/>
    <dgm:cxn modelId="{AF6BC9D9-029C-4829-8C88-87D2F00FD1A6}" type="presParOf" srcId="{39FE2F0E-7F78-45D9-991E-D10B3DE28155}" destId="{2D5CF8FC-D016-4CC9-94C5-7BB7A2FE6E56}" srcOrd="2" destOrd="0" presId="urn:microsoft.com/office/officeart/2005/8/layout/vList2"/>
    <dgm:cxn modelId="{F4A38D39-AA63-4578-A8DF-23F6A2262CD1}" type="presParOf" srcId="{39FE2F0E-7F78-45D9-991E-D10B3DE28155}" destId="{07EF1D45-3E09-4987-AEF8-8A852C152608}" srcOrd="3" destOrd="0" presId="urn:microsoft.com/office/officeart/2005/8/layout/vList2"/>
    <dgm:cxn modelId="{B84777ED-0960-4C28-8667-76A62F9D1226}" type="presParOf" srcId="{39FE2F0E-7F78-45D9-991E-D10B3DE28155}" destId="{8D6266C2-7220-474F-94BB-0EADF6F525BC}" srcOrd="4" destOrd="0" presId="urn:microsoft.com/office/officeart/2005/8/layout/vList2"/>
    <dgm:cxn modelId="{0DC635F2-DE82-4714-9D9E-D033FF9E170B}" type="presParOf" srcId="{39FE2F0E-7F78-45D9-991E-D10B3DE28155}" destId="{20498AC9-2D0D-456F-9034-3FA01B97FE96}" srcOrd="5" destOrd="0" presId="urn:microsoft.com/office/officeart/2005/8/layout/vList2"/>
    <dgm:cxn modelId="{31266F52-7E05-4D2B-ACAF-A5E51C11636C}" type="presParOf" srcId="{39FE2F0E-7F78-45D9-991E-D10B3DE28155}" destId="{B1A27764-0428-450A-AC69-0B10ABD71D8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7409BD-1F48-43B6-91BC-21E66C19A5E7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F36738B-D9CC-4992-AC73-A59D70C901EE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Приоритет семьи в воспитании, обучении и развитии ребёнка</a:t>
          </a:r>
        </a:p>
        <a:p>
          <a:pPr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solidFill>
              <a:schemeClr val="bg1"/>
            </a:solidFill>
          </a:endParaRPr>
        </a:p>
      </dgm:t>
    </dgm:pt>
    <dgm:pt modelId="{7FF330D1-E9FB-49FD-B733-E1C788519768}" type="parTrans" cxnId="{84C76966-5F58-416C-99C9-B4BDEE98AA2C}">
      <dgm:prSet/>
      <dgm:spPr/>
      <dgm:t>
        <a:bodyPr/>
        <a:lstStyle/>
        <a:p>
          <a:endParaRPr lang="ru-RU"/>
        </a:p>
      </dgm:t>
    </dgm:pt>
    <dgm:pt modelId="{D46AC4CA-D42F-473D-A482-7A0704FB9432}" type="sibTrans" cxnId="{84C76966-5F58-416C-99C9-B4BDEE98AA2C}">
      <dgm:prSet/>
      <dgm:spPr/>
      <dgm:t>
        <a:bodyPr/>
        <a:lstStyle/>
        <a:p>
          <a:endParaRPr lang="ru-RU"/>
        </a:p>
      </dgm:t>
    </dgm:pt>
    <dgm:pt modelId="{3AD9988F-F0F1-4015-B7B3-F125613F328B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Открытость</a:t>
          </a:r>
        </a:p>
        <a:p>
          <a:pPr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E57472D-9A4C-44D4-BAAC-ABBDEDB2A7ED}" type="parTrans" cxnId="{311EE7F4-E8E4-4573-918E-3356AB1B037B}">
      <dgm:prSet/>
      <dgm:spPr/>
      <dgm:t>
        <a:bodyPr/>
        <a:lstStyle/>
        <a:p>
          <a:endParaRPr lang="ru-RU"/>
        </a:p>
      </dgm:t>
    </dgm:pt>
    <dgm:pt modelId="{2CAF429B-4CF7-4909-B852-0F1103277E20}" type="sibTrans" cxnId="{311EE7F4-E8E4-4573-918E-3356AB1B037B}">
      <dgm:prSet/>
      <dgm:spPr/>
      <dgm:t>
        <a:bodyPr/>
        <a:lstStyle/>
        <a:p>
          <a:endParaRPr lang="ru-RU"/>
        </a:p>
      </dgm:t>
    </dgm:pt>
    <dgm:pt modelId="{DAA20C74-53BF-4A67-9AA0-DD4C35B7A6AB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Взаимное доверие, уважение и доброжелательность</a:t>
          </a:r>
        </a:p>
        <a:p>
          <a:pPr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solidFill>
              <a:schemeClr val="bg1"/>
            </a:solidFill>
          </a:endParaRPr>
        </a:p>
      </dgm:t>
    </dgm:pt>
    <dgm:pt modelId="{FEE97DC2-A06C-4DE7-9F96-B6A466BDA387}" type="parTrans" cxnId="{18E70AB5-083C-4EC9-9F94-4B9531FFD95B}">
      <dgm:prSet/>
      <dgm:spPr/>
      <dgm:t>
        <a:bodyPr/>
        <a:lstStyle/>
        <a:p>
          <a:endParaRPr lang="ru-RU"/>
        </a:p>
      </dgm:t>
    </dgm:pt>
    <dgm:pt modelId="{DDDBB953-8829-4F9D-BDD0-4AF94B40CA8C}" type="sibTrans" cxnId="{18E70AB5-083C-4EC9-9F94-4B9531FFD95B}">
      <dgm:prSet/>
      <dgm:spPr/>
      <dgm:t>
        <a:bodyPr/>
        <a:lstStyle/>
        <a:p>
          <a:endParaRPr lang="ru-RU"/>
        </a:p>
      </dgm:t>
    </dgm:pt>
    <dgm:pt modelId="{0E8F8F42-C81F-456C-898B-EB150A4BD323}">
      <dgm:prSet custT="1"/>
      <dgm:spPr/>
      <dgm:t>
        <a:bodyPr/>
        <a:lstStyle/>
        <a:p>
          <a:pPr algn="ctr"/>
          <a:r>
            <a: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Индивидуально-дифференцированный подход</a:t>
          </a:r>
          <a:endParaRPr lang="ru-RU" sz="2000" b="1" dirty="0">
            <a:solidFill>
              <a:schemeClr val="bg1"/>
            </a:solidFill>
          </a:endParaRPr>
        </a:p>
      </dgm:t>
    </dgm:pt>
    <dgm:pt modelId="{0DE2768B-D1F0-4212-80DB-1F527E42E66D}" type="parTrans" cxnId="{5CD913CE-5294-48FA-8151-BFBA4CA189AF}">
      <dgm:prSet/>
      <dgm:spPr/>
      <dgm:t>
        <a:bodyPr/>
        <a:lstStyle/>
        <a:p>
          <a:endParaRPr lang="ru-RU"/>
        </a:p>
      </dgm:t>
    </dgm:pt>
    <dgm:pt modelId="{24871AAE-1F9A-4FAC-93EF-7730EE541B3F}" type="sibTrans" cxnId="{5CD913CE-5294-48FA-8151-BFBA4CA189AF}">
      <dgm:prSet/>
      <dgm:spPr/>
      <dgm:t>
        <a:bodyPr/>
        <a:lstStyle/>
        <a:p>
          <a:endParaRPr lang="ru-RU"/>
        </a:p>
      </dgm:t>
    </dgm:pt>
    <dgm:pt modelId="{6EFE19F9-C2DF-40F2-88FA-A57EF6E4EA57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err="1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Возрастосообразность</a:t>
          </a:r>
          <a:endParaRPr lang="ru-RU" sz="2000" b="1" dirty="0">
            <a:solidFill>
              <a:schemeClr val="bg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solidFill>
              <a:schemeClr val="bg1"/>
            </a:solidFill>
          </a:endParaRPr>
        </a:p>
      </dgm:t>
    </dgm:pt>
    <dgm:pt modelId="{1F217F8C-9B0A-4C07-9762-FA51A843DC3A}" type="parTrans" cxnId="{F1986FBD-AE4C-4FC9-A663-FC1B957E5766}">
      <dgm:prSet/>
      <dgm:spPr/>
      <dgm:t>
        <a:bodyPr/>
        <a:lstStyle/>
        <a:p>
          <a:endParaRPr lang="ru-RU"/>
        </a:p>
      </dgm:t>
    </dgm:pt>
    <dgm:pt modelId="{13CEC990-661F-4087-A153-27B89224AEDF}" type="sibTrans" cxnId="{F1986FBD-AE4C-4FC9-A663-FC1B957E5766}">
      <dgm:prSet/>
      <dgm:spPr/>
      <dgm:t>
        <a:bodyPr/>
        <a:lstStyle/>
        <a:p>
          <a:endParaRPr lang="ru-RU"/>
        </a:p>
      </dgm:t>
    </dgm:pt>
    <dgm:pt modelId="{BB5FEE7F-42FA-4354-AE95-15F3F4271551}" type="pres">
      <dgm:prSet presAssocID="{DD7409BD-1F48-43B6-91BC-21E66C19A5E7}" presName="linear" presStyleCnt="0">
        <dgm:presLayoutVars>
          <dgm:animLvl val="lvl"/>
          <dgm:resizeHandles val="exact"/>
        </dgm:presLayoutVars>
      </dgm:prSet>
      <dgm:spPr/>
    </dgm:pt>
    <dgm:pt modelId="{3FDEA346-85A9-4738-B0E9-5EF0D2149715}" type="pres">
      <dgm:prSet presAssocID="{0F36738B-D9CC-4992-AC73-A59D70C901EE}" presName="parentText" presStyleLbl="node1" presStyleIdx="0" presStyleCnt="5" custScaleY="107540" custLinFactY="-28817" custLinFactNeighborY="-100000">
        <dgm:presLayoutVars>
          <dgm:chMax val="0"/>
          <dgm:bulletEnabled val="1"/>
        </dgm:presLayoutVars>
      </dgm:prSet>
      <dgm:spPr/>
    </dgm:pt>
    <dgm:pt modelId="{98DD6B23-7915-49E7-B772-8B3DD1A3EF7B}" type="pres">
      <dgm:prSet presAssocID="{D46AC4CA-D42F-473D-A482-7A0704FB9432}" presName="spacer" presStyleCnt="0"/>
      <dgm:spPr/>
    </dgm:pt>
    <dgm:pt modelId="{B2F5B612-7E5F-41D5-9468-DC90F1FDDA55}" type="pres">
      <dgm:prSet presAssocID="{3AD9988F-F0F1-4015-B7B3-F125613F328B}" presName="parentText" presStyleLbl="node1" presStyleIdx="1" presStyleCnt="5" custScaleY="104470" custLinFactY="-3775" custLinFactNeighborY="-100000">
        <dgm:presLayoutVars>
          <dgm:chMax val="0"/>
          <dgm:bulletEnabled val="1"/>
        </dgm:presLayoutVars>
      </dgm:prSet>
      <dgm:spPr/>
    </dgm:pt>
    <dgm:pt modelId="{B9E0F722-4B5C-400F-9D61-21FB39A2A5A4}" type="pres">
      <dgm:prSet presAssocID="{2CAF429B-4CF7-4909-B852-0F1103277E20}" presName="spacer" presStyleCnt="0"/>
      <dgm:spPr/>
    </dgm:pt>
    <dgm:pt modelId="{AD4338AE-7859-4E38-A359-65AC1AD414EB}" type="pres">
      <dgm:prSet presAssocID="{DAA20C74-53BF-4A67-9AA0-DD4C35B7A6AB}" presName="parentText" presStyleLbl="node1" presStyleIdx="2" presStyleCnt="5" custScaleY="99677" custLinFactY="-5877" custLinFactNeighborY="-100000">
        <dgm:presLayoutVars>
          <dgm:chMax val="0"/>
          <dgm:bulletEnabled val="1"/>
        </dgm:presLayoutVars>
      </dgm:prSet>
      <dgm:spPr/>
    </dgm:pt>
    <dgm:pt modelId="{916F4BA7-C772-4DEE-85D9-8265D2190BF7}" type="pres">
      <dgm:prSet presAssocID="{DDDBB953-8829-4F9D-BDD0-4AF94B40CA8C}" presName="spacer" presStyleCnt="0"/>
      <dgm:spPr/>
    </dgm:pt>
    <dgm:pt modelId="{050D0C4F-4ADD-43B9-8732-0425AE89163C}" type="pres">
      <dgm:prSet presAssocID="{0E8F8F42-C81F-456C-898B-EB150A4BD323}" presName="parentText" presStyleLbl="node1" presStyleIdx="3" presStyleCnt="5" custLinFactY="-11470" custLinFactNeighborX="1007" custLinFactNeighborY="-100000">
        <dgm:presLayoutVars>
          <dgm:chMax val="0"/>
          <dgm:bulletEnabled val="1"/>
        </dgm:presLayoutVars>
      </dgm:prSet>
      <dgm:spPr/>
    </dgm:pt>
    <dgm:pt modelId="{F35D2B92-4579-406A-85F2-0DC6BB519AE1}" type="pres">
      <dgm:prSet presAssocID="{24871AAE-1F9A-4FAC-93EF-7730EE541B3F}" presName="spacer" presStyleCnt="0"/>
      <dgm:spPr/>
    </dgm:pt>
    <dgm:pt modelId="{E36816AD-4689-428D-9B11-5AC861021AB0}" type="pres">
      <dgm:prSet presAssocID="{6EFE19F9-C2DF-40F2-88FA-A57EF6E4EA57}" presName="parentText" presStyleLbl="node1" presStyleIdx="4" presStyleCnt="5" custLinFactY="-11483" custLinFactNeighborY="-100000">
        <dgm:presLayoutVars>
          <dgm:chMax val="0"/>
          <dgm:bulletEnabled val="1"/>
        </dgm:presLayoutVars>
      </dgm:prSet>
      <dgm:spPr/>
    </dgm:pt>
  </dgm:ptLst>
  <dgm:cxnLst>
    <dgm:cxn modelId="{B4F59619-A4DA-4769-9F94-5259686798D8}" type="presOf" srcId="{0F36738B-D9CC-4992-AC73-A59D70C901EE}" destId="{3FDEA346-85A9-4738-B0E9-5EF0D2149715}" srcOrd="0" destOrd="0" presId="urn:microsoft.com/office/officeart/2005/8/layout/vList2"/>
    <dgm:cxn modelId="{BC2FF05D-FE44-474D-B439-C3D8128A2232}" type="presOf" srcId="{DAA20C74-53BF-4A67-9AA0-DD4C35B7A6AB}" destId="{AD4338AE-7859-4E38-A359-65AC1AD414EB}" srcOrd="0" destOrd="0" presId="urn:microsoft.com/office/officeart/2005/8/layout/vList2"/>
    <dgm:cxn modelId="{84C76966-5F58-416C-99C9-B4BDEE98AA2C}" srcId="{DD7409BD-1F48-43B6-91BC-21E66C19A5E7}" destId="{0F36738B-D9CC-4992-AC73-A59D70C901EE}" srcOrd="0" destOrd="0" parTransId="{7FF330D1-E9FB-49FD-B733-E1C788519768}" sibTransId="{D46AC4CA-D42F-473D-A482-7A0704FB9432}"/>
    <dgm:cxn modelId="{BC22FB7F-6A93-4242-B622-7E30809F115A}" type="presOf" srcId="{3AD9988F-F0F1-4015-B7B3-F125613F328B}" destId="{B2F5B612-7E5F-41D5-9468-DC90F1FDDA55}" srcOrd="0" destOrd="0" presId="urn:microsoft.com/office/officeart/2005/8/layout/vList2"/>
    <dgm:cxn modelId="{7C66AC85-2AB9-4B57-9041-62F9D77DFD77}" type="presOf" srcId="{DD7409BD-1F48-43B6-91BC-21E66C19A5E7}" destId="{BB5FEE7F-42FA-4354-AE95-15F3F4271551}" srcOrd="0" destOrd="0" presId="urn:microsoft.com/office/officeart/2005/8/layout/vList2"/>
    <dgm:cxn modelId="{B83B4A9F-0398-4557-A373-F360C57998CC}" type="presOf" srcId="{0E8F8F42-C81F-456C-898B-EB150A4BD323}" destId="{050D0C4F-4ADD-43B9-8732-0425AE89163C}" srcOrd="0" destOrd="0" presId="urn:microsoft.com/office/officeart/2005/8/layout/vList2"/>
    <dgm:cxn modelId="{18E70AB5-083C-4EC9-9F94-4B9531FFD95B}" srcId="{DD7409BD-1F48-43B6-91BC-21E66C19A5E7}" destId="{DAA20C74-53BF-4A67-9AA0-DD4C35B7A6AB}" srcOrd="2" destOrd="0" parTransId="{FEE97DC2-A06C-4DE7-9F96-B6A466BDA387}" sibTransId="{DDDBB953-8829-4F9D-BDD0-4AF94B40CA8C}"/>
    <dgm:cxn modelId="{F1986FBD-AE4C-4FC9-A663-FC1B957E5766}" srcId="{DD7409BD-1F48-43B6-91BC-21E66C19A5E7}" destId="{6EFE19F9-C2DF-40F2-88FA-A57EF6E4EA57}" srcOrd="4" destOrd="0" parTransId="{1F217F8C-9B0A-4C07-9762-FA51A843DC3A}" sibTransId="{13CEC990-661F-4087-A153-27B89224AEDF}"/>
    <dgm:cxn modelId="{FF4AE3CA-5F4A-47C5-89B4-F8A1E9126338}" type="presOf" srcId="{6EFE19F9-C2DF-40F2-88FA-A57EF6E4EA57}" destId="{E36816AD-4689-428D-9B11-5AC861021AB0}" srcOrd="0" destOrd="0" presId="urn:microsoft.com/office/officeart/2005/8/layout/vList2"/>
    <dgm:cxn modelId="{5CD913CE-5294-48FA-8151-BFBA4CA189AF}" srcId="{DD7409BD-1F48-43B6-91BC-21E66C19A5E7}" destId="{0E8F8F42-C81F-456C-898B-EB150A4BD323}" srcOrd="3" destOrd="0" parTransId="{0DE2768B-D1F0-4212-80DB-1F527E42E66D}" sibTransId="{24871AAE-1F9A-4FAC-93EF-7730EE541B3F}"/>
    <dgm:cxn modelId="{311EE7F4-E8E4-4573-918E-3356AB1B037B}" srcId="{DD7409BD-1F48-43B6-91BC-21E66C19A5E7}" destId="{3AD9988F-F0F1-4015-B7B3-F125613F328B}" srcOrd="1" destOrd="0" parTransId="{7E57472D-9A4C-44D4-BAAC-ABBDEDB2A7ED}" sibTransId="{2CAF429B-4CF7-4909-B852-0F1103277E20}"/>
    <dgm:cxn modelId="{1670A901-E02B-4304-A9A2-3F6DC1FB17BA}" type="presParOf" srcId="{BB5FEE7F-42FA-4354-AE95-15F3F4271551}" destId="{3FDEA346-85A9-4738-B0E9-5EF0D2149715}" srcOrd="0" destOrd="0" presId="urn:microsoft.com/office/officeart/2005/8/layout/vList2"/>
    <dgm:cxn modelId="{B13E18D3-F82C-4703-BF1B-EC241851B737}" type="presParOf" srcId="{BB5FEE7F-42FA-4354-AE95-15F3F4271551}" destId="{98DD6B23-7915-49E7-B772-8B3DD1A3EF7B}" srcOrd="1" destOrd="0" presId="urn:microsoft.com/office/officeart/2005/8/layout/vList2"/>
    <dgm:cxn modelId="{A5FAE9FD-D4D0-46FE-944C-028DA24E7151}" type="presParOf" srcId="{BB5FEE7F-42FA-4354-AE95-15F3F4271551}" destId="{B2F5B612-7E5F-41D5-9468-DC90F1FDDA55}" srcOrd="2" destOrd="0" presId="urn:microsoft.com/office/officeart/2005/8/layout/vList2"/>
    <dgm:cxn modelId="{C7BA1920-E81A-4DBA-AE9B-46E2804736FE}" type="presParOf" srcId="{BB5FEE7F-42FA-4354-AE95-15F3F4271551}" destId="{B9E0F722-4B5C-400F-9D61-21FB39A2A5A4}" srcOrd="3" destOrd="0" presId="urn:microsoft.com/office/officeart/2005/8/layout/vList2"/>
    <dgm:cxn modelId="{EFAC454B-0B1C-476F-AD91-E1FCB1AC6B98}" type="presParOf" srcId="{BB5FEE7F-42FA-4354-AE95-15F3F4271551}" destId="{AD4338AE-7859-4E38-A359-65AC1AD414EB}" srcOrd="4" destOrd="0" presId="urn:microsoft.com/office/officeart/2005/8/layout/vList2"/>
    <dgm:cxn modelId="{8BF3F27C-F3A6-4D0F-86A7-2301DEFD8F81}" type="presParOf" srcId="{BB5FEE7F-42FA-4354-AE95-15F3F4271551}" destId="{916F4BA7-C772-4DEE-85D9-8265D2190BF7}" srcOrd="5" destOrd="0" presId="urn:microsoft.com/office/officeart/2005/8/layout/vList2"/>
    <dgm:cxn modelId="{A5A6CDB0-A8D2-4B74-9517-E5325034FB86}" type="presParOf" srcId="{BB5FEE7F-42FA-4354-AE95-15F3F4271551}" destId="{050D0C4F-4ADD-43B9-8732-0425AE89163C}" srcOrd="6" destOrd="0" presId="urn:microsoft.com/office/officeart/2005/8/layout/vList2"/>
    <dgm:cxn modelId="{0C504999-0A56-45CF-8EF3-32DE6771956F}" type="presParOf" srcId="{BB5FEE7F-42FA-4354-AE95-15F3F4271551}" destId="{F35D2B92-4579-406A-85F2-0DC6BB519AE1}" srcOrd="7" destOrd="0" presId="urn:microsoft.com/office/officeart/2005/8/layout/vList2"/>
    <dgm:cxn modelId="{51F6C0C5-6D22-4C29-852E-85B640F649FF}" type="presParOf" srcId="{BB5FEE7F-42FA-4354-AE95-15F3F4271551}" destId="{E36816AD-4689-428D-9B11-5AC861021AB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D4FD88-757D-41AF-AE03-F9A2FEA4477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84850FA-EDB7-485A-B143-4F66B849E75E}">
      <dgm:prSet phldrT="[Текст]" custT="1"/>
      <dgm:spPr/>
      <dgm:t>
        <a:bodyPr/>
        <a:lstStyle/>
        <a:p>
          <a:pPr marL="342900" lvl="0" indent="-34290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положительного эмоционального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микроклимата взаимодействия с родителями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2000" dirty="0"/>
        </a:p>
      </dgm:t>
    </dgm:pt>
    <dgm:pt modelId="{4149EB10-DC1C-44C8-ADA5-86A688AE6F40}" type="parTrans" cxnId="{14A37DF0-0657-41C3-A16F-02B902443425}">
      <dgm:prSet/>
      <dgm:spPr/>
      <dgm:t>
        <a:bodyPr/>
        <a:lstStyle/>
        <a:p>
          <a:endParaRPr lang="ru-RU"/>
        </a:p>
      </dgm:t>
    </dgm:pt>
    <dgm:pt modelId="{F234168A-20EE-4446-80D7-849A3A971D77}" type="sibTrans" cxnId="{14A37DF0-0657-41C3-A16F-02B902443425}">
      <dgm:prSet/>
      <dgm:spPr/>
      <dgm:t>
        <a:bodyPr/>
        <a:lstStyle/>
        <a:p>
          <a:endParaRPr lang="ru-RU"/>
        </a:p>
      </dgm:t>
    </dgm:pt>
    <dgm:pt modelId="{18DC60B7-42EB-4AB6-8658-93DA1FF77422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педагогической грамотности родителей 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2000" dirty="0"/>
        </a:p>
      </dgm:t>
    </dgm:pt>
    <dgm:pt modelId="{BFF3DA4C-1BB4-49E9-B52D-12400A40B730}" type="parTrans" cxnId="{43E69F25-CB82-47B6-A11F-D715E2C40F60}">
      <dgm:prSet/>
      <dgm:spPr/>
      <dgm:t>
        <a:bodyPr/>
        <a:lstStyle/>
        <a:p>
          <a:endParaRPr lang="ru-RU"/>
        </a:p>
      </dgm:t>
    </dgm:pt>
    <dgm:pt modelId="{2E88AC03-5170-4660-A907-27DE8E7104E9}" type="sibTrans" cxnId="{43E69F25-CB82-47B6-A11F-D715E2C40F60}">
      <dgm:prSet/>
      <dgm:spPr/>
      <dgm:t>
        <a:bodyPr/>
        <a:lstStyle/>
        <a:p>
          <a:endParaRPr lang="ru-RU"/>
        </a:p>
      </dgm:t>
    </dgm:pt>
    <dgm:pt modelId="{5F9D3564-A2FA-4F83-8DA9-3735D7343219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профессиональной компетентности педагогов</a:t>
          </a:r>
        </a:p>
        <a:p>
          <a:endParaRPr lang="ru-RU" dirty="0"/>
        </a:p>
      </dgm:t>
    </dgm:pt>
    <dgm:pt modelId="{4145F6E6-EA97-47BE-ACC7-1FB46A75FF04}" type="parTrans" cxnId="{3544FB63-5BBD-48CA-8D31-70AE5A71235C}">
      <dgm:prSet/>
      <dgm:spPr/>
      <dgm:t>
        <a:bodyPr/>
        <a:lstStyle/>
        <a:p>
          <a:endParaRPr lang="ru-RU"/>
        </a:p>
      </dgm:t>
    </dgm:pt>
    <dgm:pt modelId="{2C929DAA-21B3-4FE2-9FC8-62DE015C3098}" type="sibTrans" cxnId="{3544FB63-5BBD-48CA-8D31-70AE5A71235C}">
      <dgm:prSet/>
      <dgm:spPr/>
      <dgm:t>
        <a:bodyPr/>
        <a:lstStyle/>
        <a:p>
          <a:endParaRPr lang="ru-RU"/>
        </a:p>
      </dgm:t>
    </dgm:pt>
    <dgm:pt modelId="{1887DBC2-25EA-470D-90EB-363A48F863AC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Обогащение опыта межличностного общения детей, родителей и педагогов</a:t>
          </a:r>
        </a:p>
        <a:p>
          <a:endParaRPr lang="ru-RU" sz="2000" dirty="0"/>
        </a:p>
      </dgm:t>
    </dgm:pt>
    <dgm:pt modelId="{40F75C62-C8E2-4758-884B-8F4D57C1747C}" type="parTrans" cxnId="{54564906-7EA6-4032-9F80-0C861625CED5}">
      <dgm:prSet/>
      <dgm:spPr/>
      <dgm:t>
        <a:bodyPr/>
        <a:lstStyle/>
        <a:p>
          <a:endParaRPr lang="ru-RU"/>
        </a:p>
      </dgm:t>
    </dgm:pt>
    <dgm:pt modelId="{4041E83F-FE4F-41E4-BAE1-2289BC684F3B}" type="sibTrans" cxnId="{54564906-7EA6-4032-9F80-0C861625CED5}">
      <dgm:prSet/>
      <dgm:spPr/>
      <dgm:t>
        <a:bodyPr/>
        <a:lstStyle/>
        <a:p>
          <a:endParaRPr lang="ru-RU"/>
        </a:p>
      </dgm:t>
    </dgm:pt>
    <dgm:pt modelId="{DC46E4D5-B85F-4BE8-828D-FE4C6ECF07E9}">
      <dgm:prSet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Продуктивное творческое взаимодействие педагогов и родителей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dirty="0"/>
        </a:p>
      </dgm:t>
    </dgm:pt>
    <dgm:pt modelId="{75E76ED9-E96B-426B-956B-F72056146B93}" type="parTrans" cxnId="{E41DB7B4-1966-4C85-9482-669D4441840F}">
      <dgm:prSet/>
      <dgm:spPr/>
      <dgm:t>
        <a:bodyPr/>
        <a:lstStyle/>
        <a:p>
          <a:endParaRPr lang="ru-RU"/>
        </a:p>
      </dgm:t>
    </dgm:pt>
    <dgm:pt modelId="{A036011F-0545-414C-9901-753C4561D5FE}" type="sibTrans" cxnId="{E41DB7B4-1966-4C85-9482-669D4441840F}">
      <dgm:prSet/>
      <dgm:spPr/>
      <dgm:t>
        <a:bodyPr/>
        <a:lstStyle/>
        <a:p>
          <a:endParaRPr lang="ru-RU"/>
        </a:p>
      </dgm:t>
    </dgm:pt>
    <dgm:pt modelId="{489C028C-B2A5-449D-B0AC-6C420C1EA63F}" type="pres">
      <dgm:prSet presAssocID="{06D4FD88-757D-41AF-AE03-F9A2FEA4477B}" presName="linear" presStyleCnt="0">
        <dgm:presLayoutVars>
          <dgm:animLvl val="lvl"/>
          <dgm:resizeHandles val="exact"/>
        </dgm:presLayoutVars>
      </dgm:prSet>
      <dgm:spPr/>
    </dgm:pt>
    <dgm:pt modelId="{794067BB-E052-47FF-97FC-C2EC76E378AA}" type="pres">
      <dgm:prSet presAssocID="{D84850FA-EDB7-485A-B143-4F66B849E75E}" presName="parentText" presStyleLbl="node1" presStyleIdx="0" presStyleCnt="5" custScaleY="126787" custLinFactY="-89755" custLinFactNeighborX="330" custLinFactNeighborY="-100000">
        <dgm:presLayoutVars>
          <dgm:chMax val="0"/>
          <dgm:bulletEnabled val="1"/>
        </dgm:presLayoutVars>
      </dgm:prSet>
      <dgm:spPr/>
    </dgm:pt>
    <dgm:pt modelId="{1A840352-F9DE-4DD7-A092-10473CBFDA6D}" type="pres">
      <dgm:prSet presAssocID="{F234168A-20EE-4446-80D7-849A3A971D77}" presName="spacer" presStyleCnt="0"/>
      <dgm:spPr/>
    </dgm:pt>
    <dgm:pt modelId="{EE6E93BB-B1E6-489D-8858-44AF209682CC}" type="pres">
      <dgm:prSet presAssocID="{18DC60B7-42EB-4AB6-8658-93DA1FF77422}" presName="parentText" presStyleLbl="node1" presStyleIdx="1" presStyleCnt="5" custScaleY="115672" custLinFactY="-12641" custLinFactNeighborY="-100000">
        <dgm:presLayoutVars>
          <dgm:chMax val="0"/>
          <dgm:bulletEnabled val="1"/>
        </dgm:presLayoutVars>
      </dgm:prSet>
      <dgm:spPr/>
    </dgm:pt>
    <dgm:pt modelId="{FC5AAE08-87D0-4D00-AD63-ED5BC7D4196D}" type="pres">
      <dgm:prSet presAssocID="{2E88AC03-5170-4660-A907-27DE8E7104E9}" presName="spacer" presStyleCnt="0"/>
      <dgm:spPr/>
    </dgm:pt>
    <dgm:pt modelId="{CF45296E-643C-4C9F-8ADA-7E283FD3842B}" type="pres">
      <dgm:prSet presAssocID="{5F9D3564-A2FA-4F83-8DA9-3735D7343219}" presName="parentText" presStyleLbl="node1" presStyleIdx="2" presStyleCnt="5" custScaleY="105825" custLinFactY="-6209" custLinFactNeighborY="-100000">
        <dgm:presLayoutVars>
          <dgm:chMax val="0"/>
          <dgm:bulletEnabled val="1"/>
        </dgm:presLayoutVars>
      </dgm:prSet>
      <dgm:spPr/>
    </dgm:pt>
    <dgm:pt modelId="{B559040C-94A6-493F-AF2A-9EA0EFEDF7C6}" type="pres">
      <dgm:prSet presAssocID="{2C929DAA-21B3-4FE2-9FC8-62DE015C3098}" presName="spacer" presStyleCnt="0"/>
      <dgm:spPr/>
    </dgm:pt>
    <dgm:pt modelId="{1F3B239C-C4CD-4772-9EDA-1BB181265590}" type="pres">
      <dgm:prSet presAssocID="{1887DBC2-25EA-470D-90EB-363A48F863AC}" presName="parentText" presStyleLbl="node1" presStyleIdx="3" presStyleCnt="5" custScaleY="105826" custLinFactY="-3099" custLinFactNeighborX="831" custLinFactNeighborY="-100000">
        <dgm:presLayoutVars>
          <dgm:chMax val="0"/>
          <dgm:bulletEnabled val="1"/>
        </dgm:presLayoutVars>
      </dgm:prSet>
      <dgm:spPr/>
    </dgm:pt>
    <dgm:pt modelId="{B13D450C-0157-4266-9DAF-86A122EDB73A}" type="pres">
      <dgm:prSet presAssocID="{4041E83F-FE4F-41E4-BAE1-2289BC684F3B}" presName="spacer" presStyleCnt="0"/>
      <dgm:spPr/>
    </dgm:pt>
    <dgm:pt modelId="{68B5919E-6683-4F2D-8838-9C3C4E079CB8}" type="pres">
      <dgm:prSet presAssocID="{DC46E4D5-B85F-4BE8-828D-FE4C6ECF07E9}" presName="parentText" presStyleLbl="node1" presStyleIdx="4" presStyleCnt="5" custScaleY="105825" custLinFactY="-13132" custLinFactNeighborX="1020" custLinFactNeighborY="-100000">
        <dgm:presLayoutVars>
          <dgm:chMax val="0"/>
          <dgm:bulletEnabled val="1"/>
        </dgm:presLayoutVars>
      </dgm:prSet>
      <dgm:spPr/>
    </dgm:pt>
  </dgm:ptLst>
  <dgm:cxnLst>
    <dgm:cxn modelId="{54564906-7EA6-4032-9F80-0C861625CED5}" srcId="{06D4FD88-757D-41AF-AE03-F9A2FEA4477B}" destId="{1887DBC2-25EA-470D-90EB-363A48F863AC}" srcOrd="3" destOrd="0" parTransId="{40F75C62-C8E2-4758-884B-8F4D57C1747C}" sibTransId="{4041E83F-FE4F-41E4-BAE1-2289BC684F3B}"/>
    <dgm:cxn modelId="{43E69F25-CB82-47B6-A11F-D715E2C40F60}" srcId="{06D4FD88-757D-41AF-AE03-F9A2FEA4477B}" destId="{18DC60B7-42EB-4AB6-8658-93DA1FF77422}" srcOrd="1" destOrd="0" parTransId="{BFF3DA4C-1BB4-49E9-B52D-12400A40B730}" sibTransId="{2E88AC03-5170-4660-A907-27DE8E7104E9}"/>
    <dgm:cxn modelId="{3544FB63-5BBD-48CA-8D31-70AE5A71235C}" srcId="{06D4FD88-757D-41AF-AE03-F9A2FEA4477B}" destId="{5F9D3564-A2FA-4F83-8DA9-3735D7343219}" srcOrd="2" destOrd="0" parTransId="{4145F6E6-EA97-47BE-ACC7-1FB46A75FF04}" sibTransId="{2C929DAA-21B3-4FE2-9FC8-62DE015C3098}"/>
    <dgm:cxn modelId="{A5174379-7C19-43B2-AC4C-0AF87F722693}" type="presOf" srcId="{D84850FA-EDB7-485A-B143-4F66B849E75E}" destId="{794067BB-E052-47FF-97FC-C2EC76E378AA}" srcOrd="0" destOrd="0" presId="urn:microsoft.com/office/officeart/2005/8/layout/vList2"/>
    <dgm:cxn modelId="{C345F984-6F9C-49D9-B7C2-8201586EF841}" type="presOf" srcId="{18DC60B7-42EB-4AB6-8658-93DA1FF77422}" destId="{EE6E93BB-B1E6-489D-8858-44AF209682CC}" srcOrd="0" destOrd="0" presId="urn:microsoft.com/office/officeart/2005/8/layout/vList2"/>
    <dgm:cxn modelId="{376A6D97-3DEE-4DB8-A30C-B721F42A7C1F}" type="presOf" srcId="{1887DBC2-25EA-470D-90EB-363A48F863AC}" destId="{1F3B239C-C4CD-4772-9EDA-1BB181265590}" srcOrd="0" destOrd="0" presId="urn:microsoft.com/office/officeart/2005/8/layout/vList2"/>
    <dgm:cxn modelId="{23ACD2A0-AD84-4C10-A8F8-6E13F6F33143}" type="presOf" srcId="{06D4FD88-757D-41AF-AE03-F9A2FEA4477B}" destId="{489C028C-B2A5-449D-B0AC-6C420C1EA63F}" srcOrd="0" destOrd="0" presId="urn:microsoft.com/office/officeart/2005/8/layout/vList2"/>
    <dgm:cxn modelId="{E41DB7B4-1966-4C85-9482-669D4441840F}" srcId="{06D4FD88-757D-41AF-AE03-F9A2FEA4477B}" destId="{DC46E4D5-B85F-4BE8-828D-FE4C6ECF07E9}" srcOrd="4" destOrd="0" parTransId="{75E76ED9-E96B-426B-956B-F72056146B93}" sibTransId="{A036011F-0545-414C-9901-753C4561D5FE}"/>
    <dgm:cxn modelId="{0E20B5E7-1172-4FC4-B336-E619C54B3781}" type="presOf" srcId="{5F9D3564-A2FA-4F83-8DA9-3735D7343219}" destId="{CF45296E-643C-4C9F-8ADA-7E283FD3842B}" srcOrd="0" destOrd="0" presId="urn:microsoft.com/office/officeart/2005/8/layout/vList2"/>
    <dgm:cxn modelId="{B616CAEC-D91F-4607-A993-15D1E4E025CF}" type="presOf" srcId="{DC46E4D5-B85F-4BE8-828D-FE4C6ECF07E9}" destId="{68B5919E-6683-4F2D-8838-9C3C4E079CB8}" srcOrd="0" destOrd="0" presId="urn:microsoft.com/office/officeart/2005/8/layout/vList2"/>
    <dgm:cxn modelId="{14A37DF0-0657-41C3-A16F-02B902443425}" srcId="{06D4FD88-757D-41AF-AE03-F9A2FEA4477B}" destId="{D84850FA-EDB7-485A-B143-4F66B849E75E}" srcOrd="0" destOrd="0" parTransId="{4149EB10-DC1C-44C8-ADA5-86A688AE6F40}" sibTransId="{F234168A-20EE-4446-80D7-849A3A971D77}"/>
    <dgm:cxn modelId="{16F01323-710A-48C4-9178-2BF5DCD2983A}" type="presParOf" srcId="{489C028C-B2A5-449D-B0AC-6C420C1EA63F}" destId="{794067BB-E052-47FF-97FC-C2EC76E378AA}" srcOrd="0" destOrd="0" presId="urn:microsoft.com/office/officeart/2005/8/layout/vList2"/>
    <dgm:cxn modelId="{FE9126A9-4263-4A17-88CA-D49877904474}" type="presParOf" srcId="{489C028C-B2A5-449D-B0AC-6C420C1EA63F}" destId="{1A840352-F9DE-4DD7-A092-10473CBFDA6D}" srcOrd="1" destOrd="0" presId="urn:microsoft.com/office/officeart/2005/8/layout/vList2"/>
    <dgm:cxn modelId="{346F736B-6623-4B99-919D-B51222668FC0}" type="presParOf" srcId="{489C028C-B2A5-449D-B0AC-6C420C1EA63F}" destId="{EE6E93BB-B1E6-489D-8858-44AF209682CC}" srcOrd="2" destOrd="0" presId="urn:microsoft.com/office/officeart/2005/8/layout/vList2"/>
    <dgm:cxn modelId="{C4844400-5A63-4A99-A365-1654AB33B259}" type="presParOf" srcId="{489C028C-B2A5-449D-B0AC-6C420C1EA63F}" destId="{FC5AAE08-87D0-4D00-AD63-ED5BC7D4196D}" srcOrd="3" destOrd="0" presId="urn:microsoft.com/office/officeart/2005/8/layout/vList2"/>
    <dgm:cxn modelId="{8AF2BF15-5721-47F4-80A2-C64F2A66666B}" type="presParOf" srcId="{489C028C-B2A5-449D-B0AC-6C420C1EA63F}" destId="{CF45296E-643C-4C9F-8ADA-7E283FD3842B}" srcOrd="4" destOrd="0" presId="urn:microsoft.com/office/officeart/2005/8/layout/vList2"/>
    <dgm:cxn modelId="{1B4AD3EB-2A18-4B12-A5EA-AC83DAFD152B}" type="presParOf" srcId="{489C028C-B2A5-449D-B0AC-6C420C1EA63F}" destId="{B559040C-94A6-493F-AF2A-9EA0EFEDF7C6}" srcOrd="5" destOrd="0" presId="urn:microsoft.com/office/officeart/2005/8/layout/vList2"/>
    <dgm:cxn modelId="{CF796081-DDDA-4B70-9205-2D4C5C6D8288}" type="presParOf" srcId="{489C028C-B2A5-449D-B0AC-6C420C1EA63F}" destId="{1F3B239C-C4CD-4772-9EDA-1BB181265590}" srcOrd="6" destOrd="0" presId="urn:microsoft.com/office/officeart/2005/8/layout/vList2"/>
    <dgm:cxn modelId="{D2C5DA0C-1E0E-4E73-8188-43C4226731BA}" type="presParOf" srcId="{489C028C-B2A5-449D-B0AC-6C420C1EA63F}" destId="{B13D450C-0157-4266-9DAF-86A122EDB73A}" srcOrd="7" destOrd="0" presId="urn:microsoft.com/office/officeart/2005/8/layout/vList2"/>
    <dgm:cxn modelId="{CDC46999-BE27-4624-9390-886B0AD68521}" type="presParOf" srcId="{489C028C-B2A5-449D-B0AC-6C420C1EA63F}" destId="{68B5919E-6683-4F2D-8838-9C3C4E079CB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F8810E-74C5-4E14-BD73-38482AB7F68C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DFB403A-F658-435A-98F7-433E5A2A8378}">
      <dgm:prSet phldrT="[Текст]" custT="1"/>
      <dgm:spPr/>
      <dgm:t>
        <a:bodyPr/>
        <a:lstStyle/>
        <a:p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анкетирование</a:t>
          </a:r>
          <a:endParaRPr lang="ru-RU" sz="1800" b="1" dirty="0">
            <a:solidFill>
              <a:schemeClr val="bg1"/>
            </a:solidFill>
          </a:endParaRPr>
        </a:p>
      </dgm:t>
    </dgm:pt>
    <dgm:pt modelId="{2E98A785-A446-4F1A-81B0-FF9B80168796}" type="parTrans" cxnId="{A164A3D3-A566-4406-942A-8A4C0640AD8C}">
      <dgm:prSet/>
      <dgm:spPr/>
      <dgm:t>
        <a:bodyPr/>
        <a:lstStyle/>
        <a:p>
          <a:endParaRPr lang="ru-RU"/>
        </a:p>
      </dgm:t>
    </dgm:pt>
    <dgm:pt modelId="{84153679-C4F6-4AD0-A310-0153E46A62B5}" type="sibTrans" cxnId="{A164A3D3-A566-4406-942A-8A4C0640AD8C}">
      <dgm:prSet/>
      <dgm:spPr/>
      <dgm:t>
        <a:bodyPr/>
        <a:lstStyle/>
        <a:p>
          <a:endParaRPr lang="ru-RU"/>
        </a:p>
      </dgm:t>
    </dgm:pt>
    <dgm:pt modelId="{D7245AD5-E1BB-470A-AD2B-58F8795E7007}">
      <dgm:prSet phldrT="[Текст]" custT="1"/>
      <dgm:spPr/>
      <dgm:t>
        <a:bodyPr/>
        <a:lstStyle/>
        <a:p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опрос</a:t>
          </a:r>
          <a:endParaRPr lang="ru-RU" b="1" dirty="0">
            <a:solidFill>
              <a:schemeClr val="bg1"/>
            </a:solidFill>
          </a:endParaRPr>
        </a:p>
      </dgm:t>
    </dgm:pt>
    <dgm:pt modelId="{17D11CE2-7134-49AF-BD4F-E2510F43FCCE}" type="parTrans" cxnId="{7F019495-632E-4D2B-BFEC-994FA6EB4461}">
      <dgm:prSet/>
      <dgm:spPr/>
      <dgm:t>
        <a:bodyPr/>
        <a:lstStyle/>
        <a:p>
          <a:endParaRPr lang="ru-RU"/>
        </a:p>
      </dgm:t>
    </dgm:pt>
    <dgm:pt modelId="{854A1029-239F-4C6D-B7F2-78C1A4462DE0}" type="sibTrans" cxnId="{7F019495-632E-4D2B-BFEC-994FA6EB4461}">
      <dgm:prSet/>
      <dgm:spPr/>
      <dgm:t>
        <a:bodyPr/>
        <a:lstStyle/>
        <a:p>
          <a:endParaRPr lang="ru-RU"/>
        </a:p>
      </dgm:t>
    </dgm:pt>
    <dgm:pt modelId="{16572D13-619F-4E82-9A31-36E09487D463}">
      <dgm:prSet phldrT="[Текст]" custT="1"/>
      <dgm:spPr/>
      <dgm:t>
        <a:bodyPr/>
        <a:lstStyle/>
        <a:p>
          <a:pPr algn="ctr"/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социологические срезы</a:t>
          </a:r>
          <a:endParaRPr lang="ru-RU" b="1" dirty="0">
            <a:solidFill>
              <a:schemeClr val="bg1"/>
            </a:solidFill>
          </a:endParaRPr>
        </a:p>
      </dgm:t>
    </dgm:pt>
    <dgm:pt modelId="{6237E18B-7DB0-4D73-BE03-7F8565056290}" type="parTrans" cxnId="{22618C03-95B4-4B52-9F9A-F0F57F013557}">
      <dgm:prSet/>
      <dgm:spPr/>
      <dgm:t>
        <a:bodyPr/>
        <a:lstStyle/>
        <a:p>
          <a:endParaRPr lang="ru-RU"/>
        </a:p>
      </dgm:t>
    </dgm:pt>
    <dgm:pt modelId="{97BA457C-A0AD-430E-8769-9B290D4B74E1}" type="sibTrans" cxnId="{22618C03-95B4-4B52-9F9A-F0F57F013557}">
      <dgm:prSet/>
      <dgm:spPr/>
      <dgm:t>
        <a:bodyPr/>
        <a:lstStyle/>
        <a:p>
          <a:endParaRPr lang="ru-RU"/>
        </a:p>
      </dgm:t>
    </dgm:pt>
    <dgm:pt modelId="{D0CEC695-6DFB-449E-97EF-31688686A92E}">
      <dgm:prSet phldrT="[Текст]" custT="1"/>
      <dgm:spPr/>
      <dgm:t>
        <a:bodyPr/>
        <a:lstStyle/>
        <a:p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сбор и обработка информации</a:t>
          </a:r>
          <a:endParaRPr lang="ru-RU" b="1" dirty="0">
            <a:solidFill>
              <a:schemeClr val="bg1"/>
            </a:solidFill>
          </a:endParaRPr>
        </a:p>
      </dgm:t>
    </dgm:pt>
    <dgm:pt modelId="{4777AB4F-70F1-47C0-8A51-1E908FA8745D}" type="parTrans" cxnId="{11F0AE11-E1B4-401A-800E-D69023203549}">
      <dgm:prSet/>
      <dgm:spPr/>
      <dgm:t>
        <a:bodyPr/>
        <a:lstStyle/>
        <a:p>
          <a:endParaRPr lang="ru-RU"/>
        </a:p>
      </dgm:t>
    </dgm:pt>
    <dgm:pt modelId="{AF066E82-F0B9-48B7-9E5A-BE0E9D451FA1}" type="sibTrans" cxnId="{11F0AE11-E1B4-401A-800E-D69023203549}">
      <dgm:prSet/>
      <dgm:spPr/>
      <dgm:t>
        <a:bodyPr/>
        <a:lstStyle/>
        <a:p>
          <a:endParaRPr lang="ru-RU"/>
        </a:p>
      </dgm:t>
    </dgm:pt>
    <dgm:pt modelId="{14B21EE3-EAD9-495D-9C92-4CEABFF71305}" type="pres">
      <dgm:prSet presAssocID="{83F8810E-74C5-4E14-BD73-38482AB7F68C}" presName="diagram" presStyleCnt="0">
        <dgm:presLayoutVars>
          <dgm:dir/>
          <dgm:resizeHandles val="exact"/>
        </dgm:presLayoutVars>
      </dgm:prSet>
      <dgm:spPr/>
    </dgm:pt>
    <dgm:pt modelId="{1D2F7294-C484-4C67-97D2-9C6836F5E347}" type="pres">
      <dgm:prSet presAssocID="{4DFB403A-F658-435A-98F7-433E5A2A8378}" presName="node" presStyleLbl="node1" presStyleIdx="0" presStyleCnt="4" custScaleX="72056" custLinFactNeighborX="2785" custLinFactNeighborY="-4205">
        <dgm:presLayoutVars>
          <dgm:bulletEnabled val="1"/>
        </dgm:presLayoutVars>
      </dgm:prSet>
      <dgm:spPr/>
    </dgm:pt>
    <dgm:pt modelId="{B1E4AF4A-EA0A-410F-A54A-E220AAA771DF}" type="pres">
      <dgm:prSet presAssocID="{84153679-C4F6-4AD0-A310-0153E46A62B5}" presName="sibTrans" presStyleCnt="0"/>
      <dgm:spPr/>
    </dgm:pt>
    <dgm:pt modelId="{F7B147C7-6CF1-4FE6-B062-4FAE47ED9FFB}" type="pres">
      <dgm:prSet presAssocID="{D7245AD5-E1BB-470A-AD2B-58F8795E7007}" presName="node" presStyleLbl="node1" presStyleIdx="1" presStyleCnt="4" custScaleX="77718" custLinFactNeighborX="-764" custLinFactNeighborY="-6500">
        <dgm:presLayoutVars>
          <dgm:bulletEnabled val="1"/>
        </dgm:presLayoutVars>
      </dgm:prSet>
      <dgm:spPr/>
    </dgm:pt>
    <dgm:pt modelId="{6FBDD019-6C5D-4F7F-A949-971869A57372}" type="pres">
      <dgm:prSet presAssocID="{854A1029-239F-4C6D-B7F2-78C1A4462DE0}" presName="sibTrans" presStyleCnt="0"/>
      <dgm:spPr/>
    </dgm:pt>
    <dgm:pt modelId="{3B0550DB-A0CB-4F95-B13C-962B601ADCE9}" type="pres">
      <dgm:prSet presAssocID="{16572D13-619F-4E82-9A31-36E09487D463}" presName="node" presStyleLbl="node1" presStyleIdx="2" presStyleCnt="4" custScaleX="84901" custLinFactNeighborX="87482" custLinFactNeighborY="-8918">
        <dgm:presLayoutVars>
          <dgm:bulletEnabled val="1"/>
        </dgm:presLayoutVars>
      </dgm:prSet>
      <dgm:spPr/>
    </dgm:pt>
    <dgm:pt modelId="{48679DF0-1F7B-4904-92BD-9F0119A63343}" type="pres">
      <dgm:prSet presAssocID="{97BA457C-A0AD-430E-8769-9B290D4B74E1}" presName="sibTrans" presStyleCnt="0"/>
      <dgm:spPr/>
    </dgm:pt>
    <dgm:pt modelId="{24F4E59D-6661-4BE0-BB7E-4B0B0A58B2C6}" type="pres">
      <dgm:prSet presAssocID="{D0CEC695-6DFB-449E-97EF-31688686A92E}" presName="node" presStyleLbl="node1" presStyleIdx="3" presStyleCnt="4" custScaleX="85923" custLinFactNeighborX="-97860" custLinFactNeighborY="-8918">
        <dgm:presLayoutVars>
          <dgm:bulletEnabled val="1"/>
        </dgm:presLayoutVars>
      </dgm:prSet>
      <dgm:spPr/>
    </dgm:pt>
  </dgm:ptLst>
  <dgm:cxnLst>
    <dgm:cxn modelId="{22618C03-95B4-4B52-9F9A-F0F57F013557}" srcId="{83F8810E-74C5-4E14-BD73-38482AB7F68C}" destId="{16572D13-619F-4E82-9A31-36E09487D463}" srcOrd="2" destOrd="0" parTransId="{6237E18B-7DB0-4D73-BE03-7F8565056290}" sibTransId="{97BA457C-A0AD-430E-8769-9B290D4B74E1}"/>
    <dgm:cxn modelId="{33DBED06-61CF-4217-8534-E472D3C9F844}" type="presOf" srcId="{4DFB403A-F658-435A-98F7-433E5A2A8378}" destId="{1D2F7294-C484-4C67-97D2-9C6836F5E347}" srcOrd="0" destOrd="0" presId="urn:microsoft.com/office/officeart/2005/8/layout/default"/>
    <dgm:cxn modelId="{11F0AE11-E1B4-401A-800E-D69023203549}" srcId="{83F8810E-74C5-4E14-BD73-38482AB7F68C}" destId="{D0CEC695-6DFB-449E-97EF-31688686A92E}" srcOrd="3" destOrd="0" parTransId="{4777AB4F-70F1-47C0-8A51-1E908FA8745D}" sibTransId="{AF066E82-F0B9-48B7-9E5A-BE0E9D451FA1}"/>
    <dgm:cxn modelId="{BEDDBA5D-A0B4-4AAB-BCD3-E4426E150241}" type="presOf" srcId="{D0CEC695-6DFB-449E-97EF-31688686A92E}" destId="{24F4E59D-6661-4BE0-BB7E-4B0B0A58B2C6}" srcOrd="0" destOrd="0" presId="urn:microsoft.com/office/officeart/2005/8/layout/default"/>
    <dgm:cxn modelId="{8AE57A79-492A-45B1-9FAE-B4540A9A6DE9}" type="presOf" srcId="{83F8810E-74C5-4E14-BD73-38482AB7F68C}" destId="{14B21EE3-EAD9-495D-9C92-4CEABFF71305}" srcOrd="0" destOrd="0" presId="urn:microsoft.com/office/officeart/2005/8/layout/default"/>
    <dgm:cxn modelId="{B21F1380-7428-4B1F-AC9C-F084834375D9}" type="presOf" srcId="{D7245AD5-E1BB-470A-AD2B-58F8795E7007}" destId="{F7B147C7-6CF1-4FE6-B062-4FAE47ED9FFB}" srcOrd="0" destOrd="0" presId="urn:microsoft.com/office/officeart/2005/8/layout/default"/>
    <dgm:cxn modelId="{7F019495-632E-4D2B-BFEC-994FA6EB4461}" srcId="{83F8810E-74C5-4E14-BD73-38482AB7F68C}" destId="{D7245AD5-E1BB-470A-AD2B-58F8795E7007}" srcOrd="1" destOrd="0" parTransId="{17D11CE2-7134-49AF-BD4F-E2510F43FCCE}" sibTransId="{854A1029-239F-4C6D-B7F2-78C1A4462DE0}"/>
    <dgm:cxn modelId="{1C650BB7-BDA5-449A-AD53-528C0DD12A87}" type="presOf" srcId="{16572D13-619F-4E82-9A31-36E09487D463}" destId="{3B0550DB-A0CB-4F95-B13C-962B601ADCE9}" srcOrd="0" destOrd="0" presId="urn:microsoft.com/office/officeart/2005/8/layout/default"/>
    <dgm:cxn modelId="{A164A3D3-A566-4406-942A-8A4C0640AD8C}" srcId="{83F8810E-74C5-4E14-BD73-38482AB7F68C}" destId="{4DFB403A-F658-435A-98F7-433E5A2A8378}" srcOrd="0" destOrd="0" parTransId="{2E98A785-A446-4F1A-81B0-FF9B80168796}" sibTransId="{84153679-C4F6-4AD0-A310-0153E46A62B5}"/>
    <dgm:cxn modelId="{56787920-6A5F-4062-8263-F32A3928B989}" type="presParOf" srcId="{14B21EE3-EAD9-495D-9C92-4CEABFF71305}" destId="{1D2F7294-C484-4C67-97D2-9C6836F5E347}" srcOrd="0" destOrd="0" presId="urn:microsoft.com/office/officeart/2005/8/layout/default"/>
    <dgm:cxn modelId="{9F421A8D-E5F0-47F7-A62F-8FF1318721A7}" type="presParOf" srcId="{14B21EE3-EAD9-495D-9C92-4CEABFF71305}" destId="{B1E4AF4A-EA0A-410F-A54A-E220AAA771DF}" srcOrd="1" destOrd="0" presId="urn:microsoft.com/office/officeart/2005/8/layout/default"/>
    <dgm:cxn modelId="{35523067-3825-42FE-BD34-001760D9A6D0}" type="presParOf" srcId="{14B21EE3-EAD9-495D-9C92-4CEABFF71305}" destId="{F7B147C7-6CF1-4FE6-B062-4FAE47ED9FFB}" srcOrd="2" destOrd="0" presId="urn:microsoft.com/office/officeart/2005/8/layout/default"/>
    <dgm:cxn modelId="{9CEF4E8E-DE21-4945-ACFF-FDED7CF1CEA2}" type="presParOf" srcId="{14B21EE3-EAD9-495D-9C92-4CEABFF71305}" destId="{6FBDD019-6C5D-4F7F-A949-971869A57372}" srcOrd="3" destOrd="0" presId="urn:microsoft.com/office/officeart/2005/8/layout/default"/>
    <dgm:cxn modelId="{B0FB6C2B-1BE4-4E47-B995-F2514CD21E19}" type="presParOf" srcId="{14B21EE3-EAD9-495D-9C92-4CEABFF71305}" destId="{3B0550DB-A0CB-4F95-B13C-962B601ADCE9}" srcOrd="4" destOrd="0" presId="urn:microsoft.com/office/officeart/2005/8/layout/default"/>
    <dgm:cxn modelId="{425B9F87-4589-46D1-B0F7-751CE491F1DB}" type="presParOf" srcId="{14B21EE3-EAD9-495D-9C92-4CEABFF71305}" destId="{48679DF0-1F7B-4904-92BD-9F0119A63343}" srcOrd="5" destOrd="0" presId="urn:microsoft.com/office/officeart/2005/8/layout/default"/>
    <dgm:cxn modelId="{1A34C90F-BCA8-4C71-AEB1-D0F5D5B741CD}" type="presParOf" srcId="{14B21EE3-EAD9-495D-9C92-4CEABFF71305}" destId="{24F4E59D-6661-4BE0-BB7E-4B0B0A58B2C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BAB090-DC0C-4EDF-A2CF-DBA8F5835C2C}">
      <dsp:nvSpPr>
        <dsp:cNvPr id="0" name=""/>
        <dsp:cNvSpPr/>
      </dsp:nvSpPr>
      <dsp:spPr>
        <a:xfrm>
          <a:off x="0" y="18679"/>
          <a:ext cx="6096000" cy="106863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Информирование родителей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 dirty="0">
            <a:solidFill>
              <a:schemeClr val="bg1"/>
            </a:solidFill>
          </a:endParaRPr>
        </a:p>
      </dsp:txBody>
      <dsp:txXfrm>
        <a:off x="52167" y="70846"/>
        <a:ext cx="5991666" cy="964305"/>
      </dsp:txXfrm>
    </dsp:sp>
    <dsp:sp modelId="{2D5CF8FC-D016-4CC9-94C5-7BB7A2FE6E56}">
      <dsp:nvSpPr>
        <dsp:cNvPr id="0" name=""/>
        <dsp:cNvSpPr/>
      </dsp:nvSpPr>
      <dsp:spPr>
        <a:xfrm>
          <a:off x="0" y="1089364"/>
          <a:ext cx="6096000" cy="899605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Просвещение родителей </a:t>
          </a:r>
        </a:p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kern="1200" dirty="0"/>
        </a:p>
      </dsp:txBody>
      <dsp:txXfrm>
        <a:off x="43915" y="1133279"/>
        <a:ext cx="6008170" cy="811775"/>
      </dsp:txXfrm>
    </dsp:sp>
    <dsp:sp modelId="{8D6266C2-7220-474F-94BB-0EADF6F525BC}">
      <dsp:nvSpPr>
        <dsp:cNvPr id="0" name=""/>
        <dsp:cNvSpPr/>
      </dsp:nvSpPr>
      <dsp:spPr>
        <a:xfrm>
          <a:off x="0" y="1960857"/>
          <a:ext cx="6096000" cy="1033448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Построение взаимодействия в форме сотрудничества</a:t>
          </a:r>
        </a:p>
        <a:p>
          <a:pPr lvl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kern="1200" dirty="0"/>
        </a:p>
      </dsp:txBody>
      <dsp:txXfrm>
        <a:off x="50449" y="2011306"/>
        <a:ext cx="5995102" cy="932550"/>
      </dsp:txXfrm>
    </dsp:sp>
    <dsp:sp modelId="{B1A27764-0428-450A-AC69-0B10ABD71D8A}">
      <dsp:nvSpPr>
        <dsp:cNvPr id="0" name=""/>
        <dsp:cNvSpPr/>
      </dsp:nvSpPr>
      <dsp:spPr>
        <a:xfrm>
          <a:off x="0" y="2957397"/>
          <a:ext cx="6096000" cy="1298562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Вовлечение родителей в образовательный процесс. </a:t>
          </a:r>
          <a:endParaRPr lang="ru-RU" sz="2400" b="1" kern="1200" dirty="0">
            <a:solidFill>
              <a:schemeClr val="bg1"/>
            </a:solidFill>
          </a:endParaRP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kern="1200" dirty="0"/>
        </a:p>
      </dsp:txBody>
      <dsp:txXfrm>
        <a:off x="63391" y="3020788"/>
        <a:ext cx="5969218" cy="11717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DEA346-85A9-4738-B0E9-5EF0D2149715}">
      <dsp:nvSpPr>
        <dsp:cNvPr id="0" name=""/>
        <dsp:cNvSpPr/>
      </dsp:nvSpPr>
      <dsp:spPr>
        <a:xfrm>
          <a:off x="0" y="0"/>
          <a:ext cx="7096132" cy="94128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Приоритет семьи в воспитании, обучении и развитии ребёнка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bg1"/>
            </a:solidFill>
          </a:endParaRPr>
        </a:p>
      </dsp:txBody>
      <dsp:txXfrm>
        <a:off x="45950" y="45950"/>
        <a:ext cx="7004232" cy="849382"/>
      </dsp:txXfrm>
    </dsp:sp>
    <dsp:sp modelId="{B2F5B612-7E5F-41D5-9468-DC90F1FDDA55}">
      <dsp:nvSpPr>
        <dsp:cNvPr id="0" name=""/>
        <dsp:cNvSpPr/>
      </dsp:nvSpPr>
      <dsp:spPr>
        <a:xfrm>
          <a:off x="0" y="1003438"/>
          <a:ext cx="7096132" cy="914410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Открытость</a:t>
          </a:r>
        </a:p>
        <a:p>
          <a:pPr lvl="0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kern="1200" dirty="0"/>
        </a:p>
      </dsp:txBody>
      <dsp:txXfrm>
        <a:off x="44638" y="1048076"/>
        <a:ext cx="7006856" cy="825134"/>
      </dsp:txXfrm>
    </dsp:sp>
    <dsp:sp modelId="{AD4338AE-7859-4E38-A359-65AC1AD414EB}">
      <dsp:nvSpPr>
        <dsp:cNvPr id="0" name=""/>
        <dsp:cNvSpPr/>
      </dsp:nvSpPr>
      <dsp:spPr>
        <a:xfrm>
          <a:off x="0" y="1910898"/>
          <a:ext cx="7096132" cy="872458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Взаимное доверие, уважение и доброжелательность</a:t>
          </a:r>
        </a:p>
        <a:p>
          <a:pPr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bg1"/>
            </a:solidFill>
          </a:endParaRPr>
        </a:p>
      </dsp:txBody>
      <dsp:txXfrm>
        <a:off x="42590" y="1953488"/>
        <a:ext cx="7010952" cy="787278"/>
      </dsp:txXfrm>
    </dsp:sp>
    <dsp:sp modelId="{050D0C4F-4ADD-43B9-8732-0425AE89163C}">
      <dsp:nvSpPr>
        <dsp:cNvPr id="0" name=""/>
        <dsp:cNvSpPr/>
      </dsp:nvSpPr>
      <dsp:spPr>
        <a:xfrm>
          <a:off x="0" y="2745848"/>
          <a:ext cx="7096132" cy="875285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Индивидуально-дифференцированный подход</a:t>
          </a:r>
          <a:endParaRPr lang="ru-RU" sz="2000" b="1" kern="1200" dirty="0">
            <a:solidFill>
              <a:schemeClr val="bg1"/>
            </a:solidFill>
          </a:endParaRPr>
        </a:p>
      </dsp:txBody>
      <dsp:txXfrm>
        <a:off x="42728" y="2788576"/>
        <a:ext cx="7010676" cy="789829"/>
      </dsp:txXfrm>
    </dsp:sp>
    <dsp:sp modelId="{E36816AD-4689-428D-9B11-5AC861021AB0}">
      <dsp:nvSpPr>
        <dsp:cNvPr id="0" name=""/>
        <dsp:cNvSpPr/>
      </dsp:nvSpPr>
      <dsp:spPr>
        <a:xfrm>
          <a:off x="0" y="3632467"/>
          <a:ext cx="7096132" cy="87528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err="1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Возрастосообразность</a:t>
          </a:r>
          <a:endParaRPr lang="ru-RU" sz="2000" b="1" kern="1200" dirty="0">
            <a:solidFill>
              <a:schemeClr val="bg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>
            <a:solidFill>
              <a:schemeClr val="bg1"/>
            </a:solidFill>
          </a:endParaRPr>
        </a:p>
      </dsp:txBody>
      <dsp:txXfrm>
        <a:off x="42728" y="3675195"/>
        <a:ext cx="7010676" cy="7898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067BB-E052-47FF-97FC-C2EC76E378AA}">
      <dsp:nvSpPr>
        <dsp:cNvPr id="0" name=""/>
        <dsp:cNvSpPr/>
      </dsp:nvSpPr>
      <dsp:spPr>
        <a:xfrm>
          <a:off x="0" y="0"/>
          <a:ext cx="7000924" cy="109772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342900" lvl="0" indent="-34290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положительного эмоционального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микроклимата взаимодействия с родителями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buNone/>
          </a:pPr>
          <a:endParaRPr lang="ru-RU" sz="2000" dirty="0"/>
        </a:p>
      </dsp:txBody>
      <dsp:txXfrm>
        <a:off x="53586" y="53586"/>
        <a:ext cx="6893752" cy="990549"/>
      </dsp:txXfrm>
    </dsp:sp>
    <dsp:sp modelId="{EE6E93BB-B1E6-489D-8858-44AF209682CC}">
      <dsp:nvSpPr>
        <dsp:cNvPr id="0" name=""/>
        <dsp:cNvSpPr/>
      </dsp:nvSpPr>
      <dsp:spPr>
        <a:xfrm>
          <a:off x="0" y="1143004"/>
          <a:ext cx="7000924" cy="1001488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педагогической грамотности родителей 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buNone/>
          </a:pPr>
          <a:endParaRPr lang="ru-RU" sz="2000" dirty="0"/>
        </a:p>
      </dsp:txBody>
      <dsp:txXfrm>
        <a:off x="48889" y="1191893"/>
        <a:ext cx="6903146" cy="903710"/>
      </dsp:txXfrm>
    </dsp:sp>
    <dsp:sp modelId="{CF45296E-643C-4C9F-8ADA-7E283FD3842B}">
      <dsp:nvSpPr>
        <dsp:cNvPr id="0" name=""/>
        <dsp:cNvSpPr/>
      </dsp:nvSpPr>
      <dsp:spPr>
        <a:xfrm>
          <a:off x="0" y="2214580"/>
          <a:ext cx="7000924" cy="916232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профессиональной компетентности педагогов</a:t>
          </a:r>
        </a:p>
        <a:p>
          <a:pPr>
            <a:buNone/>
          </a:pPr>
          <a:endParaRPr lang="ru-RU" dirty="0"/>
        </a:p>
      </dsp:txBody>
      <dsp:txXfrm>
        <a:off x="44727" y="2259307"/>
        <a:ext cx="6911470" cy="826778"/>
      </dsp:txXfrm>
    </dsp:sp>
    <dsp:sp modelId="{1F3B239C-C4CD-4772-9EDA-1BB181265590}">
      <dsp:nvSpPr>
        <dsp:cNvPr id="0" name=""/>
        <dsp:cNvSpPr/>
      </dsp:nvSpPr>
      <dsp:spPr>
        <a:xfrm>
          <a:off x="0" y="3172140"/>
          <a:ext cx="7000924" cy="916241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Обогащение опыта межличностного общения детей, родителей и педагогов</a:t>
          </a:r>
        </a:p>
        <a:p>
          <a:pPr>
            <a:buNone/>
          </a:pPr>
          <a:endParaRPr lang="ru-RU" sz="2000" dirty="0"/>
        </a:p>
      </dsp:txBody>
      <dsp:txXfrm>
        <a:off x="44727" y="3216867"/>
        <a:ext cx="6911470" cy="826787"/>
      </dsp:txXfrm>
    </dsp:sp>
    <dsp:sp modelId="{68B5919E-6683-4F2D-8838-9C3C4E079CB8}">
      <dsp:nvSpPr>
        <dsp:cNvPr id="0" name=""/>
        <dsp:cNvSpPr/>
      </dsp:nvSpPr>
      <dsp:spPr>
        <a:xfrm>
          <a:off x="0" y="4015915"/>
          <a:ext cx="7000924" cy="916232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Продуктивное творческое взаимодействие педагогов и родителей</a:t>
          </a:r>
          <a:endParaRPr lang="ru-RU" sz="22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buNone/>
          </a:pPr>
          <a:endParaRPr lang="ru-RU" dirty="0"/>
        </a:p>
      </dsp:txBody>
      <dsp:txXfrm>
        <a:off x="44727" y="4060642"/>
        <a:ext cx="6911470" cy="8267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2F7294-C484-4C67-97D2-9C6836F5E347}">
      <dsp:nvSpPr>
        <dsp:cNvPr id="0" name=""/>
        <dsp:cNvSpPr/>
      </dsp:nvSpPr>
      <dsp:spPr>
        <a:xfrm>
          <a:off x="71446" y="500062"/>
          <a:ext cx="1820130" cy="151559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анкетирование</a:t>
          </a:r>
          <a:endParaRPr lang="ru-RU" sz="1800" b="1" dirty="0">
            <a:solidFill>
              <a:schemeClr val="bg1"/>
            </a:solidFill>
          </a:endParaRPr>
        </a:p>
      </dsp:txBody>
      <dsp:txXfrm>
        <a:off x="71446" y="500062"/>
        <a:ext cx="1820130" cy="1515596"/>
      </dsp:txXfrm>
    </dsp:sp>
    <dsp:sp modelId="{F7B147C7-6CF1-4FE6-B062-4FAE47ED9FFB}">
      <dsp:nvSpPr>
        <dsp:cNvPr id="0" name=""/>
        <dsp:cNvSpPr/>
      </dsp:nvSpPr>
      <dsp:spPr>
        <a:xfrm>
          <a:off x="2054528" y="465279"/>
          <a:ext cx="1963151" cy="1515596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опрос</a:t>
          </a:r>
          <a:endParaRPr lang="ru-RU" b="1" dirty="0">
            <a:solidFill>
              <a:schemeClr val="bg1"/>
            </a:solidFill>
          </a:endParaRPr>
        </a:p>
      </dsp:txBody>
      <dsp:txXfrm>
        <a:off x="2054528" y="465279"/>
        <a:ext cx="1963151" cy="1515596"/>
      </dsp:txXfrm>
    </dsp:sp>
    <dsp:sp modelId="{3B0550DB-A0CB-4F95-B13C-962B601ADCE9}">
      <dsp:nvSpPr>
        <dsp:cNvPr id="0" name=""/>
        <dsp:cNvSpPr/>
      </dsp:nvSpPr>
      <dsp:spPr>
        <a:xfrm>
          <a:off x="6499368" y="428631"/>
          <a:ext cx="2144594" cy="1515596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социологические срезы</a:t>
          </a:r>
          <a:endParaRPr lang="ru-RU" b="1" dirty="0">
            <a:solidFill>
              <a:schemeClr val="bg1"/>
            </a:solidFill>
          </a:endParaRPr>
        </a:p>
      </dsp:txBody>
      <dsp:txXfrm>
        <a:off x="6499368" y="428631"/>
        <a:ext cx="2144594" cy="1515596"/>
      </dsp:txXfrm>
    </dsp:sp>
    <dsp:sp modelId="{24F4E59D-6661-4BE0-BB7E-4B0B0A58B2C6}">
      <dsp:nvSpPr>
        <dsp:cNvPr id="0" name=""/>
        <dsp:cNvSpPr/>
      </dsp:nvSpPr>
      <dsp:spPr>
        <a:xfrm>
          <a:off x="4214834" y="428631"/>
          <a:ext cx="2170409" cy="1515596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сбор и обработка информации</a:t>
          </a:r>
          <a:endParaRPr lang="ru-RU" b="1" dirty="0">
            <a:solidFill>
              <a:schemeClr val="bg1"/>
            </a:solidFill>
          </a:endParaRPr>
        </a:p>
      </dsp:txBody>
      <dsp:txXfrm>
        <a:off x="4214834" y="428631"/>
        <a:ext cx="2170409" cy="1515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0279E434-8DE8-4342-BF41-AD113EE9E33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ABA6EC1-8567-4454-A7FE-8BF7B17938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64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detsadik124orsk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etsad124orsk.gosuslugi.ru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>
          <a:xfrm>
            <a:off x="9954895" y="4873625"/>
            <a:ext cx="0" cy="397510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E1A27D6-3FAF-F8A2-4F1C-A254C54F9263}"/>
              </a:ext>
            </a:extLst>
          </p:cNvPr>
          <p:cNvSpPr txBox="1"/>
          <p:nvPr/>
        </p:nvSpPr>
        <p:spPr>
          <a:xfrm>
            <a:off x="2857488" y="4572008"/>
            <a:ext cx="5060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Звягинцева Т.Е., заведующий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МДОАУ «Детский сад №124 г. Орска»</a:t>
            </a:r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AF65F0-0F91-0F99-2C62-5D53B8794FE8}"/>
              </a:ext>
            </a:extLst>
          </p:cNvPr>
          <p:cNvSpPr txBox="1"/>
          <p:nvPr/>
        </p:nvSpPr>
        <p:spPr>
          <a:xfrm>
            <a:off x="571472" y="1142984"/>
            <a:ext cx="784887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2640" marR="736600" algn="ctr">
              <a:spcAft>
                <a:spcPts val="0"/>
              </a:spcAft>
            </a:pPr>
            <a:r>
              <a:rPr lang="ru-RU" sz="2800" b="1" spc="-55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Управленческие </a:t>
            </a:r>
            <a:r>
              <a:rPr lang="ru-RU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аспекты</a:t>
            </a:r>
            <a:r>
              <a:rPr lang="ru-RU" sz="2800" b="1" spc="-6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организации конструктивного взаимодействия ДОО</a:t>
            </a:r>
          </a:p>
          <a:p>
            <a:pPr marL="802640" marR="736600" algn="ctr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родительской общественностью в контексте с реализации</a:t>
            </a:r>
          </a:p>
          <a:p>
            <a:pPr marL="802640" marR="736600" algn="ctr"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рограммы развития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85"/>
            <a:ext cx="9286844" cy="685800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9985EE-7672-E0A6-758F-FC98FDB77BA3}"/>
              </a:ext>
            </a:extLst>
          </p:cNvPr>
          <p:cNvSpPr txBox="1"/>
          <p:nvPr/>
        </p:nvSpPr>
        <p:spPr>
          <a:xfrm>
            <a:off x="2194010" y="5146637"/>
            <a:ext cx="489882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Индивидуальное консультирование с педагогами по результатам анкетирования, тестов, по запросам педагогов</a:t>
            </a:r>
            <a:endParaRPr lang="ru-RU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BA7C41-F29F-7739-6830-3ECF6A13655D}"/>
              </a:ext>
            </a:extLst>
          </p:cNvPr>
          <p:cNvSpPr txBox="1"/>
          <p:nvPr/>
        </p:nvSpPr>
        <p:spPr>
          <a:xfrm>
            <a:off x="571472" y="142852"/>
            <a:ext cx="8424936" cy="954107"/>
          </a:xfrm>
          <a:prstGeom prst="rect">
            <a:avLst/>
          </a:prstGeom>
          <a:solidFill>
            <a:srgbClr val="CCFFCC"/>
          </a:solidFill>
          <a:ln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коллективом ДОУ по организации взаимодействия с семьей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AB55C4C9-DA1D-96F5-9786-59B86A7B43CD}"/>
              </a:ext>
            </a:extLst>
          </p:cNvPr>
          <p:cNvGrpSpPr/>
          <p:nvPr/>
        </p:nvGrpSpPr>
        <p:grpSpPr>
          <a:xfrm>
            <a:off x="2873358" y="1254803"/>
            <a:ext cx="3614015" cy="1817388"/>
            <a:chOff x="145907" y="4263587"/>
            <a:chExt cx="2707662" cy="1724740"/>
          </a:xfrm>
        </p:grpSpPr>
        <p:sp>
          <p:nvSpPr>
            <p:cNvPr id="17" name="Прямоугольник: скругленные углы 13">
              <a:extLst>
                <a:ext uri="{FF2B5EF4-FFF2-40B4-BE49-F238E27FC236}">
                  <a16:creationId xmlns:a16="http://schemas.microsoft.com/office/drawing/2014/main" id="{7B3B567A-3C8A-6886-F781-CA024FA83CAD}"/>
                </a:ext>
              </a:extLst>
            </p:cNvPr>
            <p:cNvSpPr/>
            <p:nvPr/>
          </p:nvSpPr>
          <p:spPr>
            <a:xfrm>
              <a:off x="145907" y="4315852"/>
              <a:ext cx="2707662" cy="1553515"/>
            </a:xfrm>
            <a:prstGeom prst="roundRect">
              <a:avLst>
                <a:gd name="adj" fmla="val 10000"/>
              </a:avLst>
            </a:prstGeom>
            <a:solidFill>
              <a:srgbClr val="FFFF99">
                <a:alpha val="89804"/>
              </a:srgbClr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: скругленные углы 4">
              <a:extLst>
                <a:ext uri="{FF2B5EF4-FFF2-40B4-BE49-F238E27FC236}">
                  <a16:creationId xmlns:a16="http://schemas.microsoft.com/office/drawing/2014/main" id="{4E23D575-3D76-748B-8AA8-214EF42A3FE4}"/>
                </a:ext>
              </a:extLst>
            </p:cNvPr>
            <p:cNvSpPr txBox="1"/>
            <p:nvPr/>
          </p:nvSpPr>
          <p:spPr>
            <a:xfrm>
              <a:off x="219088" y="4263587"/>
              <a:ext cx="2616661" cy="17247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074036" y="1300961"/>
            <a:ext cx="32126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педагогов по направлению взаимодействия с семьей</a:t>
            </a:r>
          </a:p>
          <a:p>
            <a:pPr lvl="0" algn="ctr"/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(курсы, семинары-практикумы, </a:t>
            </a:r>
            <a:r>
              <a:rPr lang="ru-RU" sz="1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вебинары,тренинги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/>
          </a:p>
          <a:p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379E2BA8-B9B0-6A73-C515-5814F1C830B5}"/>
              </a:ext>
            </a:extLst>
          </p:cNvPr>
          <p:cNvGrpSpPr/>
          <p:nvPr/>
        </p:nvGrpSpPr>
        <p:grpSpPr>
          <a:xfrm>
            <a:off x="1219832" y="3098098"/>
            <a:ext cx="1767991" cy="1422178"/>
            <a:chOff x="2473277" y="2671714"/>
            <a:chExt cx="1873963" cy="1857389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827DF31-0A87-17B2-F643-FCA550B195E9}"/>
                </a:ext>
              </a:extLst>
            </p:cNvPr>
            <p:cNvSpPr/>
            <p:nvPr/>
          </p:nvSpPr>
          <p:spPr>
            <a:xfrm>
              <a:off x="2473277" y="2671714"/>
              <a:ext cx="1850384" cy="1621970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8598C3-E497-6AC4-C592-FD30E590A072}"/>
                </a:ext>
              </a:extLst>
            </p:cNvPr>
            <p:cNvSpPr txBox="1"/>
            <p:nvPr/>
          </p:nvSpPr>
          <p:spPr>
            <a:xfrm>
              <a:off x="2496856" y="2671715"/>
              <a:ext cx="1850384" cy="1857388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Эффективные формы</a:t>
              </a:r>
              <a:endParaRPr lang="ru-RU" sz="16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0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взаимодействия с родителями»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4B30588-3867-1425-D562-5BA3A6BC607C}"/>
              </a:ext>
            </a:extLst>
          </p:cNvPr>
          <p:cNvSpPr txBox="1"/>
          <p:nvPr/>
        </p:nvSpPr>
        <p:spPr>
          <a:xfrm>
            <a:off x="3563888" y="3096494"/>
            <a:ext cx="1817753" cy="142217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бесконфликтного общения  педагогов и родителей»                            (тренинги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46B2E3-2BF6-4BBF-5113-B74D5748228C}"/>
              </a:ext>
            </a:extLst>
          </p:cNvPr>
          <p:cNvSpPr txBox="1"/>
          <p:nvPr/>
        </p:nvSpPr>
        <p:spPr>
          <a:xfrm>
            <a:off x="6092179" y="3092794"/>
            <a:ext cx="2152229" cy="142217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«Технологии эффективного взаимодействия с родителями в реализации ФОП ДО»</a:t>
            </a:r>
          </a:p>
        </p:txBody>
      </p:sp>
    </p:spTree>
    <p:extLst>
      <p:ext uri="{BB962C8B-B14F-4D97-AF65-F5344CB8AC3E}">
        <p14:creationId xmlns:p14="http://schemas.microsoft.com/office/powerpoint/2010/main" val="652997104"/>
      </p:ext>
    </p:extLst>
  </p:cSld>
  <p:clrMapOvr>
    <a:masterClrMapping/>
  </p:clrMapOvr>
  <p:transition spd="med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76F9C134-A441-2258-2BAB-077B76E49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44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CBC2A4-F2BC-78C3-B910-76AC7EBFCA95}"/>
              </a:ext>
            </a:extLst>
          </p:cNvPr>
          <p:cNvSpPr txBox="1"/>
          <p:nvPr/>
        </p:nvSpPr>
        <p:spPr>
          <a:xfrm>
            <a:off x="843349" y="1205462"/>
            <a:ext cx="7776864" cy="737510"/>
          </a:xfrm>
          <a:prstGeom prst="rect">
            <a:avLst/>
          </a:prstGeom>
          <a:solidFill>
            <a:srgbClr val="FFFFCC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«Детский сад -семья- единое информационное пространство»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i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уровня информационной культуры педагогов и родителей</a:t>
            </a:r>
            <a:r>
              <a:rPr lang="ru-RU" sz="1600" b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3F4AFE-BD99-C316-AAD3-AAFB829644C3}"/>
              </a:ext>
            </a:extLst>
          </p:cNvPr>
          <p:cNvSpPr txBox="1"/>
          <p:nvPr/>
        </p:nvSpPr>
        <p:spPr>
          <a:xfrm>
            <a:off x="827586" y="2250734"/>
            <a:ext cx="7776864" cy="8617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3399"/>
            </a:solidFill>
          </a:ln>
        </p:spPr>
        <p:txBody>
          <a:bodyPr wrap="square">
            <a:spAutoFit/>
          </a:bodyPr>
          <a:lstStyle/>
          <a:p>
            <a:pPr marL="73660" marR="374015" algn="just"/>
            <a:r>
              <a:rPr lang="ru-RU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«Детский сад -семья -компетентность и ответственность</a:t>
            </a:r>
            <a:r>
              <a:rPr lang="ru-RU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1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660" marR="374015" algn="just"/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компетенции родителей и педагогов в вопросах семейного воспитания, обучения и воспитания в детском саду.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8420FB-C87C-DD4F-5103-F42565AB6DD8}"/>
              </a:ext>
            </a:extLst>
          </p:cNvPr>
          <p:cNvSpPr txBox="1"/>
          <p:nvPr/>
        </p:nvSpPr>
        <p:spPr>
          <a:xfrm>
            <a:off x="827586" y="3563253"/>
            <a:ext cx="7776864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«Детский сад -семья- социальное партнёрство»</a:t>
            </a:r>
            <a:endParaRPr lang="ru-RU" kern="1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Конструктивное взаимодействие и диалог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911EBE-AED7-3E29-97EF-4DA12335776A}"/>
              </a:ext>
            </a:extLst>
          </p:cNvPr>
          <p:cNvSpPr txBox="1"/>
          <p:nvPr/>
        </p:nvSpPr>
        <p:spPr>
          <a:xfrm>
            <a:off x="843349" y="4636498"/>
            <a:ext cx="7848871" cy="1163588"/>
          </a:xfrm>
          <a:prstGeom prst="rect">
            <a:avLst/>
          </a:prstGeom>
          <a:solidFill>
            <a:srgbClr val="CCFF99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«Детский сад -семья-вовлечённость в единое образовательное пространство»</a:t>
            </a:r>
          </a:p>
          <a:p>
            <a:pPr>
              <a:lnSpc>
                <a:spcPct val="107000"/>
              </a:lnSpc>
            </a:pP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уровня вовлечённости в образовательный процесс детского сада.</a:t>
            </a:r>
            <a:endParaRPr lang="ru-RU" sz="1600" b="1" i="1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E59E5B5-4465-83B6-B38B-3B498D38ABBE}"/>
              </a:ext>
            </a:extLst>
          </p:cNvPr>
          <p:cNvSpPr txBox="1">
            <a:spLocks/>
          </p:cNvSpPr>
          <p:nvPr/>
        </p:nvSpPr>
        <p:spPr>
          <a:xfrm>
            <a:off x="395536" y="169482"/>
            <a:ext cx="8136904" cy="695324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 проект «Детский сад-семья- единое образовательное пространство»</a:t>
            </a:r>
          </a:p>
          <a:p>
            <a:pPr algn="ctr"/>
            <a:endParaRPr lang="ru-RU" sz="32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741786"/>
      </p:ext>
    </p:extLst>
  </p:cSld>
  <p:clrMapOvr>
    <a:masterClrMapping/>
  </p:clrMapOvr>
  <p:transition spd="med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е 2"/>
          <p:cNvSpPr txBox="1"/>
          <p:nvPr/>
        </p:nvSpPr>
        <p:spPr>
          <a:xfrm>
            <a:off x="1979712" y="188640"/>
            <a:ext cx="5191125" cy="93610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imes New Roman"/>
                <a:ea typeface="Calibri"/>
                <a:cs typeface="Times New Roman"/>
              </a:rPr>
              <a:t>ФОРМЫ РАБОТЫ С РОДИТЕЛЯМИ</a:t>
            </a:r>
          </a:p>
        </p:txBody>
      </p:sp>
      <p:sp>
        <p:nvSpPr>
          <p:cNvPr id="5" name="Поле 4"/>
          <p:cNvSpPr txBox="1"/>
          <p:nvPr/>
        </p:nvSpPr>
        <p:spPr>
          <a:xfrm>
            <a:off x="139552" y="1459884"/>
            <a:ext cx="2698750" cy="50101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ТРАДИЦИОННЫЕ</a:t>
            </a:r>
          </a:p>
        </p:txBody>
      </p:sp>
      <p:sp>
        <p:nvSpPr>
          <p:cNvPr id="6" name="Поле 7"/>
          <p:cNvSpPr txBox="1"/>
          <p:nvPr/>
        </p:nvSpPr>
        <p:spPr>
          <a:xfrm>
            <a:off x="139552" y="2417226"/>
            <a:ext cx="2148056" cy="412341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СОБРАНИЯ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КОНСУЛЬТАЦИИ,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БЕСЕДЫ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СТЕНДОВАЯ НАГЛЯДНОСТЬ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СОВМЕСТНЫЕ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ДОСУГОВЫЕ МЕРОПРИЯТИЯ</a:t>
            </a:r>
          </a:p>
        </p:txBody>
      </p:sp>
      <p:sp>
        <p:nvSpPr>
          <p:cNvPr id="7" name="Поле 6"/>
          <p:cNvSpPr txBox="1"/>
          <p:nvPr/>
        </p:nvSpPr>
        <p:spPr>
          <a:xfrm>
            <a:off x="3154131" y="1481791"/>
            <a:ext cx="2757805" cy="47910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АНКЕТИРОВАНИЕ</a:t>
            </a:r>
          </a:p>
        </p:txBody>
      </p:sp>
      <p:sp>
        <p:nvSpPr>
          <p:cNvPr id="8" name="Поле 5"/>
          <p:cNvSpPr txBox="1"/>
          <p:nvPr/>
        </p:nvSpPr>
        <p:spPr>
          <a:xfrm>
            <a:off x="6101538" y="1496714"/>
            <a:ext cx="2978785" cy="46418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НЕТРАДИЦИОННЫЕ</a:t>
            </a:r>
          </a:p>
        </p:txBody>
      </p:sp>
      <p:sp>
        <p:nvSpPr>
          <p:cNvPr id="9" name="Поле 9"/>
          <p:cNvSpPr txBox="1"/>
          <p:nvPr/>
        </p:nvSpPr>
        <p:spPr>
          <a:xfrm>
            <a:off x="2841359" y="2580204"/>
            <a:ext cx="2669802" cy="396044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РЕЗУЛЬТАТ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УДОВЛЕТВОРЁННОСТЬ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РОДИТЕЛЕЙ (НОК)- 98 %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ЗАИНТЕРЕСОВАННОСТЬ В ПАРТНЁРСКИХ ОТНОШЕНИЯХ – 80%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0" dirty="0">
              <a:solidFill>
                <a:schemeClr val="accent6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ПОСЕЩЕНИЕ</a:t>
            </a:r>
            <a:r>
              <a:rPr kumimoji="0" lang="ru-RU" sz="1400" i="0" u="none" strike="noStrike" kern="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РОДИТЕЛЬСКОГО КЛУБА ВЫХОДНОГО ДНЯ – 85%</a:t>
            </a:r>
            <a:endParaRPr kumimoji="0" lang="ru-RU" sz="140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0" dirty="0">
              <a:solidFill>
                <a:schemeClr val="accent6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sp>
        <p:nvSpPr>
          <p:cNvPr id="10" name="Поле 8"/>
          <p:cNvSpPr txBox="1"/>
          <p:nvPr/>
        </p:nvSpPr>
        <p:spPr>
          <a:xfrm>
            <a:off x="5911936" y="2311045"/>
            <a:ext cx="3159557" cy="43357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РОДИТЕЛЬСКИЙ КЛУБ: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 ЗАПРОСАМ РОДИТЕЛЕЙ И ПЕДАГОГОВ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«МОЛОДАЯ СЕМЬЯ»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«ЗДОРОВЫЙ МАЛЫШ»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«КЛУБ ВЫХОДНОГО ДНЯ»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«ПСИХОЛОГИЧЕСКАЯ ГОСТИНАЯ»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«РОДИТЕЛЬСКИЙ  ВСЕОБУЧ»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ДНИ ОТКРЫТЫХ ДВЕРЕЙ «КАЛЕЙДОСКОП  ТАЛАНТОВ»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ВЫПУСК СТЕНГАЗЕТ, БУКЛЕТОВ, ПАМЯТОК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ОФИЦИАЛЬНЫЙ САЙТ  ДОУ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ОФИЦИАЛЬНЫЕ  СТРАНИЦЫ В ВК, ОДНОКЛАССНИКИ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487629" y="1099204"/>
            <a:ext cx="0" cy="3975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5" idx="0"/>
          </p:cNvCxnSpPr>
          <p:nvPr/>
        </p:nvCxnSpPr>
        <p:spPr>
          <a:xfrm flipH="1">
            <a:off x="1488927" y="1087914"/>
            <a:ext cx="455712" cy="3719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170837" y="1124744"/>
            <a:ext cx="425499" cy="3351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176260" y="1993666"/>
            <a:ext cx="0" cy="47637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235889" y="2019716"/>
            <a:ext cx="0" cy="3975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339315" y="1960899"/>
            <a:ext cx="0" cy="3159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287608" y="4444762"/>
            <a:ext cx="55069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5511161" y="444476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7" idx="3"/>
          </p:cNvCxnSpPr>
          <p:nvPr/>
        </p:nvCxnSpPr>
        <p:spPr>
          <a:xfrm>
            <a:off x="5911936" y="1721345"/>
            <a:ext cx="233584" cy="558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cxnSpLocks/>
            <a:stCxn id="7" idx="1"/>
          </p:cNvCxnSpPr>
          <p:nvPr/>
        </p:nvCxnSpPr>
        <p:spPr>
          <a:xfrm flipH="1">
            <a:off x="2797525" y="1721345"/>
            <a:ext cx="356606" cy="617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590775"/>
      </p:ext>
    </p:extLst>
  </p:cSld>
  <p:clrMapOvr>
    <a:masterClrMapping/>
  </p:clrMapOvr>
  <p:transition spd="med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486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474821-6CC7-96CE-DCDF-0D523FFF1142}"/>
              </a:ext>
            </a:extLst>
          </p:cNvPr>
          <p:cNvSpPr txBox="1"/>
          <p:nvPr/>
        </p:nvSpPr>
        <p:spPr>
          <a:xfrm>
            <a:off x="179512" y="117693"/>
            <a:ext cx="8568952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Электронные формы работы-сайт, </a:t>
            </a:r>
            <a:r>
              <a:rPr lang="ru-RU" sz="1800" b="1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госпаблик</a:t>
            </a:r>
            <a:r>
              <a:rPr lang="ru-RU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VK</a:t>
            </a:r>
            <a:r>
              <a:rPr lang="ru-RU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управленческой деятельности администрация МДОАУ использует информационные  технологии,   компьютерную     и  копировальную      технику   в  режиме    уверенного пользователя. 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МДОАУ «Детский сад № 124г. Орска»  использует ПОС ЕГПУ - платформу обратной связи, позволяющей гражданам через мобильное приложение «Госуслуги» «Решаем вместе» направлять обращения для быстрого решения актуальных проблем. Для донесения нужной информации и доступ к страницам, которые позволяют создать атмосферу открытости и безопасности, эффективной коммуникации и информационной инфраструктуры в соцсетях были созданы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Госпаблики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(официальная страница организации в ВКонтакте:</a:t>
            </a:r>
            <a:r>
              <a:rPr lang="ru-RU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https://vk.com/detsadik124orsk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Подтвержденный статус официального сообщества ДОУ повысил уровень безопасности и ведение качественного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контента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подтверждается количеством подписчиков и в первую очередь родителей воспитанников. 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Сайт выполняет немаловажную роль в формировании имиджа нашего ДОУ, так как позволяет родителям (законным представителям), в том числе тем, кто только планирует посещать дошкольное учреждение, узнать о его деятельности, четко представляет структуру, услуги, программу обучения дошкольного образования, одним словом,  имеют общее представление о работе дошкольного учреждения. Сайт является информативным для участников образовательных отношений, постоянно обновляется, включает в себя разные сервисы, мобилизующий, развивающий, доступный и привлекательный для каждого посетителя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https://detsad124orsk.gosuslugi.ru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/>
            <a:r>
              <a:rPr lang="ru-RU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«Клуб выходного дня» -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перспективная форма работы с родителями, учитывающая актуальные потребности семьи и способствующая формированию активной жизненной позиции участников процесса, укреплению семьи – полноценного института гражданского общества, передаче опыта в воспитании детей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C4A7B254-825B-5C0E-BFD3-84C2CCD35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512" y="4238088"/>
            <a:ext cx="2592288" cy="234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24159"/>
      </p:ext>
    </p:extLst>
  </p:cSld>
  <p:clrMapOvr>
    <a:masterClrMapping/>
  </p:clrMapOvr>
  <p:transition spd="med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45582" y="214290"/>
            <a:ext cx="2679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Экскурсия выходного дня</a:t>
            </a:r>
          </a:p>
          <a:p>
            <a:pPr algn="ctr"/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Пожарная часть №9 г.Орска</a:t>
            </a:r>
            <a:endParaRPr lang="ru-RU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6735"/>
            <a:ext cx="3612849" cy="1860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9DA5EA-B64E-4B7C-C46A-7947A6183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295" y="881812"/>
            <a:ext cx="3972060" cy="262875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4F5752-DF14-7088-641E-079FF6A87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3625641"/>
            <a:ext cx="3896775" cy="24004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E3696B-2C73-E65D-E042-CC9287D36F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56793" y="3037007"/>
            <a:ext cx="8568952" cy="585216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AACDBA4-D50C-EE05-F718-2C21CB6E46F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825880"/>
            <a:ext cx="2453157" cy="1958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DC2523-F839-6BA7-DAFF-9FCB107AB8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382" y="3510570"/>
            <a:ext cx="3650082" cy="273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9986680"/>
      </p:ext>
    </p:extLst>
  </p:cSld>
  <p:clrMapOvr>
    <a:masterClrMapping/>
  </p:clrMapOvr>
  <p:transition spd="med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7"/>
            <a:ext cx="8686800" cy="817479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экскурсии дети и родители познакомились с историей основания крепости на реке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Орь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 первых этапах ее становления и развития, увидели предметы быта XVIII - XIX веков, орудия труда, национальные костюмы народов, проживающих в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Орской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крепости.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86014"/>
            <a:ext cx="3854827" cy="2786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78127"/>
            <a:ext cx="3960440" cy="28021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952" y="4003833"/>
            <a:ext cx="4386567" cy="2484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8" y="4083487"/>
            <a:ext cx="3802252" cy="2348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056249"/>
      </p:ext>
    </p:extLst>
  </p:cSld>
  <p:clrMapOvr>
    <a:masterClrMapping/>
  </p:clrMapOvr>
  <p:transition spd="med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11" y="3499832"/>
            <a:ext cx="432248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08450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3967"/>
            <a:ext cx="4320480" cy="305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9"/>
          <a:stretch/>
        </p:blipFill>
        <p:spPr bwMode="auto">
          <a:xfrm>
            <a:off x="4787847" y="3501008"/>
            <a:ext cx="424632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645289"/>
      </p:ext>
    </p:extLst>
  </p:cSld>
  <p:clrMapOvr>
    <a:masterClrMapping/>
  </p:clrMapOvr>
  <p:transition spd="med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0519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Экскурсия в музей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«Т.Г. Шевченко в </a:t>
            </a:r>
            <a:r>
              <a:rPr lang="ru-RU" sz="2800" b="1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Орской</a:t>
            </a:r>
            <a:r>
              <a:rPr lang="ru-RU" sz="28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крепости» 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673" y="1988840"/>
            <a:ext cx="3374327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B5E025-5F8B-E6EB-5925-B7943528C3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100" r="39763"/>
          <a:stretch/>
        </p:blipFill>
        <p:spPr>
          <a:xfrm>
            <a:off x="348180" y="1268760"/>
            <a:ext cx="2647869" cy="511178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716531-BF8B-4EAC-329B-C23B8D5DCB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101" r="40573"/>
          <a:stretch/>
        </p:blipFill>
        <p:spPr>
          <a:xfrm>
            <a:off x="3077286" y="1268760"/>
            <a:ext cx="2538335" cy="504056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B1FCDB-CB5D-ACD8-5C9D-1C2D19C521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100" r="39763"/>
          <a:stretch/>
        </p:blipFill>
        <p:spPr>
          <a:xfrm>
            <a:off x="107504" y="286974"/>
            <a:ext cx="3133169" cy="59560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586DB7-CD1E-8D3A-0369-0EA0782610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100" r="39763"/>
          <a:stretch/>
        </p:blipFill>
        <p:spPr>
          <a:xfrm>
            <a:off x="3240673" y="286974"/>
            <a:ext cx="2968445" cy="59560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D75AEB-AA92-26BA-503D-F1736F01146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100" r="38975"/>
          <a:stretch/>
        </p:blipFill>
        <p:spPr>
          <a:xfrm>
            <a:off x="6216033" y="332656"/>
            <a:ext cx="2846130" cy="591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21710"/>
      </p:ext>
    </p:extLst>
  </p:cSld>
  <p:clrMapOvr>
    <a:masterClrMapping/>
  </p:clrMapOvr>
  <p:transition spd="med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988B45-FE36-D420-1044-BDC87B12B655}"/>
              </a:ext>
            </a:extLst>
          </p:cNvPr>
          <p:cNvSpPr txBox="1"/>
          <p:nvPr/>
        </p:nvSpPr>
        <p:spPr>
          <a:xfrm>
            <a:off x="2051720" y="89816"/>
            <a:ext cx="7056784" cy="1315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«Воспитывая детей,</a:t>
            </a:r>
            <a:endParaRPr lang="ru-RU" sz="1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нынешние родители воспитывают</a:t>
            </a:r>
            <a:endParaRPr lang="ru-RU" sz="1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будущую историю нашей страны,</a:t>
            </a:r>
            <a:endParaRPr lang="ru-RU" sz="1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значит — и историю мира.</a:t>
            </a:r>
            <a:endParaRPr lang="ru-RU" sz="1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Макаренко А. С.</a:t>
            </a:r>
            <a:endParaRPr lang="ru-RU" sz="1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0A26CD-461A-8521-3E52-2A3898FA8EB8}"/>
              </a:ext>
            </a:extLst>
          </p:cNvPr>
          <p:cNvSpPr txBox="1"/>
          <p:nvPr/>
        </p:nvSpPr>
        <p:spPr>
          <a:xfrm>
            <a:off x="200602" y="1632848"/>
            <a:ext cx="878497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 и семейное воспитание являются приоритетами государственной политики России, что находит отражение в законодательных актах. </a:t>
            </a:r>
          </a:p>
          <a:p>
            <a:pPr algn="ctr"/>
            <a:r>
              <a:rPr lang="ru-RU" sz="1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Нормативно-правовые основания взаимодействия ДОУ с родителями    </a:t>
            </a:r>
            <a:r>
              <a:rPr lang="ru-RU" sz="15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1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(законными представителями) воспитанников</a:t>
            </a:r>
            <a:r>
              <a:rPr lang="ru-RU" sz="15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❑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«Об образовании в РФ» статья 44 п.1: «Родители (законные представители) несовершеннолетних обучающихся имеют преимущественное право на обучение и воспитание детей перед всеми другими лицами. Они обязаны заложить основы физического, нравственного и интеллектуального развития личности ребенка». </a:t>
            </a:r>
          </a:p>
          <a:p>
            <a:pPr algn="just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❑ Закон «Об образовании в РФ» статья 44 п.3:«Родители имеют право знакомиться со всеми правоустанавливающими документами ОО и с учебно-программной документацией, содержанием, методами и технологиями образования, оценками своих детей, получать информацию обо всех видах планируемых обследований детей, их результатах и рекомендациях, а также давать согласие на их проведение или участие в них, принимать участие в управлении организацией – в той форме, которая предусмотрена ее уставом». </a:t>
            </a:r>
          </a:p>
          <a:p>
            <a:pPr algn="just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❑ Закон «Об образовании в РФ» ФЗ-273 статья 2. п.31. Необходимость вовлечения родителей как «участников образовательных отношений» в образовательный процесс ДОУ, в совместную деятельность с детьми, другими родителями и педагогами</a:t>
            </a:r>
          </a:p>
          <a:p>
            <a:pPr indent="449580" algn="just"/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Социальное партнёрство детского сада с семьёй (педагоги-дети-родители) есть стратегическая связь, обусловленная равностью миссии</a:t>
            </a: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равностью ответственности перед государством за воспитание будущего поколения.</a:t>
            </a:r>
            <a:endParaRPr lang="ru-RU" sz="1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Общей задачей взаимодействия семьи и детского сада является обеспечение качественного образования, нравственности и культуры поведения.</a:t>
            </a:r>
            <a:endParaRPr lang="ru-RU" sz="1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AE9551A-5B46-CD58-453E-08CF3207E23D}"/>
              </a:ext>
            </a:extLst>
          </p:cNvPr>
          <p:cNvSpPr txBox="1">
            <a:spLocks/>
          </p:cNvSpPr>
          <p:nvPr/>
        </p:nvSpPr>
        <p:spPr>
          <a:xfrm>
            <a:off x="2051720" y="1177634"/>
            <a:ext cx="5786478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АКТУАЛЬНОСТЬ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0234964"/>
      </p:ext>
    </p:extLst>
  </p:cSld>
  <p:clrMapOvr>
    <a:masterClrMapping/>
  </p:clrMapOvr>
  <p:transition spd="med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3117536" cy="2110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9262" y="1113398"/>
            <a:ext cx="2937375" cy="2085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3448" y="18864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Орский</a:t>
            </a:r>
            <a:r>
              <a:rPr lang="ru-RU" sz="28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драмматический</a:t>
            </a:r>
            <a:r>
              <a:rPr lang="ru-RU" sz="28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театр</a:t>
            </a:r>
          </a:p>
          <a:p>
            <a:pPr algn="ctr">
              <a:spcAft>
                <a:spcPts val="0"/>
              </a:spcAft>
            </a:pPr>
            <a:r>
              <a:rPr lang="ru-RU" sz="2800" b="1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cap="none" spc="0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м.А.С.Пушкина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48" y="717472"/>
            <a:ext cx="2815748" cy="1878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60801" y="2918171"/>
            <a:ext cx="4953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Хорошей традицией стало совместное посещение детских спектаклей в Орском драматическом театре.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4BD494-C9CC-7AD0-2D0A-65FCAF8925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7039" y="1093191"/>
            <a:ext cx="2612719" cy="1885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F51802-DB12-0BB0-8E26-6618A2F45F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196" y="3945703"/>
            <a:ext cx="360040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E48D0D-29B6-8C35-B5A8-E40FB6F9ACB0}"/>
              </a:ext>
            </a:extLst>
          </p:cNvPr>
          <p:cNvSpPr txBox="1"/>
          <p:nvPr/>
        </p:nvSpPr>
        <p:spPr>
          <a:xfrm>
            <a:off x="5757214" y="6313511"/>
            <a:ext cx="46341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им.Гагарина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846529"/>
      </p:ext>
    </p:extLst>
  </p:cSld>
  <p:clrMapOvr>
    <a:masterClrMapping/>
  </p:clrMapOvr>
  <p:transition spd="med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деятельности клуба: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Результатом работы клуба выходного дня МДОАУ «Детский сад №124 «Василёк»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г.Орска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является  тесное сотрудничество детского сада с семьями воспитанников.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Возрождение семейных традиций совместного проведения выходных дней с пользой для всех членов семьи, преемственности поколений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A6B3C27C-7BB0-72BE-4F26-DC6D2F45A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56953"/>
            <a:ext cx="2088232" cy="188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893236"/>
      </p:ext>
    </p:extLst>
  </p:cSld>
  <p:clrMapOvr>
    <a:masterClrMapping/>
  </p:clrMapOvr>
  <p:transition spd="med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8457C3-154C-DEAC-D5EE-DEB17CBD0FA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661" y="692696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33073" r="39725"/>
          <a:stretch>
            <a:fillRect/>
          </a:stretch>
        </p:blipFill>
        <p:spPr bwMode="auto">
          <a:xfrm>
            <a:off x="283002" y="3838233"/>
            <a:ext cx="4003245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07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0403" y="1556792"/>
            <a:ext cx="450059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4065AB5E-A517-12DA-7106-719F72CC9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790" y="188439"/>
            <a:ext cx="3406958" cy="178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039019"/>
      </p:ext>
    </p:extLst>
  </p:cSld>
  <p:clrMapOvr>
    <a:masterClrMapping/>
  </p:clrMapOvr>
  <p:transition spd="med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253" y="3143248"/>
            <a:ext cx="3725018" cy="3725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60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28628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6068" name="Picture 4"/>
          <p:cNvPicPr>
            <a:picLocks noChangeAspect="1" noChangeArrowheads="1"/>
          </p:cNvPicPr>
          <p:nvPr/>
        </p:nvPicPr>
        <p:blipFill>
          <a:blip r:embed="rId4"/>
          <a:srcRect t="32115" b="12413"/>
          <a:stretch>
            <a:fillRect/>
          </a:stretch>
        </p:blipFill>
        <p:spPr bwMode="auto">
          <a:xfrm>
            <a:off x="5429256" y="3143248"/>
            <a:ext cx="289649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79DD46-DEA5-9B66-FB13-9BC42172A2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69" y="385674"/>
            <a:ext cx="4104456" cy="24433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7E6B1C-F823-279A-BF1E-6426D425DD12}"/>
              </a:ext>
            </a:extLst>
          </p:cNvPr>
          <p:cNvSpPr txBox="1"/>
          <p:nvPr/>
        </p:nvSpPr>
        <p:spPr>
          <a:xfrm>
            <a:off x="539552" y="7146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рады с вами познакомиться!»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F4DEDD-F8BA-094A-E300-525B30A2118B}"/>
              </a:ext>
            </a:extLst>
          </p:cNvPr>
          <p:cNvSpPr txBox="1"/>
          <p:nvPr/>
        </p:nvSpPr>
        <p:spPr>
          <a:xfrm>
            <a:off x="4932040" y="303004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«Масленица пришла!»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CD9E47-A388-CC39-A1F4-A0E9EBCAB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8" y="1070976"/>
            <a:ext cx="2081450" cy="2775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343F7C-B66F-98BD-487B-97724FBCD3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7"/>
          <a:stretch/>
        </p:blipFill>
        <p:spPr>
          <a:xfrm>
            <a:off x="5707386" y="4050889"/>
            <a:ext cx="2485020" cy="263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A260D74-D388-58E2-97FC-E76C241D5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1288">
            <a:off x="416658" y="3768844"/>
            <a:ext cx="4457838" cy="2988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C1CC0F-E973-5754-BB32-2759496504B1}"/>
              </a:ext>
            </a:extLst>
          </p:cNvPr>
          <p:cNvSpPr txBox="1"/>
          <p:nvPr/>
        </p:nvSpPr>
        <p:spPr>
          <a:xfrm>
            <a:off x="2046836" y="40466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НАШИ ДОБРЫЕ ДЕЛА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A8CC1ED-4A76-9598-02B8-0E33D845C6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17383"/>
            <a:ext cx="1973438" cy="2631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BA9A06-CC7B-F737-D0F0-459C08C6B5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5727" y="1098541"/>
            <a:ext cx="3790794" cy="28430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8214578"/>
      </p:ext>
    </p:extLst>
  </p:cSld>
  <p:clrMapOvr>
    <a:masterClrMapping/>
  </p:clrMapOvr>
  <p:transition spd="med"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06ED60-DD7F-80BC-1099-6A0D345E5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33201" r="2751" b="10190"/>
          <a:stretch/>
        </p:blipFill>
        <p:spPr>
          <a:xfrm>
            <a:off x="179512" y="630790"/>
            <a:ext cx="451345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DA6CAC-81DB-1D1A-DC43-BA189CB2A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2" t="13333"/>
          <a:stretch>
            <a:fillRect/>
          </a:stretch>
        </p:blipFill>
        <p:spPr>
          <a:xfrm>
            <a:off x="4214810" y="2786058"/>
            <a:ext cx="472272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E5E939-628C-D05D-8CE1-62E7395DE586}"/>
              </a:ext>
            </a:extLst>
          </p:cNvPr>
          <p:cNvSpPr txBox="1"/>
          <p:nvPr/>
        </p:nvSpPr>
        <p:spPr>
          <a:xfrm>
            <a:off x="4571999" y="630790"/>
            <a:ext cx="4548329" cy="2009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kern="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НРАВСТВЕННО-ПАТРИОТИЧЕСКОЕ ВОСПИТАНИЕ НАЧИНАЕТСЯ В ДЕТСКОМ САДУ</a:t>
            </a:r>
            <a:r>
              <a:rPr lang="ru-RU" sz="1800" b="1" i="1" kern="0" dirty="0">
                <a:solidFill>
                  <a:srgbClr val="2F241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0" dirty="0">
                <a:solidFill>
                  <a:srgbClr val="2F241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социально-значимых праздников : </a:t>
            </a:r>
            <a:r>
              <a:rPr lang="ru-RU" sz="18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«Защитники отечества»</a:t>
            </a:r>
          </a:p>
          <a:p>
            <a:pPr marL="180340" algn="ctr">
              <a:lnSpc>
                <a:spcPct val="107000"/>
              </a:lnSpc>
              <a:spcAft>
                <a:spcPts val="800"/>
              </a:spcAft>
            </a:pP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t="13574"/>
          <a:stretch>
            <a:fillRect/>
          </a:stretch>
        </p:blipFill>
        <p:spPr bwMode="auto">
          <a:xfrm>
            <a:off x="179512" y="3214595"/>
            <a:ext cx="3857652" cy="2500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0397840"/>
      </p:ext>
    </p:extLst>
  </p:cSld>
  <p:clrMapOvr>
    <a:masterClrMapping/>
  </p:clrMapOvr>
  <p:transition spd="med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5" name="Picture 3"/>
          <p:cNvPicPr>
            <a:picLocks noChangeAspect="1" noChangeArrowheads="1"/>
          </p:cNvPicPr>
          <p:nvPr/>
        </p:nvPicPr>
        <p:blipFill>
          <a:blip r:embed="rId2" cstate="print"/>
          <a:srcRect t="16724" b="16382"/>
          <a:stretch>
            <a:fillRect/>
          </a:stretch>
        </p:blipFill>
        <p:spPr bwMode="auto">
          <a:xfrm>
            <a:off x="343024" y="836712"/>
            <a:ext cx="459282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22489"/>
          <a:stretch>
            <a:fillRect/>
          </a:stretch>
        </p:blipFill>
        <p:spPr bwMode="auto">
          <a:xfrm>
            <a:off x="138547" y="3593175"/>
            <a:ext cx="4441344" cy="270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4" cstate="print"/>
          <a:srcRect l="6945" t="15875" r="10703"/>
          <a:stretch>
            <a:fillRect/>
          </a:stretch>
        </p:blipFill>
        <p:spPr bwMode="auto">
          <a:xfrm>
            <a:off x="4822015" y="2996952"/>
            <a:ext cx="3751532" cy="2874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749858-0970-9425-6F0F-92CB7ACE67E6}"/>
              </a:ext>
            </a:extLst>
          </p:cNvPr>
          <p:cNvSpPr txBox="1"/>
          <p:nvPr/>
        </p:nvSpPr>
        <p:spPr>
          <a:xfrm>
            <a:off x="4579891" y="986815"/>
            <a:ext cx="4572000" cy="1094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0" dirty="0">
                <a:solidFill>
                  <a:srgbClr val="2F241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социально-значимых праздников : </a:t>
            </a:r>
          </a:p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«День народного единства»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01A32A1A-3BCC-6317-3501-0067C60EDC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5"/>
          <a:stretch/>
        </p:blipFill>
        <p:spPr bwMode="auto">
          <a:xfrm>
            <a:off x="436176" y="860644"/>
            <a:ext cx="2462086" cy="3607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E88ECF-540F-6DF4-04F8-9181B23ACC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2" t="26900" r="24929" b="15351"/>
          <a:stretch/>
        </p:blipFill>
        <p:spPr>
          <a:xfrm>
            <a:off x="2902002" y="429243"/>
            <a:ext cx="3038150" cy="4470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81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0752" y="4409140"/>
            <a:ext cx="4260245" cy="239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20158B6-2740-C06E-4400-16F64B14C3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93873"/>
            <a:ext cx="2787961" cy="371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A02564-A2A7-10FD-278A-C9F5EA8702CE}"/>
              </a:ext>
            </a:extLst>
          </p:cNvPr>
          <p:cNvSpPr txBox="1"/>
          <p:nvPr/>
        </p:nvSpPr>
        <p:spPr>
          <a:xfrm>
            <a:off x="539552" y="52472"/>
            <a:ext cx="7217528" cy="36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0" dirty="0">
                <a:solidFill>
                  <a:srgbClr val="2F241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 –музей </a:t>
            </a:r>
            <a:r>
              <a:rPr lang="ru-RU" sz="18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«Орчане в годы </a:t>
            </a:r>
            <a:r>
              <a:rPr lang="ru-RU" sz="1800" b="1" i="1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войны:в</a:t>
            </a:r>
            <a:r>
              <a:rPr lang="ru-RU" sz="18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тылу и на фронте»</a:t>
            </a:r>
          </a:p>
        </p:txBody>
      </p:sp>
    </p:spTree>
    <p:extLst>
      <p:ext uri="{BB962C8B-B14F-4D97-AF65-F5344CB8AC3E}">
        <p14:creationId xmlns:p14="http://schemas.microsoft.com/office/powerpoint/2010/main" val="244401870"/>
      </p:ext>
    </p:extLst>
  </p:cSld>
  <p:clrMapOvr>
    <a:masterClrMapping/>
  </p:clrMapOvr>
  <p:transition spd="med"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ADFEC2-2CB9-1AA0-C9DD-D080BACC74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888" t="36000" r="40550" b="29001"/>
          <a:stretch/>
        </p:blipFill>
        <p:spPr>
          <a:xfrm>
            <a:off x="223138" y="372263"/>
            <a:ext cx="4236165" cy="3025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458EAA-DFA8-16C3-EF06-28568074F3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888" t="40200" r="40550" b="34600"/>
          <a:stretch/>
        </p:blipFill>
        <p:spPr>
          <a:xfrm>
            <a:off x="251520" y="3659335"/>
            <a:ext cx="5196530" cy="267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B51DE1-B16C-0967-404D-E815265941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37450"/>
            <a:ext cx="3240360" cy="2391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FDE7C0-43A2-97E4-1628-BF9ACFF1FA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716732"/>
            <a:ext cx="3106242" cy="2391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A461FBD-07F6-64BF-EEE8-0D18E62D0AC8}"/>
              </a:ext>
            </a:extLst>
          </p:cNvPr>
          <p:cNvSpPr txBox="1"/>
          <p:nvPr/>
        </p:nvSpPr>
        <p:spPr>
          <a:xfrm>
            <a:off x="3923928" y="174372"/>
            <a:ext cx="5395407" cy="798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0" dirty="0">
                <a:solidFill>
                  <a:srgbClr val="2F241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социально-значимых праздников : </a:t>
            </a:r>
          </a:p>
          <a:p>
            <a:pPr marL="180340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ень Победы- 9мая»</a:t>
            </a:r>
          </a:p>
        </p:txBody>
      </p:sp>
    </p:spTree>
    <p:extLst>
      <p:ext uri="{BB962C8B-B14F-4D97-AF65-F5344CB8AC3E}">
        <p14:creationId xmlns:p14="http://schemas.microsoft.com/office/powerpoint/2010/main" val="2839206690"/>
      </p:ext>
    </p:extLst>
  </p:cSld>
  <p:clrMapOvr>
    <a:masterClrMapping/>
  </p:clrMapOvr>
  <p:transition spd="med"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4744"/>
            <a:ext cx="7177535" cy="424847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    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необходимая социальная площадка на пути решения проблем в семейном воспитании, укреплении детско-родительских отношений. </a:t>
            </a:r>
          </a:p>
          <a:p>
            <a:pPr marL="0" indent="0" algn="ctr"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и детский сад – </a:t>
            </a:r>
          </a:p>
          <a:p>
            <a:pPr marL="0" indent="0" algn="ctr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два важных института социализации детей. </a:t>
            </a:r>
          </a:p>
          <a:p>
            <a:pPr marL="0" indent="0" algn="ctr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Воспитательные функции их различны, но для всестороннего развития личности ребёнка необходимо их взаимодействие.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407542"/>
            <a:ext cx="5376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Родительский клуб - </a:t>
            </a: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974AAF5F-DACB-DF3C-2C8A-9384F4BB4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45024"/>
            <a:ext cx="3286893" cy="297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653975"/>
      </p:ext>
    </p:extLst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85786" y="428604"/>
            <a:ext cx="7858180" cy="695324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ГЛАВНЫЕ ЦЕЛИ ВЗАИМОДЕЙСТВИЯ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5720" y="1357298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Согласно п.26.1 ФОП ДО, главными целями взаимодействия педагогического коллектива ДОО с семьями обучающихся дошкольного возраста являются: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786" y="2857496"/>
            <a:ext cx="7929618" cy="156966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1.Обеспечение психолого-педагогической поддержки семьи и повышение компетентности родителей (законных представителей) в вопросах образования, охраны и укрепления здоровья детей;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4786322"/>
            <a:ext cx="8001056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Обеспечение единства подходов к воспитанию и обучению детей в условиях ДОО и семьи, повышение воспитательного потенциала семьи.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714489"/>
      </p:ext>
    </p:extLst>
  </p:cSld>
  <p:clrMapOvr>
    <a:masterClrMapping/>
  </p:clrMapOvr>
  <p:transition spd="med"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BF8C0E-8B39-452A-218D-8C68AE4994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5" t="18501" r="9838" b="22700"/>
          <a:stretch/>
        </p:blipFill>
        <p:spPr>
          <a:xfrm>
            <a:off x="214282" y="785794"/>
            <a:ext cx="4591579" cy="2448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3B3D76-381D-EDD3-9EDA-E32FA9605220}"/>
              </a:ext>
            </a:extLst>
          </p:cNvPr>
          <p:cNvSpPr txBox="1"/>
          <p:nvPr/>
        </p:nvSpPr>
        <p:spPr>
          <a:xfrm>
            <a:off x="1214414" y="155417"/>
            <a:ext cx="67151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КЛУБ  «ЗДОРОВЫЙ МАЛЫШ»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C4C1CF-DA4C-59AE-68F1-33538818A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0" t="23751" r="-7282" b="1050"/>
          <a:stretch/>
        </p:blipFill>
        <p:spPr>
          <a:xfrm>
            <a:off x="4429124" y="3786190"/>
            <a:ext cx="5046881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6945" t="30427" r="11695" b="12687"/>
          <a:stretch>
            <a:fillRect/>
          </a:stretch>
        </p:blipFill>
        <p:spPr bwMode="auto">
          <a:xfrm>
            <a:off x="4784646" y="1285860"/>
            <a:ext cx="435935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t="30427" r="16656"/>
          <a:stretch>
            <a:fillRect/>
          </a:stretch>
        </p:blipFill>
        <p:spPr bwMode="auto">
          <a:xfrm>
            <a:off x="285720" y="3357562"/>
            <a:ext cx="4060995" cy="254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542079"/>
      </p:ext>
    </p:extLst>
  </p:cSld>
  <p:clrMapOvr>
    <a:masterClrMapping/>
  </p:clrMapOvr>
  <p:transition spd="med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99932"/>
            <a:ext cx="6384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 «Я И МОЙ МАЛЫШ»</a:t>
            </a:r>
          </a:p>
        </p:txBody>
      </p:sp>
      <p:pic>
        <p:nvPicPr>
          <p:cNvPr id="219138" name="Picture 2" descr="D:\фото\2024\Собрание моё\1708408679452 — копия.jpg"/>
          <p:cNvPicPr>
            <a:picLocks noChangeAspect="1" noChangeArrowheads="1"/>
          </p:cNvPicPr>
          <p:nvPr/>
        </p:nvPicPr>
        <p:blipFill>
          <a:blip r:embed="rId2"/>
          <a:srcRect t="17656" b="17656"/>
          <a:stretch>
            <a:fillRect/>
          </a:stretch>
        </p:blipFill>
        <p:spPr bwMode="auto">
          <a:xfrm>
            <a:off x="323528" y="516314"/>
            <a:ext cx="381000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39" name="Picture 3" descr="D:\фото\2024\Собрание моё\1708408679550.jpg"/>
          <p:cNvPicPr>
            <a:picLocks noChangeAspect="1" noChangeArrowheads="1"/>
          </p:cNvPicPr>
          <p:nvPr/>
        </p:nvPicPr>
        <p:blipFill>
          <a:blip r:embed="rId3"/>
          <a:srcRect t="23281" b="10625"/>
          <a:stretch>
            <a:fillRect/>
          </a:stretch>
        </p:blipFill>
        <p:spPr bwMode="auto">
          <a:xfrm>
            <a:off x="4643438" y="514097"/>
            <a:ext cx="381000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40" name="Picture 4"/>
          <p:cNvPicPr>
            <a:picLocks noChangeAspect="1" noChangeArrowheads="1"/>
          </p:cNvPicPr>
          <p:nvPr/>
        </p:nvPicPr>
        <p:blipFill>
          <a:blip r:embed="rId4"/>
          <a:srcRect l="14958" t="22468" r="4417" b="25500"/>
          <a:stretch>
            <a:fillRect/>
          </a:stretch>
        </p:blipFill>
        <p:spPr bwMode="auto">
          <a:xfrm>
            <a:off x="571472" y="4000504"/>
            <a:ext cx="328044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41" name="Picture 5"/>
          <p:cNvPicPr>
            <a:picLocks noChangeAspect="1" noChangeArrowheads="1"/>
          </p:cNvPicPr>
          <p:nvPr/>
        </p:nvPicPr>
        <p:blipFill>
          <a:blip r:embed="rId5"/>
          <a:srcRect t="9844" b="27547"/>
          <a:stretch>
            <a:fillRect/>
          </a:stretch>
        </p:blipFill>
        <p:spPr bwMode="auto">
          <a:xfrm>
            <a:off x="4941083" y="3960111"/>
            <a:ext cx="3214710" cy="2683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CBD506-9463-EE96-F473-2610148C6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3214678" cy="259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00734F7-1361-B926-8CCD-4A7E9FA065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2928934"/>
            <a:ext cx="3533030" cy="2355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ED8252E-B514-A227-13BB-495ADB6A6F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014" y="135302"/>
            <a:ext cx="3547507" cy="2365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E10EE3C-096B-DA64-502B-C8FEC1C060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9" y="2928934"/>
            <a:ext cx="3235091" cy="2421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45D2286-2A6F-EBE3-31B8-50A73647BB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 b="34251"/>
          <a:stretch/>
        </p:blipFill>
        <p:spPr>
          <a:xfrm>
            <a:off x="2898761" y="537803"/>
            <a:ext cx="2774942" cy="1748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A56F8C-27BE-FC86-546C-4A50C9CAAC24}"/>
              </a:ext>
            </a:extLst>
          </p:cNvPr>
          <p:cNvSpPr txBox="1"/>
          <p:nvPr/>
        </p:nvSpPr>
        <p:spPr>
          <a:xfrm>
            <a:off x="2123812" y="235748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«МАМА, ПАПА, Я –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СПОРТИВНАЯ СЕМЬЯ»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48746C-7ABE-6E18-03A9-ACA3B81158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8923" y="4643446"/>
            <a:ext cx="3474618" cy="2021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51C8FE0-BB89-0AC2-8231-2B68B6BB5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150" y="3101608"/>
            <a:ext cx="1518163" cy="150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297681"/>
      </p:ext>
    </p:extLst>
  </p:cSld>
  <p:clrMapOvr>
    <a:masterClrMapping/>
  </p:clrMapOvr>
  <p:transition spd="med">
    <p:split orient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F6674B-9B24-3901-93DD-F4D3D3EC3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88037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открытых дверей»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EAE786-39EE-6B21-8CCA-1CE53D6098F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250" y="1700808"/>
            <a:ext cx="3741657" cy="249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1025E5-EF60-785C-F0AE-19F942737F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466" y="4385775"/>
            <a:ext cx="4427984" cy="2295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3A0BD2-0DD3-A954-8FC1-D07AF54D91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270" y="1758079"/>
            <a:ext cx="3762083" cy="2588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11FEE7-1EC8-61F6-42C9-D67176C61B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8466" y="410742"/>
            <a:ext cx="4896036" cy="14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145714"/>
      </p:ext>
    </p:extLst>
  </p:cSld>
  <p:clrMapOvr>
    <a:masterClrMapping/>
  </p:clrMapOvr>
  <p:transition spd="med">
    <p:split orient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Picture background">
            <a:extLst>
              <a:ext uri="{FF2B5EF4-FFF2-40B4-BE49-F238E27FC236}">
                <a16:creationId xmlns:a16="http://schemas.microsoft.com/office/drawing/2014/main" id="{C6FC918D-6A32-EC7B-5A65-670B858A08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8D46FC-2CBE-CDB2-7EE8-C9D962A96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2276872"/>
            <a:ext cx="9144000" cy="141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20044"/>
      </p:ext>
    </p:extLst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28728" y="1643050"/>
            <a:ext cx="6552728" cy="79567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ЗАДАЧИ ВЗАИМОДЕЙСТВИЯ ДОУ С СЕМЬЯМИ ОБУЧАЮЩИХСЯ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82BAA-8D3C-C674-0E1F-961DD56D6F75}"/>
              </a:ext>
            </a:extLst>
          </p:cNvPr>
          <p:cNvSpPr txBox="1">
            <a:spLocks/>
          </p:cNvSpPr>
          <p:nvPr/>
        </p:nvSpPr>
        <p:spPr>
          <a:xfrm>
            <a:off x="500034" y="217263"/>
            <a:ext cx="8256124" cy="135434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Цель работы</a:t>
            </a:r>
            <a:r>
              <a:rPr lang="ru-RU" sz="24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ru-RU" sz="2000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выявление и систематизация  форм и методов работы с родителями ,направленных на вовлечение их в создание единого культурно-образовательного пространства </a:t>
            </a:r>
          </a:p>
          <a:p>
            <a:pPr algn="ctr"/>
            <a:r>
              <a:rPr lang="ru-RU" sz="2000" b="1" i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«Детский сад-семья»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571604" y="2468546"/>
          <a:ext cx="6096000" cy="4389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24753670"/>
      </p:ext>
    </p:extLst>
  </p:cSld>
  <p:clrMapOvr>
    <a:masterClrMapping/>
  </p:clrMapOvr>
  <p:transition spd="med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4587E9-8B9B-7F43-B3E6-92981D9927B5}"/>
              </a:ext>
            </a:extLst>
          </p:cNvPr>
          <p:cNvSpPr txBox="1"/>
          <p:nvPr/>
        </p:nvSpPr>
        <p:spPr>
          <a:xfrm>
            <a:off x="-3214742" y="857232"/>
            <a:ext cx="571504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  <a:ea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chemeClr val="accent6">
                  <a:lumMod val="50000"/>
                </a:schemeClr>
              </a:solidFill>
              <a:effectLst/>
              <a:latin typeface="+mj-lt"/>
              <a:ea typeface="Times New Roman" panose="02020603050405020304" pitchFamily="18" charset="0"/>
            </a:endParaRPr>
          </a:p>
          <a:p>
            <a:pPr algn="just"/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42852"/>
            <a:ext cx="7572428" cy="138499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anose="02020603050405020304" pitchFamily="18" charset="0"/>
              </a:rPr>
              <a:t>ПРИНЦИПЫ ВЗАИМОДЕЙСТВИЯ С РОДИТЕЛЯМИ </a:t>
            </a:r>
          </a:p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anose="02020603050405020304" pitchFamily="18" charset="0"/>
              </a:rPr>
              <a:t>(ЗАКОННЫМИ ПРЕДСТАВИТЕЛЯМИ)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214414" y="1928802"/>
          <a:ext cx="7096132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30081889"/>
      </p:ext>
    </p:extLst>
  </p:cSld>
  <p:clrMapOvr>
    <a:masterClrMapping/>
  </p:clrMapOvr>
  <p:transition spd="med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E8A2B37-9C89-90A2-7D93-835FC6E962B1}"/>
              </a:ext>
            </a:extLst>
          </p:cNvPr>
          <p:cNvGrpSpPr/>
          <p:nvPr/>
        </p:nvGrpSpPr>
        <p:grpSpPr>
          <a:xfrm>
            <a:off x="539552" y="284509"/>
            <a:ext cx="7632848" cy="1585932"/>
            <a:chOff x="3460903" y="4056766"/>
            <a:chExt cx="2580434" cy="1585932"/>
          </a:xfrm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id="{19257B62-2535-14E4-14C9-7EB521B2FD08}"/>
                </a:ext>
              </a:extLst>
            </p:cNvPr>
            <p:cNvSpPr/>
            <p:nvPr/>
          </p:nvSpPr>
          <p:spPr>
            <a:xfrm>
              <a:off x="3460903" y="4090057"/>
              <a:ext cx="2580434" cy="15526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7" name="Прямоугольник: скругленные углы 4">
              <a:extLst>
                <a:ext uri="{FF2B5EF4-FFF2-40B4-BE49-F238E27FC236}">
                  <a16:creationId xmlns:a16="http://schemas.microsoft.com/office/drawing/2014/main" id="{2B09B829-BB66-CAAB-74A9-7961FAD79D01}"/>
                </a:ext>
              </a:extLst>
            </p:cNvPr>
            <p:cNvSpPr txBox="1"/>
            <p:nvPr/>
          </p:nvSpPr>
          <p:spPr>
            <a:xfrm>
              <a:off x="3506378" y="4056766"/>
              <a:ext cx="2489484" cy="146169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+mj-lt"/>
                <a:buNone/>
              </a:pP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Ожидаемый результат</a:t>
              </a:r>
              <a:endParaRPr lang="ru-RU" sz="3200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928662" y="428604"/>
            <a:ext cx="7429552" cy="695324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ОЖИДАЕМЫЙ  РЕЗУЛЬТАТ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362578467"/>
              </p:ext>
            </p:extLst>
          </p:nvPr>
        </p:nvGraphicFramePr>
        <p:xfrm>
          <a:off x="1285852" y="1357298"/>
          <a:ext cx="700092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44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3EEC09-FB87-1AD5-7BF6-2A1C5CA45FC2}"/>
              </a:ext>
            </a:extLst>
          </p:cNvPr>
          <p:cNvSpPr txBox="1"/>
          <p:nvPr/>
        </p:nvSpPr>
        <p:spPr>
          <a:xfrm>
            <a:off x="928662" y="2428868"/>
            <a:ext cx="77153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уровня мотивации родителей и их компетентности в области воспитания, создание условий для сотрудничества с семьями воспитанников</a:t>
            </a:r>
            <a:endParaRPr lang="ru-RU" sz="1800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79D665-076B-0864-52D2-6093882594D7}"/>
              </a:ext>
            </a:extLst>
          </p:cNvPr>
          <p:cNvSpPr txBox="1"/>
          <p:nvPr/>
        </p:nvSpPr>
        <p:spPr>
          <a:xfrm>
            <a:off x="857224" y="3429000"/>
            <a:ext cx="7929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Диагностико-аналитическое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направление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D72758-932A-4893-A10D-468545D4CE66}"/>
              </a:ext>
            </a:extLst>
          </p:cNvPr>
          <p:cNvSpPr txBox="1"/>
          <p:nvPr/>
        </p:nvSpPr>
        <p:spPr>
          <a:xfrm>
            <a:off x="431032" y="500042"/>
            <a:ext cx="8712968" cy="1932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программы развития </a:t>
            </a:r>
          </a:p>
          <a:p>
            <a:pPr algn="ctr">
              <a:lnSpc>
                <a:spcPct val="115000"/>
              </a:lnSpc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</a:p>
          <a:p>
            <a:pPr algn="ctr">
              <a:lnSpc>
                <a:spcPct val="115000"/>
              </a:lnSpc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«Сотрудничество с семьями воспитанников»</a:t>
            </a:r>
          </a:p>
          <a:p>
            <a:pPr algn="ctr">
              <a:lnSpc>
                <a:spcPct val="115000"/>
              </a:lnSpc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(2022-2025гг)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85720" y="4071942"/>
          <a:ext cx="8858280" cy="264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2516975"/>
      </p:ext>
    </p:extLst>
  </p:cSld>
  <p:clrMapOvr>
    <a:masterClrMapping/>
  </p:clrMapOvr>
  <p:transition spd="med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44" cy="6858000"/>
          </a:xfrm>
          <a:prstGeom prst="rect">
            <a:avLst/>
          </a:prstGeom>
          <a:noFill/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FA7572A-6063-B75C-807D-7A6A8CB4B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804754"/>
              </p:ext>
            </p:extLst>
          </p:nvPr>
        </p:nvGraphicFramePr>
        <p:xfrm>
          <a:off x="214282" y="1214422"/>
          <a:ext cx="6192688" cy="1280160"/>
        </p:xfrm>
        <a:graphic>
          <a:graphicData uri="http://schemas.openxmlformats.org/drawingml/2006/table">
            <a:tbl>
              <a:tblPr firstRow="1" firstCol="1" bandRow="1" bandCol="1">
                <a:tableStyleId>{ED083AE6-46FA-4A59-8FB0-9F97EB10719F}</a:tableStyleId>
              </a:tblPr>
              <a:tblGrid>
                <a:gridCol w="1021854">
                  <a:extLst>
                    <a:ext uri="{9D8B030D-6E8A-4147-A177-3AD203B41FA5}">
                      <a16:colId xmlns:a16="http://schemas.microsoft.com/office/drawing/2014/main" val="1051964248"/>
                    </a:ext>
                  </a:extLst>
                </a:gridCol>
                <a:gridCol w="1210394">
                  <a:extLst>
                    <a:ext uri="{9D8B030D-6E8A-4147-A177-3AD203B41FA5}">
                      <a16:colId xmlns:a16="http://schemas.microsoft.com/office/drawing/2014/main" val="11674541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820176579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78983054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236018207"/>
                    </a:ext>
                  </a:extLst>
                </a:gridCol>
              </a:tblGrid>
              <a:tr h="653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Полные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Неполные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(одинокие, в разводе)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Многодетные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воспитывающие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одного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ребёнка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Опекунские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FF">
                            <a:tint val="66000"/>
                            <a:satMod val="160000"/>
                          </a:srgbClr>
                        </a:gs>
                        <a:gs pos="50000">
                          <a:srgbClr val="66FFFF">
                            <a:tint val="44500"/>
                            <a:satMod val="160000"/>
                          </a:srgbClr>
                        </a:gs>
                        <a:gs pos="100000">
                          <a:srgbClr val="66FFFF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39679225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- 1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29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- 62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семья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003672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F240277-75DC-F9B0-889B-DA0504B8AB66}"/>
              </a:ext>
            </a:extLst>
          </p:cNvPr>
          <p:cNvSpPr txBox="1"/>
          <p:nvPr/>
        </p:nvSpPr>
        <p:spPr>
          <a:xfrm>
            <a:off x="-285784" y="714356"/>
            <a:ext cx="6696744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семей</a:t>
            </a:r>
            <a:endParaRPr lang="ru-RU" sz="18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F3A7D4-65F8-C434-0BFF-E49253F75FA5}"/>
              </a:ext>
            </a:extLst>
          </p:cNvPr>
          <p:cNvSpPr txBox="1"/>
          <p:nvPr/>
        </p:nvSpPr>
        <p:spPr>
          <a:xfrm>
            <a:off x="5572132" y="142852"/>
            <a:ext cx="32033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число семей –  (детей 210)</a:t>
            </a:r>
          </a:p>
          <a:p>
            <a:endParaRPr lang="ru-RU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8E7B29-26D2-F3DE-8C33-79A494D55983}"/>
              </a:ext>
            </a:extLst>
          </p:cNvPr>
          <p:cNvSpPr txBox="1"/>
          <p:nvPr/>
        </p:nvSpPr>
        <p:spPr>
          <a:xfrm>
            <a:off x="1785918" y="2643182"/>
            <a:ext cx="3643338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Социальный</a:t>
            </a:r>
            <a:r>
              <a:rPr lang="en-US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статус</a:t>
            </a:r>
            <a:r>
              <a:rPr lang="en-US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4ED539E3-67A0-5919-1F2C-8A0FB7DA7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186504"/>
              </p:ext>
            </p:extLst>
          </p:nvPr>
        </p:nvGraphicFramePr>
        <p:xfrm>
          <a:off x="214282" y="3071810"/>
          <a:ext cx="6215106" cy="100013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1445373">
                  <a:extLst>
                    <a:ext uri="{9D8B030D-6E8A-4147-A177-3AD203B41FA5}">
                      <a16:colId xmlns:a16="http://schemas.microsoft.com/office/drawing/2014/main" val="4247194570"/>
                    </a:ext>
                  </a:extLst>
                </a:gridCol>
                <a:gridCol w="1662180">
                  <a:extLst>
                    <a:ext uri="{9D8B030D-6E8A-4147-A177-3AD203B41FA5}">
                      <a16:colId xmlns:a16="http://schemas.microsoft.com/office/drawing/2014/main" val="2887866032"/>
                    </a:ext>
                  </a:extLst>
                </a:gridCol>
                <a:gridCol w="1373105">
                  <a:extLst>
                    <a:ext uri="{9D8B030D-6E8A-4147-A177-3AD203B41FA5}">
                      <a16:colId xmlns:a16="http://schemas.microsoft.com/office/drawing/2014/main" val="2958048624"/>
                    </a:ext>
                  </a:extLst>
                </a:gridCol>
                <a:gridCol w="1734448">
                  <a:extLst>
                    <a:ext uri="{9D8B030D-6E8A-4147-A177-3AD203B41FA5}">
                      <a16:colId xmlns:a16="http://schemas.microsoft.com/office/drawing/2014/main" val="3935360761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Служащие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Предприниматели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Рабочие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Домохозяйки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224404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- 1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6% - 2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235126"/>
                  </a:ext>
                </a:extLst>
              </a:tr>
            </a:tbl>
          </a:graphicData>
        </a:graphic>
      </p:graphicFrame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ACCEA087-D0AE-3902-B97C-C121B9C36C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5869220"/>
              </p:ext>
            </p:extLst>
          </p:nvPr>
        </p:nvGraphicFramePr>
        <p:xfrm>
          <a:off x="6370760" y="2553277"/>
          <a:ext cx="2690789" cy="1927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BE4C956-A6F5-D37F-87A1-8AB11D7C6470}"/>
              </a:ext>
            </a:extLst>
          </p:cNvPr>
          <p:cNvSpPr txBox="1"/>
          <p:nvPr/>
        </p:nvSpPr>
        <p:spPr>
          <a:xfrm>
            <a:off x="1214414" y="428625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Образовательный</a:t>
            </a:r>
            <a:r>
              <a:rPr lang="en-US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</a:t>
            </a:r>
            <a:r>
              <a:rPr lang="en-US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родителей</a:t>
            </a:r>
            <a:r>
              <a:rPr lang="ru-RU" sz="20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95F55AA7-F45B-2FE1-DD8E-1AE71140DE99}"/>
              </a:ext>
            </a:extLst>
          </p:cNvPr>
          <p:cNvGraphicFramePr>
            <a:graphicFrameLocks noGrp="1"/>
          </p:cNvGraphicFramePr>
          <p:nvPr/>
        </p:nvGraphicFramePr>
        <p:xfrm>
          <a:off x="214282" y="4786322"/>
          <a:ext cx="6336706" cy="1143008"/>
        </p:xfrm>
        <a:graphic>
          <a:graphicData uri="http://schemas.openxmlformats.org/drawingml/2006/table">
            <a:tbl>
              <a:tblPr firstRow="1" firstCol="1" bandRow="1" bandCol="1">
                <a:solidFill>
                  <a:srgbClr val="66FFFF"/>
                </a:solidFill>
                <a:tableStyleId>{5940675A-B579-460E-94D1-54222C63F5DA}</a:tableStyleId>
              </a:tblPr>
              <a:tblGrid>
                <a:gridCol w="1477097">
                  <a:extLst>
                    <a:ext uri="{9D8B030D-6E8A-4147-A177-3AD203B41FA5}">
                      <a16:colId xmlns:a16="http://schemas.microsoft.com/office/drawing/2014/main" val="2956242631"/>
                    </a:ext>
                  </a:extLst>
                </a:gridCol>
                <a:gridCol w="2034037">
                  <a:extLst>
                    <a:ext uri="{9D8B030D-6E8A-4147-A177-3AD203B41FA5}">
                      <a16:colId xmlns:a16="http://schemas.microsoft.com/office/drawing/2014/main" val="3311023781"/>
                    </a:ext>
                  </a:extLst>
                </a:gridCol>
                <a:gridCol w="1412786">
                  <a:extLst>
                    <a:ext uri="{9D8B030D-6E8A-4147-A177-3AD203B41FA5}">
                      <a16:colId xmlns:a16="http://schemas.microsoft.com/office/drawing/2014/main" val="501109880"/>
                    </a:ext>
                  </a:extLst>
                </a:gridCol>
                <a:gridCol w="1412786">
                  <a:extLst>
                    <a:ext uri="{9D8B030D-6E8A-4147-A177-3AD203B41FA5}">
                      <a16:colId xmlns:a16="http://schemas.microsoft.com/office/drawing/2014/main" val="2625542068"/>
                    </a:ext>
                  </a:extLst>
                </a:gridCol>
              </a:tblGrid>
              <a:tr h="679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высшее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специальное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законченное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высшее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581229"/>
                  </a:ext>
                </a:extLst>
              </a:tr>
              <a:tr h="4633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- 1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- 1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-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642167"/>
                  </a:ext>
                </a:extLst>
              </a:tr>
            </a:tbl>
          </a:graphicData>
        </a:graphic>
      </p:graphicFrame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id="{B182D996-D99F-C13C-BB71-CBD8320CDDCF}"/>
              </a:ext>
            </a:extLst>
          </p:cNvPr>
          <p:cNvGraphicFramePr/>
          <p:nvPr/>
        </p:nvGraphicFramePr>
        <p:xfrm>
          <a:off x="6273902" y="4500570"/>
          <a:ext cx="2870098" cy="1464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01E31FF3-FC2F-EF5D-6ABD-96C75B0F7BEC}"/>
              </a:ext>
            </a:extLst>
          </p:cNvPr>
          <p:cNvSpPr txBox="1"/>
          <p:nvPr/>
        </p:nvSpPr>
        <p:spPr>
          <a:xfrm>
            <a:off x="179512" y="180887"/>
            <a:ext cx="57463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результатам социологической характеристики семей: </a:t>
            </a:r>
            <a:endParaRPr lang="ru-RU" sz="1600" b="1" i="1" dirty="0"/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8F9438B3-C1FA-8B4C-2694-509D3E3D17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617515"/>
              </p:ext>
            </p:extLst>
          </p:nvPr>
        </p:nvGraphicFramePr>
        <p:xfrm>
          <a:off x="6406970" y="965480"/>
          <a:ext cx="2197478" cy="1677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0981882"/>
      </p:ext>
    </p:extLst>
  </p:cSld>
  <p:clrMapOvr>
    <a:masterClrMapping/>
  </p:clrMapOvr>
  <p:transition spd="med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7126D3D-714C-CBBC-302D-DA53B8FC3138}"/>
              </a:ext>
            </a:extLst>
          </p:cNvPr>
          <p:cNvSpPr txBox="1"/>
          <p:nvPr/>
        </p:nvSpPr>
        <p:spPr>
          <a:xfrm>
            <a:off x="1061091" y="2022545"/>
            <a:ext cx="457200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Стаж работы</a:t>
            </a:r>
            <a:endParaRPr lang="ru-RU" sz="13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66B4C3-C43C-8D10-F0A3-1903E222B02C}"/>
              </a:ext>
            </a:extLst>
          </p:cNvPr>
          <p:cNvSpPr txBox="1"/>
          <p:nvPr/>
        </p:nvSpPr>
        <p:spPr>
          <a:xfrm>
            <a:off x="3707904" y="620688"/>
            <a:ext cx="5364088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Одной из задач, направленных на развитие ДОО является повышение качества образовательного процесса и повышение педагогического потенциала воспитателей и специалистов ДОО .</a:t>
            </a:r>
          </a:p>
          <a:p>
            <a:r>
              <a:rPr lang="ru-RU" sz="14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Детский сад </a:t>
            </a:r>
            <a:r>
              <a:rPr lang="ru-RU" sz="1400" b="1" i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укомплектован кадрами на 100%: </a:t>
            </a:r>
            <a:r>
              <a:rPr lang="ru-RU" sz="1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воспитатели, педагог-психолог, учитель-логопед, дефектолог, музыкальные руководители, инструктор по физической культуре. В ДОО работает медицинская сестра, направленная от здравоохранения                              г. Орска. </a:t>
            </a:r>
          </a:p>
          <a:p>
            <a:r>
              <a:rPr lang="ru-RU" sz="1400" b="1" i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квалификаций педагогических и иных работников </a:t>
            </a:r>
            <a:r>
              <a:rPr lang="ru-RU" sz="1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образовательного учреждения соответствует квалификационным характеристикам по соответствующим должностям.</a:t>
            </a:r>
          </a:p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</a:rPr>
              <a:t>В ДОУ сложился стабильный, высококвалифицированный педагогический коллектив, нацеленный на совершенствование собственной профессиональной компетенции, саморазвитие. </a:t>
            </a:r>
            <a:endParaRPr lang="en-US" sz="1400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</a:rPr>
              <a:t>В детском саду созданы условия для профессионального роста и самореализации педагогов и специалистов.</a:t>
            </a:r>
          </a:p>
          <a:p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Тактической целью Программы развитие является повышение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конкурентноспособности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учреждения путем предо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c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тавления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широкого спектра качественных образовательных, коррекционных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информационно-просветительских услуг разным категориям заинтересованного населения.</a:t>
            </a:r>
            <a:endParaRPr lang="en-US" sz="1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3F680E-344D-1C6B-31F0-98FC1515F892}"/>
              </a:ext>
            </a:extLst>
          </p:cNvPr>
          <p:cNvSpPr txBox="1"/>
          <p:nvPr/>
        </p:nvSpPr>
        <p:spPr>
          <a:xfrm>
            <a:off x="3714744" y="357166"/>
            <a:ext cx="46785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anose="02020603050405020304" pitchFamily="18" charset="0"/>
              </a:rPr>
              <a:t>РАБОТА С ПЕДАГОГАМИ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2BC3F604-263F-AAA9-C7D0-7EEDB36A2EDA}"/>
              </a:ext>
            </a:extLst>
          </p:cNvPr>
          <p:cNvGraphicFramePr>
            <a:graphicFrameLocks/>
          </p:cNvGraphicFramePr>
          <p:nvPr/>
        </p:nvGraphicFramePr>
        <p:xfrm>
          <a:off x="72008" y="2325680"/>
          <a:ext cx="3726160" cy="1789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30B2A69B-6C29-E034-B8B5-399F78AC5B21}"/>
              </a:ext>
            </a:extLst>
          </p:cNvPr>
          <p:cNvGraphicFramePr>
            <a:graphicFrameLocks/>
          </p:cNvGraphicFramePr>
          <p:nvPr/>
        </p:nvGraphicFramePr>
        <p:xfrm>
          <a:off x="72008" y="-1"/>
          <a:ext cx="3344652" cy="2022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873049CB-5F51-F737-9A75-7D5C07F48B37}"/>
              </a:ext>
            </a:extLst>
          </p:cNvPr>
          <p:cNvGraphicFramePr>
            <a:graphicFrameLocks/>
          </p:cNvGraphicFramePr>
          <p:nvPr/>
        </p:nvGraphicFramePr>
        <p:xfrm>
          <a:off x="274474" y="4189982"/>
          <a:ext cx="3142186" cy="2479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62736354"/>
      </p:ext>
    </p:extLst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3390</TotalTime>
  <Words>1608</Words>
  <Application>Microsoft Office PowerPoint</Application>
  <PresentationFormat>Экран (4:3)</PresentationFormat>
  <Paragraphs>219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«Клуб выходного дня» -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 деятельности клуба: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«День открытых дверей»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ДС 124</cp:lastModifiedBy>
  <cp:revision>155</cp:revision>
  <cp:lastPrinted>2024-11-02T10:04:37Z</cp:lastPrinted>
  <dcterms:created xsi:type="dcterms:W3CDTF">2020-03-12T13:31:09Z</dcterms:created>
  <dcterms:modified xsi:type="dcterms:W3CDTF">2025-01-17T06:54:56Z</dcterms:modified>
</cp:coreProperties>
</file>