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0" r:id="rId2"/>
    <p:sldId id="257" r:id="rId3"/>
    <p:sldId id="258" r:id="rId4"/>
    <p:sldId id="259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howGuides="1">
      <p:cViewPr varScale="1">
        <p:scale>
          <a:sx n="105" d="100"/>
          <a:sy n="105" d="100"/>
        </p:scale>
        <p:origin x="714" y="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6F24E4-7D58-42AB-9292-428F2D508D53}" type="datetimeFigureOut">
              <a:rPr lang="ru-RU" smtClean="0"/>
              <a:t>17.12.2024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590B1B-F073-41FA-BC36-C0A842B1A4C5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63659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6F24E4-7D58-42AB-9292-428F2D508D53}" type="datetimeFigureOut">
              <a:rPr lang="ru-RU" smtClean="0"/>
              <a:t>17.12.2024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590B1B-F073-41FA-BC36-C0A842B1A4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66405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6F24E4-7D58-42AB-9292-428F2D508D53}" type="datetimeFigureOut">
              <a:rPr lang="ru-RU" smtClean="0"/>
              <a:t>17.12.2024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590B1B-F073-41FA-BC36-C0A842B1A4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651587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6F24E4-7D58-42AB-9292-428F2D508D53}" type="datetimeFigureOut">
              <a:rPr lang="ru-RU" smtClean="0"/>
              <a:t>17.12.2024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590B1B-F073-41FA-BC36-C0A842B1A4C5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54458944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6F24E4-7D58-42AB-9292-428F2D508D53}" type="datetimeFigureOut">
              <a:rPr lang="ru-RU" smtClean="0"/>
              <a:t>17.12.2024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590B1B-F073-41FA-BC36-C0A842B1A4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958318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6F24E4-7D58-42AB-9292-428F2D508D53}" type="datetimeFigureOut">
              <a:rPr lang="ru-RU" smtClean="0"/>
              <a:t>17.12.2024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590B1B-F073-41FA-BC36-C0A842B1A4C5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84334208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6F24E4-7D58-42AB-9292-428F2D508D53}" type="datetimeFigureOut">
              <a:rPr lang="ru-RU" smtClean="0"/>
              <a:t>17.12.2024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590B1B-F073-41FA-BC36-C0A842B1A4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626737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6F24E4-7D58-42AB-9292-428F2D508D53}" type="datetimeFigureOut">
              <a:rPr lang="ru-RU" smtClean="0"/>
              <a:t>17.12.2024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590B1B-F073-41FA-BC36-C0A842B1A4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207789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6F24E4-7D58-42AB-9292-428F2D508D53}" type="datetimeFigureOut">
              <a:rPr lang="ru-RU" smtClean="0"/>
              <a:t>17.12.2024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590B1B-F073-41FA-BC36-C0A842B1A4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06231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6F24E4-7D58-42AB-9292-428F2D508D53}" type="datetimeFigureOut">
              <a:rPr lang="ru-RU" smtClean="0"/>
              <a:t>17.12.2024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590B1B-F073-41FA-BC36-C0A842B1A4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62708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6F24E4-7D58-42AB-9292-428F2D508D53}" type="datetimeFigureOut">
              <a:rPr lang="ru-RU" smtClean="0"/>
              <a:t>17.12.2024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590B1B-F073-41FA-BC36-C0A842B1A4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7228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6F24E4-7D58-42AB-9292-428F2D508D53}" type="datetimeFigureOut">
              <a:rPr lang="ru-RU" smtClean="0"/>
              <a:t>17.12.2024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590B1B-F073-41FA-BC36-C0A842B1A4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89404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6F24E4-7D58-42AB-9292-428F2D508D53}" type="datetimeFigureOut">
              <a:rPr lang="ru-RU" smtClean="0"/>
              <a:t>17.12.2024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590B1B-F073-41FA-BC36-C0A842B1A4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54664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6F24E4-7D58-42AB-9292-428F2D508D53}" type="datetimeFigureOut">
              <a:rPr lang="ru-RU" smtClean="0"/>
              <a:t>17.12.2024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590B1B-F073-41FA-BC36-C0A842B1A4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75297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6F24E4-7D58-42AB-9292-428F2D508D53}" type="datetimeFigureOut">
              <a:rPr lang="ru-RU" smtClean="0"/>
              <a:t>17.12.2024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590B1B-F073-41FA-BC36-C0A842B1A4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40009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6F24E4-7D58-42AB-9292-428F2D508D53}" type="datetimeFigureOut">
              <a:rPr lang="ru-RU" smtClean="0"/>
              <a:t>17.12.2024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590B1B-F073-41FA-BC36-C0A842B1A4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46331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6F24E4-7D58-42AB-9292-428F2D508D53}" type="datetimeFigureOut">
              <a:rPr lang="ru-RU" smtClean="0"/>
              <a:t>17.12.2024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590B1B-F073-41FA-BC36-C0A842B1A4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77462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146F24E4-7D58-42AB-9292-428F2D508D53}" type="datetimeFigureOut">
              <a:rPr lang="ru-RU" smtClean="0"/>
              <a:t>17.12.2024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18590B1B-F073-41FA-BC36-C0A842B1A4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254147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EDE8271-8845-D5D3-BD51-AF91037031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4212" y="4487332"/>
            <a:ext cx="9493060" cy="1507067"/>
          </a:xfrm>
        </p:spPr>
        <p:txBody>
          <a:bodyPr>
            <a:normAutofit/>
          </a:bodyPr>
          <a:lstStyle/>
          <a:p>
            <a:r>
              <a:rPr lang="ru-RU" sz="1800" dirty="0"/>
              <a:t>РСП сопровождения молодых педагогов биологии и географии. Декабрь 2024 года</a:t>
            </a:r>
            <a:br>
              <a:rPr lang="ru-RU" sz="1800" dirty="0"/>
            </a:br>
            <a:r>
              <a:rPr lang="ru-RU" sz="1800" dirty="0"/>
              <a:t>руководитель площадки: Чернова </a:t>
            </a:r>
            <a:r>
              <a:rPr lang="ru-RU" sz="1800" dirty="0" err="1"/>
              <a:t>елена</a:t>
            </a:r>
            <a:r>
              <a:rPr lang="ru-RU" sz="1800" dirty="0"/>
              <a:t> </a:t>
            </a:r>
            <a:r>
              <a:rPr lang="ru-RU" sz="1800" dirty="0" err="1"/>
              <a:t>викторовна</a:t>
            </a:r>
            <a:r>
              <a:rPr lang="ru-RU" sz="1800" dirty="0"/>
              <a:t>, заместитель директора </a:t>
            </a:r>
            <a:r>
              <a:rPr lang="ru-RU" sz="1800" dirty="0" err="1"/>
              <a:t>моау</a:t>
            </a:r>
            <a:r>
              <a:rPr lang="ru-RU" sz="1800" dirty="0"/>
              <a:t> «</a:t>
            </a:r>
            <a:r>
              <a:rPr lang="ru-RU" sz="1800" dirty="0" err="1"/>
              <a:t>сош</a:t>
            </a:r>
            <a:r>
              <a:rPr lang="ru-RU" sz="1800" dirty="0"/>
              <a:t> № 52 г. </a:t>
            </a:r>
            <a:r>
              <a:rPr lang="ru-RU" sz="1800" dirty="0" err="1"/>
              <a:t>орска</a:t>
            </a:r>
            <a:r>
              <a:rPr lang="ru-RU" sz="1800" dirty="0"/>
              <a:t>» по </a:t>
            </a:r>
            <a:r>
              <a:rPr lang="ru-RU" sz="1800" dirty="0" err="1"/>
              <a:t>нэр</a:t>
            </a:r>
            <a:endParaRPr lang="ru-RU" sz="1800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91A56AC-E191-90E8-A3AC-D7D1B5D14B0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Конструирование современного урока географии в условиях реализации ФГОС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379651789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88B4233-5FEC-EF66-2E39-3BA042575A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Организация современного урока географии в условиях </a:t>
            </a:r>
            <a:r>
              <a:rPr lang="ru-RU" dirty="0" err="1"/>
              <a:t>фгос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DC453A3-FEA8-CCD7-82DC-A40AA215770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4212" y="685800"/>
            <a:ext cx="10818940" cy="3615267"/>
          </a:xfrm>
        </p:spPr>
        <p:txBody>
          <a:bodyPr>
            <a:normAutofit fontScale="25000" lnSpcReduction="20000"/>
          </a:bodyPr>
          <a:lstStyle/>
          <a:p>
            <a:pPr>
              <a:lnSpc>
                <a:spcPct val="150000"/>
              </a:lnSpc>
              <a:spcBef>
                <a:spcPts val="425"/>
              </a:spcBef>
              <a:spcAft>
                <a:spcPts val="425"/>
              </a:spcAft>
            </a:pPr>
            <a:r>
              <a:rPr lang="ru-RU" sz="5600" dirty="0">
                <a:solidFill>
                  <a:srgbClr val="444444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Учитель в совей работе может реализовать практическую направленность  несколькими путями:</a:t>
            </a:r>
            <a:endParaRPr lang="ru-RU" sz="56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Bef>
                <a:spcPts val="425"/>
              </a:spcBef>
              <a:spcAft>
                <a:spcPts val="425"/>
              </a:spcAft>
            </a:pPr>
            <a:r>
              <a:rPr lang="ru-RU" sz="5600" dirty="0">
                <a:solidFill>
                  <a:srgbClr val="444444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1.    Проведение экскурсий, наблюдений, анализ полученных данных об изученной территории, составление отчета.</a:t>
            </a:r>
            <a:endParaRPr lang="ru-RU" sz="56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Bef>
                <a:spcPts val="425"/>
              </a:spcBef>
              <a:spcAft>
                <a:spcPts val="425"/>
              </a:spcAft>
            </a:pPr>
            <a:r>
              <a:rPr lang="ru-RU" sz="5600" dirty="0">
                <a:solidFill>
                  <a:srgbClr val="444444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2.Проведение полевых практик по географии, практическое применение навыков исследования, умение проводить исследования в полевых условиях, сбор материала, его анализ, обобщение, систематизация; отчет о проделанной работе (групповой или индивидуальный).</a:t>
            </a:r>
            <a:endParaRPr lang="ru-RU" sz="56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Bef>
                <a:spcPts val="425"/>
              </a:spcBef>
              <a:spcAft>
                <a:spcPts val="425"/>
              </a:spcAft>
            </a:pPr>
            <a:r>
              <a:rPr lang="ru-RU" sz="5600" dirty="0">
                <a:solidFill>
                  <a:srgbClr val="444444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3.Выполнение учениками опережающего домашнего задания. Работа выполняется самостоятельно с использованием дополнительной литературы.</a:t>
            </a:r>
            <a:endParaRPr lang="ru-RU" sz="56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Bef>
                <a:spcPts val="425"/>
              </a:spcBef>
              <a:spcAft>
                <a:spcPts val="425"/>
              </a:spcAft>
            </a:pPr>
            <a:r>
              <a:rPr lang="ru-RU" sz="5600" dirty="0">
                <a:solidFill>
                  <a:srgbClr val="444444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4.Задание представляется в виде докладов, рефератов, творческих работ, картосхем и представляется для обсуждения всему классу.</a:t>
            </a:r>
            <a:endParaRPr lang="ru-RU" sz="56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Bef>
                <a:spcPts val="425"/>
              </a:spcBef>
              <a:spcAft>
                <a:spcPts val="425"/>
              </a:spcAft>
            </a:pPr>
            <a:r>
              <a:rPr lang="ru-RU" sz="5600" dirty="0">
                <a:solidFill>
                  <a:srgbClr val="444444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5.Работа эколого-географического лектория. Развивается память, культура речи, коммуникабельность, умение отстоять свою точку зрения.</a:t>
            </a:r>
            <a:endParaRPr lang="ru-RU" sz="56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Bef>
                <a:spcPts val="425"/>
              </a:spcBef>
              <a:spcAft>
                <a:spcPts val="425"/>
              </a:spcAft>
            </a:pPr>
            <a:r>
              <a:rPr lang="ru-RU" sz="5600" dirty="0">
                <a:solidFill>
                  <a:srgbClr val="444444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6.Проведение собственных исследований, определение результатов, формулирование выводов, оформление работ, их презентация.</a:t>
            </a:r>
            <a:endParaRPr lang="ru-RU" sz="56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Bef>
                <a:spcPts val="425"/>
              </a:spcBef>
              <a:spcAft>
                <a:spcPts val="425"/>
              </a:spcAft>
            </a:pPr>
            <a:r>
              <a:rPr lang="ru-RU" sz="5600" dirty="0">
                <a:solidFill>
                  <a:srgbClr val="444444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Одна из современных технологий обучения - метод проектов. Проектный метод входит в жизнь как требование времени.</a:t>
            </a:r>
            <a:endParaRPr lang="ru-RU" sz="56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1557670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CB299C8-7586-603F-7840-BAEA3DDC4C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Организация современного урока географии в условиях </a:t>
            </a:r>
            <a:r>
              <a:rPr lang="ru-RU" dirty="0" err="1"/>
              <a:t>фгос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3B3F38B-7660-AFFF-3DDE-F0C2F513B1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4212" y="685800"/>
            <a:ext cx="10892092" cy="3615267"/>
          </a:xfrm>
        </p:spPr>
        <p:txBody>
          <a:bodyPr/>
          <a:lstStyle/>
          <a:p>
            <a:r>
              <a:rPr lang="ru-RU" dirty="0">
                <a:solidFill>
                  <a:srgbClr val="444444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Таким образом, современный принцип обучения должен быть построен на индивидуально-личностном подходе к каждому ребенку. Необходимо стараться  акцентировать внимание на положительных результатах и достижениях, а свой урок строить таким образом, чтобы на нем было интересно и сильным ученикам, и ученикам с проблемами в обучении. Для педагога каждый ученик - личность, которая заслуживает уважительного отношения. И на своих уроках следует стараться научить их уважительно относиться друг к другу, умению выслушать и сопереживать, умению работать в парах и группах не подавляя, а поддерживая друг друга.</a:t>
            </a:r>
            <a:endParaRPr lang="ru-RU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3766101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303DB30-5992-80F8-2F88-B2449A179E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873A1B2-BDC6-5D8D-F0A1-6D36FBD3A73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93415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409D46B-9037-EE48-2F33-F5342FFB68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Организация современного урока географии в условиях </a:t>
            </a:r>
            <a:r>
              <a:rPr lang="ru-RU" dirty="0" err="1"/>
              <a:t>фгос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909B485-71B5-2C74-169A-C4A1253C0EA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4212" y="685800"/>
            <a:ext cx="11001820" cy="3615267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  <a:spcBef>
                <a:spcPts val="425"/>
              </a:spcBef>
              <a:spcAft>
                <a:spcPts val="425"/>
              </a:spcAft>
            </a:pPr>
            <a:r>
              <a:rPr lang="ru-RU" dirty="0">
                <a:solidFill>
                  <a:srgbClr val="444444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Современная методика преподавания географии и школьная практика располагают значительным опытом</a:t>
            </a:r>
            <a:endParaRPr lang="ru-RU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Bef>
                <a:spcPts val="425"/>
              </a:spcBef>
              <a:spcAft>
                <a:spcPts val="425"/>
              </a:spcAft>
            </a:pPr>
            <a:r>
              <a:rPr lang="ru-RU" dirty="0">
                <a:solidFill>
                  <a:srgbClr val="444444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применения методов и организационных форм, активизирующих познавательную деятельность учащегося. Этого можно добиться, например, с помощью географических игр. Применение игр позволяет решить задачу, связанную с необходимостью информационной перегрузки, с организацией психологического и физиологического отдыха. Игра формирует познавательный интерес учащегося к предмету и увеличивает его активность на уроке. Игра может использоваться в разных целях: обучение, развлечение, релаксация, коммуникация и т.д.</a:t>
            </a:r>
            <a:endParaRPr lang="ru-RU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741975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3FDEB1F-ECD3-21EE-3CBC-0853A69CF7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Организация современного урока географии в условиях </a:t>
            </a:r>
            <a:r>
              <a:rPr lang="ru-RU" dirty="0" err="1"/>
              <a:t>фгос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FB82792-7285-AEB7-F87B-46FDB1AB821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4212" y="685800"/>
            <a:ext cx="10937812" cy="3615267"/>
          </a:xfrm>
        </p:spPr>
        <p:txBody>
          <a:bodyPr>
            <a:normAutofit/>
          </a:bodyPr>
          <a:lstStyle/>
          <a:p>
            <a:r>
              <a:rPr lang="ru-RU" dirty="0">
                <a:solidFill>
                  <a:srgbClr val="444444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условиях принятия Федерального Государственного Образовательного Стандарта к современному образованию предъявляются новые требования, связанные с умением выпускников средней школы ориентироваться в потоке информации; творчески решать возникающие проблемы; применять на практике полученные знания, умения и навыки. Поэтому задача учителя - научить творчески мыслить школьников, т. е. вооружить таким важным умением, как уметь учиться. Выдающийся психолог В.В. Давыдов сказал, что «школа должна в первую очередь учить детей мыслить – причем, всех детей, без всякого исключения».        </a:t>
            </a:r>
            <a:endParaRPr lang="ru-RU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360857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7DF74E1-5521-7794-ABC1-86BE493AD8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Организация современного урока географии в условиях </a:t>
            </a:r>
            <a:r>
              <a:rPr lang="ru-RU" dirty="0" err="1"/>
              <a:t>фгос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6D44ADF-4965-3F98-D0CA-CA5A7475948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4212" y="685800"/>
            <a:ext cx="10873804" cy="3615267"/>
          </a:xfrm>
        </p:spPr>
        <p:txBody>
          <a:bodyPr/>
          <a:lstStyle/>
          <a:p>
            <a:r>
              <a:rPr lang="ru-RU" sz="1800" dirty="0">
                <a:solidFill>
                  <a:srgbClr val="444444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dirty="0">
                <a:solidFill>
                  <a:srgbClr val="444444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География - предмет, при освоении которого ведущей является познавательная деятельность. Основные виды учебных действий ученика- умение составлять характеристику, объяснять, сравнивать, систематизировать, выявлять зависимость, анализировать и т.д. Эти умения формируются, главным образом, при выполнении обучающих практических работ. Таким образом, практические работы в географии - основной путь достижения не только предметных, но и мета предметных результатов обучения. Тем более что специфика географии как учебного предмета, предполагает обязательную практическую деятельность на уроке, которая является неотъемлемой частью учебно-познавательного процесса на любом его этапе - при изучении нового материала, повторении, закреплении, обобщении и проверке знаний.</a:t>
            </a:r>
            <a:endParaRPr lang="ru-RU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177923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06FB842-7E61-2B3F-651E-936AA4DAFE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Организация современного урока географии в условиях </a:t>
            </a:r>
            <a:r>
              <a:rPr lang="ru-RU" dirty="0" err="1"/>
              <a:t>фгос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9412127-B376-34C5-C9DB-79BD009C313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4212" y="685800"/>
            <a:ext cx="11047540" cy="3615267"/>
          </a:xfrm>
        </p:spPr>
        <p:txBody>
          <a:bodyPr>
            <a:normAutofit fontScale="25000" lnSpcReduction="20000"/>
          </a:bodyPr>
          <a:lstStyle/>
          <a:p>
            <a:pPr>
              <a:lnSpc>
                <a:spcPct val="150000"/>
              </a:lnSpc>
              <a:spcBef>
                <a:spcPts val="425"/>
              </a:spcBef>
              <a:spcAft>
                <a:spcPts val="425"/>
              </a:spcAft>
            </a:pPr>
            <a:r>
              <a:rPr lang="ru-RU" sz="6400" dirty="0">
                <a:solidFill>
                  <a:srgbClr val="444444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настоящее время на смену ведущего лозунга прошлых лет «Образование для жизни» пришёл лозунг «Образование на протяжении всей жизни».     </a:t>
            </a:r>
            <a:endParaRPr lang="ru-RU" sz="64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Bef>
                <a:spcPts val="425"/>
              </a:spcBef>
              <a:spcAft>
                <a:spcPts val="425"/>
              </a:spcAft>
            </a:pPr>
            <a:r>
              <a:rPr lang="ru-RU" sz="6400" dirty="0">
                <a:solidFill>
                  <a:srgbClr val="444444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Принципиальным отличием  современного  подхода является ориентация стандартов на результаты освоения основных образовательных  программ. Под результатами понимается не только предметные знания, но и умение применять эти знания в практической деятельности.</a:t>
            </a:r>
            <a:endParaRPr lang="ru-RU" sz="64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Bef>
                <a:spcPts val="425"/>
              </a:spcBef>
              <a:spcAft>
                <a:spcPts val="425"/>
              </a:spcAft>
            </a:pPr>
            <a:r>
              <a:rPr lang="ru-RU" sz="6400" dirty="0">
                <a:solidFill>
                  <a:srgbClr val="444444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Современному  обществу нужны образованные, нравственные, предприимчивые люди, которые могут:</a:t>
            </a:r>
            <a:endParaRPr lang="ru-RU" sz="64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Bef>
                <a:spcPts val="425"/>
              </a:spcBef>
              <a:spcAft>
                <a:spcPts val="425"/>
              </a:spcAft>
            </a:pPr>
            <a:r>
              <a:rPr lang="ru-RU" sz="6400" dirty="0">
                <a:solidFill>
                  <a:srgbClr val="444444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анализировать свои действия;        </a:t>
            </a:r>
            <a:endParaRPr lang="ru-RU" sz="64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Bef>
                <a:spcPts val="425"/>
              </a:spcBef>
              <a:spcAft>
                <a:spcPts val="425"/>
              </a:spcAft>
            </a:pPr>
            <a:r>
              <a:rPr lang="ru-RU" sz="6400" dirty="0">
                <a:solidFill>
                  <a:srgbClr val="444444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самостоятельно принимать решения, прогнозируя их возможные последствия; </a:t>
            </a:r>
            <a:endParaRPr lang="ru-RU" sz="64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Bef>
                <a:spcPts val="425"/>
              </a:spcBef>
              <a:spcAft>
                <a:spcPts val="425"/>
              </a:spcAft>
            </a:pPr>
            <a:r>
              <a:rPr lang="ru-RU" sz="6400" dirty="0">
                <a:solidFill>
                  <a:srgbClr val="444444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отличаться мобильностью;</a:t>
            </a:r>
            <a:endParaRPr lang="ru-RU" sz="64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Bef>
                <a:spcPts val="425"/>
              </a:spcBef>
              <a:spcAft>
                <a:spcPts val="425"/>
              </a:spcAft>
            </a:pPr>
            <a:r>
              <a:rPr lang="ru-RU" sz="6400" dirty="0">
                <a:solidFill>
                  <a:srgbClr val="444444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быть способны к сотрудничеству;</a:t>
            </a:r>
            <a:endParaRPr lang="ru-RU" sz="64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Bef>
                <a:spcPts val="425"/>
              </a:spcBef>
              <a:spcAft>
                <a:spcPts val="425"/>
              </a:spcAft>
            </a:pPr>
            <a:r>
              <a:rPr lang="ru-RU" sz="6400" dirty="0">
                <a:solidFill>
                  <a:srgbClr val="444444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обладать чувством ответственности за судьбу страны, ее социально-экономическое процветание.</a:t>
            </a:r>
            <a:endParaRPr lang="ru-RU" sz="64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445252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7BD9D55-8834-93FF-0499-4E8B6C0EE7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Организация современного урока географии в условиях </a:t>
            </a:r>
            <a:r>
              <a:rPr lang="ru-RU" dirty="0" err="1"/>
              <a:t>фгос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A0E4378-43ED-CCFB-CB2F-BF688DFF81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4212" y="685800"/>
            <a:ext cx="10919524" cy="3615267"/>
          </a:xfrm>
        </p:spPr>
        <p:txBody>
          <a:bodyPr>
            <a:normAutofit fontScale="25000" lnSpcReduction="20000"/>
          </a:bodyPr>
          <a:lstStyle/>
          <a:p>
            <a:pPr>
              <a:lnSpc>
                <a:spcPct val="150000"/>
              </a:lnSpc>
              <a:spcBef>
                <a:spcPts val="425"/>
              </a:spcBef>
              <a:spcAft>
                <a:spcPts val="425"/>
              </a:spcAft>
            </a:pPr>
            <a:r>
              <a:rPr lang="ru-RU" sz="5600" dirty="0">
                <a:solidFill>
                  <a:srgbClr val="444444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Выделяют следующие принципы управления учебным процессом (5 функций Анри Файоля):  </a:t>
            </a:r>
            <a:endParaRPr lang="ru-RU" sz="56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50000"/>
              </a:lnSpc>
              <a:spcAft>
                <a:spcPts val="355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5600" dirty="0">
                <a:solidFill>
                  <a:srgbClr val="444444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планирование;</a:t>
            </a:r>
            <a:endParaRPr lang="ru-RU" sz="56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50000"/>
              </a:lnSpc>
              <a:spcAft>
                <a:spcPts val="355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5600" dirty="0">
                <a:solidFill>
                  <a:srgbClr val="444444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организация;</a:t>
            </a:r>
            <a:endParaRPr lang="ru-RU" sz="56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50000"/>
              </a:lnSpc>
              <a:spcAft>
                <a:spcPts val="355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5600" dirty="0">
                <a:solidFill>
                  <a:srgbClr val="444444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реализация и контроль;</a:t>
            </a:r>
            <a:endParaRPr lang="ru-RU" sz="56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50000"/>
              </a:lnSpc>
              <a:spcAft>
                <a:spcPts val="355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5600" dirty="0">
                <a:solidFill>
                  <a:srgbClr val="444444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коррекция;</a:t>
            </a:r>
            <a:endParaRPr lang="ru-RU" sz="56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50000"/>
              </a:lnSpc>
              <a:spcAft>
                <a:spcPts val="355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5600" dirty="0">
                <a:solidFill>
                  <a:srgbClr val="444444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анализ.</a:t>
            </a:r>
            <a:endParaRPr lang="ru-RU" sz="56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Bef>
                <a:spcPts val="425"/>
              </a:spcBef>
              <a:spcAft>
                <a:spcPts val="425"/>
              </a:spcAft>
            </a:pPr>
            <a:r>
              <a:rPr lang="ru-RU" sz="5600" dirty="0">
                <a:solidFill>
                  <a:srgbClr val="444444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Урок, являясь основной формой организации учебного процесса, строится на этих же принципах. Учитель и ранее, и теперь, должен заранее спланировать урок, продумать его организацию, провести урок, осуществить коррекцию своих действий и действий учащихся с учётом анализа (самоанализа) и контроля (самоконтроля).</a:t>
            </a:r>
            <a:endParaRPr lang="ru-RU" sz="56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Bef>
                <a:spcPts val="425"/>
              </a:spcBef>
              <a:spcAft>
                <a:spcPts val="1000"/>
              </a:spcAft>
            </a:pPr>
            <a:r>
              <a:rPr lang="ru-RU" sz="5600" dirty="0">
                <a:solidFill>
                  <a:srgbClr val="444444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Как известно, самый распространённый тип урока – комбинированный. Рассмотрим его с позиции основных дидактических требований, а также раскроем суть изменений, связанных с проведением урока современного типа:</a:t>
            </a:r>
            <a:endParaRPr lang="ru-RU" sz="56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6052821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6B5E50B-3AF7-7AD2-6AE8-40BB30B9A5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Объект 3">
            <a:extLst>
              <a:ext uri="{FF2B5EF4-FFF2-40B4-BE49-F238E27FC236}">
                <a16:creationId xmlns:a16="http://schemas.microsoft.com/office/drawing/2014/main" id="{B7BAE20D-CE0C-C133-5916-6BEF080285E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65251952"/>
              </p:ext>
            </p:extLst>
          </p:nvPr>
        </p:nvGraphicFramePr>
        <p:xfrm>
          <a:off x="684212" y="685800"/>
          <a:ext cx="10974387" cy="534466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58129">
                  <a:extLst>
                    <a:ext uri="{9D8B030D-6E8A-4147-A177-3AD203B41FA5}">
                      <a16:colId xmlns:a16="http://schemas.microsoft.com/office/drawing/2014/main" val="201656964"/>
                    </a:ext>
                  </a:extLst>
                </a:gridCol>
                <a:gridCol w="3658129">
                  <a:extLst>
                    <a:ext uri="{9D8B030D-6E8A-4147-A177-3AD203B41FA5}">
                      <a16:colId xmlns:a16="http://schemas.microsoft.com/office/drawing/2014/main" val="612843602"/>
                    </a:ext>
                  </a:extLst>
                </a:gridCol>
                <a:gridCol w="3658129">
                  <a:extLst>
                    <a:ext uri="{9D8B030D-6E8A-4147-A177-3AD203B41FA5}">
                      <a16:colId xmlns:a16="http://schemas.microsoft.com/office/drawing/2014/main" val="266278120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/>
                        <a:t>ТРЕБОВАНИЯ К УРОКУ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ТРАДИЦИОННЫЙ УРОК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СОВРЕМЕННЫЙ УРОК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455394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Bef>
                          <a:spcPts val="425"/>
                        </a:spcBef>
                        <a:spcAft>
                          <a:spcPts val="425"/>
                        </a:spcAft>
                      </a:pPr>
                      <a:r>
                        <a:rPr lang="ru-RU" sz="18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Объявление темы урока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6670" marR="26670" marT="26670" marB="2667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Bef>
                          <a:spcPts val="425"/>
                        </a:spcBef>
                        <a:spcAft>
                          <a:spcPts val="425"/>
                        </a:spcAft>
                      </a:pPr>
                      <a:r>
                        <a:rPr lang="ru-RU" sz="18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Учитель сообщает учащимся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6670" marR="26670" marT="26670" marB="2667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Bef>
                          <a:spcPts val="425"/>
                        </a:spcBef>
                        <a:spcAft>
                          <a:spcPts val="425"/>
                        </a:spcAft>
                      </a:pPr>
                      <a:r>
                        <a:rPr lang="ru-RU" sz="18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Формулируют сами учащиеся 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6670" marR="26670" marT="26670" marB="26670" anchor="ctr"/>
                </a:tc>
                <a:extLst>
                  <a:ext uri="{0D108BD9-81ED-4DB2-BD59-A6C34878D82A}">
                    <a16:rowId xmlns:a16="http://schemas.microsoft.com/office/drawing/2014/main" val="94358028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Bef>
                          <a:spcPts val="425"/>
                        </a:spcBef>
                        <a:spcAft>
                          <a:spcPts val="425"/>
                        </a:spcAft>
                      </a:pPr>
                      <a:r>
                        <a:rPr lang="ru-RU" sz="18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Сообщение целей и задач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6670" marR="26670" marT="26670" marB="2667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Bef>
                          <a:spcPts val="425"/>
                        </a:spcBef>
                        <a:spcAft>
                          <a:spcPts val="425"/>
                        </a:spcAft>
                      </a:pPr>
                      <a:r>
                        <a:rPr lang="ru-RU" sz="18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Учитель формулирует и сообщает учащимся, чему должны научиться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6670" marR="26670" marT="26670" marB="2667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Bef>
                          <a:spcPts val="425"/>
                        </a:spcBef>
                        <a:spcAft>
                          <a:spcPts val="425"/>
                        </a:spcAft>
                      </a:pPr>
                      <a:r>
                        <a:rPr lang="ru-RU" sz="18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Формулируют сами учащиеся, определив границы знания и незнания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6670" marR="26670" marT="26670" marB="26670" anchor="ctr"/>
                </a:tc>
                <a:extLst>
                  <a:ext uri="{0D108BD9-81ED-4DB2-BD59-A6C34878D82A}">
                    <a16:rowId xmlns:a16="http://schemas.microsoft.com/office/drawing/2014/main" val="10782786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Bef>
                          <a:spcPts val="425"/>
                        </a:spcBef>
                        <a:spcAft>
                          <a:spcPts val="425"/>
                        </a:spcAft>
                      </a:pPr>
                      <a:r>
                        <a:rPr lang="ru-RU" sz="18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Планирование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6670" marR="26670" marT="26670" marB="2667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Bef>
                          <a:spcPts val="425"/>
                        </a:spcBef>
                        <a:spcAft>
                          <a:spcPts val="425"/>
                        </a:spcAft>
                      </a:pPr>
                      <a:r>
                        <a:rPr lang="ru-RU" sz="18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Учитель сообщает учащимся, какую работу они должны выполнить, чтобы достичь цели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6670" marR="26670" marT="26670" marB="2667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Bef>
                          <a:spcPts val="425"/>
                        </a:spcBef>
                        <a:spcAft>
                          <a:spcPts val="425"/>
                        </a:spcAft>
                      </a:pPr>
                      <a:r>
                        <a:rPr lang="ru-RU" sz="18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Планирование учащимися способов достижения намеченной цели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6670" marR="26670" marT="26670" marB="26670" anchor="ctr"/>
                </a:tc>
                <a:extLst>
                  <a:ext uri="{0D108BD9-81ED-4DB2-BD59-A6C34878D82A}">
                    <a16:rowId xmlns:a16="http://schemas.microsoft.com/office/drawing/2014/main" val="1449636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Bef>
                          <a:spcPts val="425"/>
                        </a:spcBef>
                        <a:spcAft>
                          <a:spcPts val="425"/>
                        </a:spcAft>
                      </a:pPr>
                      <a:r>
                        <a:rPr lang="ru-RU" sz="18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Практическая деятельность учащихся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6670" marR="26670" marT="26670" marB="2667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Bef>
                          <a:spcPts val="425"/>
                        </a:spcBef>
                        <a:spcAft>
                          <a:spcPts val="425"/>
                        </a:spcAft>
                      </a:pPr>
                      <a:r>
                        <a:rPr lang="ru-RU" sz="18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Под руководством учителя учащиеся выполняют ряд практических задач (чаще применяется фронтальный метод организации деятельности)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6670" marR="26670" marT="26670" marB="2667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Bef>
                          <a:spcPts val="425"/>
                        </a:spcBef>
                        <a:spcAft>
                          <a:spcPts val="425"/>
                        </a:spcAft>
                      </a:pPr>
                      <a:r>
                        <a:rPr lang="ru-RU" sz="18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Учащиеся осуществляют учебные действия по намеченному плану (применяется групповой, индивидуальный методы)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6670" marR="26670" marT="26670" marB="26670" anchor="ctr"/>
                </a:tc>
                <a:extLst>
                  <a:ext uri="{0D108BD9-81ED-4DB2-BD59-A6C34878D82A}">
                    <a16:rowId xmlns:a16="http://schemas.microsoft.com/office/drawing/2014/main" val="91078285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6985763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F0E5B22-9C9C-BB61-B5A5-D08EF61FB8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Объект 3">
            <a:extLst>
              <a:ext uri="{FF2B5EF4-FFF2-40B4-BE49-F238E27FC236}">
                <a16:creationId xmlns:a16="http://schemas.microsoft.com/office/drawing/2014/main" id="{E99EE55D-5913-7BEF-80B7-CDBDB6803C9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8868763"/>
              </p:ext>
            </p:extLst>
          </p:nvPr>
        </p:nvGraphicFramePr>
        <p:xfrm>
          <a:off x="684212" y="685800"/>
          <a:ext cx="10965243" cy="592677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55081">
                  <a:extLst>
                    <a:ext uri="{9D8B030D-6E8A-4147-A177-3AD203B41FA5}">
                      <a16:colId xmlns:a16="http://schemas.microsoft.com/office/drawing/2014/main" val="3685215898"/>
                    </a:ext>
                  </a:extLst>
                </a:gridCol>
                <a:gridCol w="3655081">
                  <a:extLst>
                    <a:ext uri="{9D8B030D-6E8A-4147-A177-3AD203B41FA5}">
                      <a16:colId xmlns:a16="http://schemas.microsoft.com/office/drawing/2014/main" val="3598479352"/>
                    </a:ext>
                  </a:extLst>
                </a:gridCol>
                <a:gridCol w="3655081">
                  <a:extLst>
                    <a:ext uri="{9D8B030D-6E8A-4147-A177-3AD203B41FA5}">
                      <a16:colId xmlns:a16="http://schemas.microsoft.com/office/drawing/2014/main" val="41642953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ТРЕБОВАНИЯ К УРОКУ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ТРАДИЦИОННЫЙ УРОК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СОВРЕМЕННЫЙ УРОК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032891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Bef>
                          <a:spcPts val="425"/>
                        </a:spcBef>
                        <a:spcAft>
                          <a:spcPts val="425"/>
                        </a:spcAft>
                      </a:pPr>
                      <a:r>
                        <a:rPr lang="ru-RU" sz="16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Осуществление контроля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6670" marR="26670" marT="26670" marB="2667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Bef>
                          <a:spcPts val="425"/>
                        </a:spcBef>
                        <a:spcAft>
                          <a:spcPts val="425"/>
                        </a:spcAft>
                      </a:pPr>
                      <a:r>
                        <a:rPr lang="ru-RU" sz="16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Учитель осуществляет контроль за выполнением учащимися практической работы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6670" marR="26670" marT="26670" marB="2667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Bef>
                          <a:spcPts val="425"/>
                        </a:spcBef>
                        <a:spcAft>
                          <a:spcPts val="425"/>
                        </a:spcAft>
                      </a:pPr>
                      <a:r>
                        <a:rPr lang="ru-RU" sz="16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Учащиеся осуществляют контроль (применяются формы самоконтроля, взаимоконтроля)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6670" marR="26670" marT="26670" marB="26670" anchor="ctr"/>
                </a:tc>
                <a:extLst>
                  <a:ext uri="{0D108BD9-81ED-4DB2-BD59-A6C34878D82A}">
                    <a16:rowId xmlns:a16="http://schemas.microsoft.com/office/drawing/2014/main" val="32458253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Bef>
                          <a:spcPts val="425"/>
                        </a:spcBef>
                        <a:spcAft>
                          <a:spcPts val="425"/>
                        </a:spcAft>
                      </a:pPr>
                      <a:r>
                        <a:rPr lang="ru-RU" sz="16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Осуществление коррекции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6670" marR="26670" marT="26670" marB="2667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Bef>
                          <a:spcPts val="425"/>
                        </a:spcBef>
                        <a:spcAft>
                          <a:spcPts val="425"/>
                        </a:spcAft>
                      </a:pPr>
                      <a:r>
                        <a:rPr lang="ru-RU" sz="16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Учитель в ходе выполнения и по итогам выполненной работы учащимися осуществляет коррекцию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6670" marR="26670" marT="26670" marB="2667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Bef>
                          <a:spcPts val="425"/>
                        </a:spcBef>
                        <a:spcAft>
                          <a:spcPts val="425"/>
                        </a:spcAft>
                      </a:pPr>
                      <a:r>
                        <a:rPr lang="ru-RU" sz="16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Учащиеся формулируют затруднения и осуществляют коррекцию самостоятельно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6670" marR="26670" marT="26670" marB="26670" anchor="ctr"/>
                </a:tc>
                <a:extLst>
                  <a:ext uri="{0D108BD9-81ED-4DB2-BD59-A6C34878D82A}">
                    <a16:rowId xmlns:a16="http://schemas.microsoft.com/office/drawing/2014/main" val="180273793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Bef>
                          <a:spcPts val="425"/>
                        </a:spcBef>
                        <a:spcAft>
                          <a:spcPts val="425"/>
                        </a:spcAft>
                      </a:pPr>
                      <a:r>
                        <a:rPr lang="ru-RU" sz="16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Оценивание учащихся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6670" marR="26670" marT="26670" marB="2667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Bef>
                          <a:spcPts val="425"/>
                        </a:spcBef>
                        <a:spcAft>
                          <a:spcPts val="425"/>
                        </a:spcAft>
                      </a:pPr>
                      <a:r>
                        <a:rPr lang="ru-RU" sz="16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Учитель осуществляет оценивание учащихся за работу на уроке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6670" marR="26670" marT="26670" marB="2667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6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Учащиеся дают оценку деятельности по её результатам (самооценивание, оценивание результатов деятельности товарищей)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6670" marR="26670" marT="26670" marB="26670" anchor="ctr"/>
                </a:tc>
                <a:extLst>
                  <a:ext uri="{0D108BD9-81ED-4DB2-BD59-A6C34878D82A}">
                    <a16:rowId xmlns:a16="http://schemas.microsoft.com/office/drawing/2014/main" val="114448412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Bef>
                          <a:spcPts val="425"/>
                        </a:spcBef>
                        <a:spcAft>
                          <a:spcPts val="425"/>
                        </a:spcAft>
                      </a:pPr>
                      <a:r>
                        <a:rPr lang="ru-RU" sz="16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Итог урока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6670" marR="26670" marT="26670" marB="2667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Bef>
                          <a:spcPts val="425"/>
                        </a:spcBef>
                        <a:spcAft>
                          <a:spcPts val="425"/>
                        </a:spcAft>
                      </a:pPr>
                      <a:r>
                        <a:rPr lang="ru-RU" sz="16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Учитель выясняет у учащихся, что они запомнили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6670" marR="26670" marT="26670" marB="2667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Bef>
                          <a:spcPts val="425"/>
                        </a:spcBef>
                        <a:spcAft>
                          <a:spcPts val="425"/>
                        </a:spcAft>
                      </a:pPr>
                      <a:r>
                        <a:rPr lang="ru-RU" sz="16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Проводится рефлексия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6670" marR="26670" marT="26670" marB="26670" anchor="ctr"/>
                </a:tc>
                <a:extLst>
                  <a:ext uri="{0D108BD9-81ED-4DB2-BD59-A6C34878D82A}">
                    <a16:rowId xmlns:a16="http://schemas.microsoft.com/office/drawing/2014/main" val="373512753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Bef>
                          <a:spcPts val="425"/>
                        </a:spcBef>
                        <a:spcAft>
                          <a:spcPts val="425"/>
                        </a:spcAft>
                      </a:pPr>
                      <a:r>
                        <a:rPr lang="ru-RU" sz="16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Домашнее задание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6670" marR="26670" marT="26670" marB="2667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Bef>
                          <a:spcPts val="425"/>
                        </a:spcBef>
                        <a:spcAft>
                          <a:spcPts val="425"/>
                        </a:spcAft>
                      </a:pPr>
                      <a:r>
                        <a:rPr lang="ru-RU" sz="16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Учитель объявляет и комментирует (чаще – задание одно для всех)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6670" marR="26670" marT="26670" marB="2667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Bef>
                          <a:spcPts val="425"/>
                        </a:spcBef>
                        <a:spcAft>
                          <a:spcPts val="425"/>
                        </a:spcAft>
                      </a:pPr>
                      <a:r>
                        <a:rPr lang="ru-RU" sz="16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Учащиеся могут выбирать задание из предложенных учителем с учётом индивидуальных возможностей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6670" marR="26670" marT="26670" marB="26670" anchor="ctr"/>
                </a:tc>
                <a:extLst>
                  <a:ext uri="{0D108BD9-81ED-4DB2-BD59-A6C34878D82A}">
                    <a16:rowId xmlns:a16="http://schemas.microsoft.com/office/drawing/2014/main" val="310407379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0957202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110F3A6-6EC8-829F-736D-FB12DFF371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Организация современного урока географии в условиях </a:t>
            </a:r>
            <a:r>
              <a:rPr lang="ru-RU" dirty="0" err="1"/>
              <a:t>фгос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A9FE440-13CC-AC8F-4319-3F979DA633A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4212" y="685800"/>
            <a:ext cx="10974388" cy="3615267"/>
          </a:xfrm>
        </p:spPr>
        <p:txBody>
          <a:bodyPr>
            <a:normAutofit fontScale="40000" lnSpcReduction="20000"/>
          </a:bodyPr>
          <a:lstStyle/>
          <a:p>
            <a:pPr>
              <a:lnSpc>
                <a:spcPct val="150000"/>
              </a:lnSpc>
              <a:spcBef>
                <a:spcPts val="425"/>
              </a:spcBef>
              <a:spcAft>
                <a:spcPts val="425"/>
              </a:spcAft>
            </a:pPr>
            <a:r>
              <a:rPr lang="ru-RU" sz="3800" dirty="0">
                <a:solidFill>
                  <a:srgbClr val="444444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Профессиональная деятельность педагога заключается в том, чтобы научить ребенка учиться, для того чтобы он понимал - что он делает и для чего он это делает. Чтобы он не привыкал получать знания в готовом виде, а приучался добывать их сам, и это было бы для него увлекательно и интересно. Поэтому, для формирования знаний, умений, навыков по географии существует и используется  довольно большой спектр форм обучения, способствующих развитию познавательного интереса, а также формированию глубоких и прочных знаний.</a:t>
            </a:r>
            <a:endParaRPr lang="ru-RU" sz="3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Bef>
                <a:spcPts val="425"/>
              </a:spcBef>
              <a:spcAft>
                <a:spcPts val="425"/>
              </a:spcAft>
            </a:pPr>
            <a:r>
              <a:rPr lang="ru-RU" sz="3800" dirty="0">
                <a:solidFill>
                  <a:srgbClr val="444444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 уроках целесообразно активно использовать современные средства ИКТ. Это дает возможность значительно расширить диапазон операционных действий учащихся при выполнении практических и самостоятельных работ по географии. Система работы позволяет создавать между педагогом и учащимися атмосферу сотрудничества и взаимодействия, учит взаимоконтролю и самоконтролю, приемам исследовательской деятельности, умению добывать знания, обобщать и делать выводы, воздействовать на эмоциональную сферу личности ребенка.</a:t>
            </a:r>
            <a:endParaRPr lang="ru-RU" sz="3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86828982"/>
      </p:ext>
    </p:extLst>
  </p:cSld>
  <p:clrMapOvr>
    <a:masterClrMapping/>
  </p:clrMapOvr>
</p:sld>
</file>

<file path=ppt/theme/theme1.xml><?xml version="1.0" encoding="utf-8"?>
<a:theme xmlns:a="http://schemas.openxmlformats.org/drawingml/2006/main" name="Сектор">
  <a:themeElements>
    <a:clrScheme name="Сектор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Сектор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ектор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28</TotalTime>
  <Words>1203</Words>
  <Application>Microsoft Office PowerPoint</Application>
  <PresentationFormat>Широкоэкранный</PresentationFormat>
  <Paragraphs>74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9" baseType="lpstr">
      <vt:lpstr>Arial</vt:lpstr>
      <vt:lpstr>Calibri</vt:lpstr>
      <vt:lpstr>Century Gothic</vt:lpstr>
      <vt:lpstr>Symbol</vt:lpstr>
      <vt:lpstr>Times New Roman</vt:lpstr>
      <vt:lpstr>Wingdings 3</vt:lpstr>
      <vt:lpstr>Сектор</vt:lpstr>
      <vt:lpstr>РСП сопровождения молодых педагогов биологии и географии. Декабрь 2024 года руководитель площадки: Чернова елена викторовна, заместитель директора моау «сош № 52 г. орска» по нэр</vt:lpstr>
      <vt:lpstr>Организация современного урока географии в условиях фгос</vt:lpstr>
      <vt:lpstr>Организация современного урока географии в условиях фгос</vt:lpstr>
      <vt:lpstr>Организация современного урока географии в условиях фгос</vt:lpstr>
      <vt:lpstr>Организация современного урока географии в условиях фгос</vt:lpstr>
      <vt:lpstr>Организация современного урока географии в условиях фгос</vt:lpstr>
      <vt:lpstr>Презентация PowerPoint</vt:lpstr>
      <vt:lpstr>Презентация PowerPoint</vt:lpstr>
      <vt:lpstr>Организация современного урока географии в условиях фгос</vt:lpstr>
      <vt:lpstr>Организация современного урока географии в условиях фгос</vt:lpstr>
      <vt:lpstr>Организация современного урока географии в условиях фгос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kashaeva0708@gmail.com</dc:creator>
  <cp:lastModifiedBy>Татьяна Воронина</cp:lastModifiedBy>
  <cp:revision>9</cp:revision>
  <dcterms:created xsi:type="dcterms:W3CDTF">2024-12-17T06:28:53Z</dcterms:created>
  <dcterms:modified xsi:type="dcterms:W3CDTF">2024-12-17T07:10:35Z</dcterms:modified>
</cp:coreProperties>
</file>