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5" r:id="rId3"/>
    <p:sldId id="267" r:id="rId4"/>
    <p:sldId id="260" r:id="rId5"/>
    <p:sldId id="268" r:id="rId6"/>
    <p:sldId id="261" r:id="rId7"/>
    <p:sldId id="269" r:id="rId8"/>
    <p:sldId id="262" r:id="rId9"/>
    <p:sldId id="270" r:id="rId10"/>
    <p:sldId id="263" r:id="rId11"/>
    <p:sldId id="271" r:id="rId12"/>
    <p:sldId id="264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A5B3-CB88-4504-84C6-96577001D5F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5EFB-62DD-4710-8B68-6A946790A95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A5B3-CB88-4504-84C6-96577001D5F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5EFB-62DD-4710-8B68-6A946790A9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A5B3-CB88-4504-84C6-96577001D5F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5EFB-62DD-4710-8B68-6A946790A9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A5B3-CB88-4504-84C6-96577001D5F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5EFB-62DD-4710-8B68-6A946790A95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A5B3-CB88-4504-84C6-96577001D5F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5EFB-62DD-4710-8B68-6A946790A9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A5B3-CB88-4504-84C6-96577001D5F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5EFB-62DD-4710-8B68-6A946790A95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A5B3-CB88-4504-84C6-96577001D5F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5EFB-62DD-4710-8B68-6A946790A95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A5B3-CB88-4504-84C6-96577001D5F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5EFB-62DD-4710-8B68-6A946790A9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A5B3-CB88-4504-84C6-96577001D5F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5EFB-62DD-4710-8B68-6A946790A9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A5B3-CB88-4504-84C6-96577001D5F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5EFB-62DD-4710-8B68-6A946790A9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A5B3-CB88-4504-84C6-96577001D5F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B5EFB-62DD-4710-8B68-6A946790A95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1FA5B3-CB88-4504-84C6-96577001D5F1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55B5EFB-62DD-4710-8B68-6A946790A95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4800" b="1" dirty="0" smtClean="0"/>
              <a:t>9 класс</a:t>
            </a:r>
            <a:endParaRPr lang="ru-RU" sz="4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620688"/>
            <a:ext cx="7175351" cy="4304769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/>
              <a:t>АНАЛИЗ РАБОТ МУНИЦИПАЛЬНОГО ОЛИМПИАДА ПО ХИМИИ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457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73216"/>
            <a:ext cx="6739151" cy="100811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Задание №4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208912" cy="4137640"/>
          </a:xfrm>
        </p:spPr>
        <p:txBody>
          <a:bodyPr/>
          <a:lstStyle/>
          <a:p>
            <a:r>
              <a:rPr lang="ru-RU" b="1" i="1" u="sng" dirty="0">
                <a:solidFill>
                  <a:schemeClr val="tx1"/>
                </a:solidFill>
              </a:rPr>
              <a:t>Возникшие затруднения</a:t>
            </a:r>
            <a:r>
              <a:rPr lang="ru-RU" dirty="0" smtClean="0"/>
              <a:t>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Запись уравнений реакций с веществами, содержащими ион </a:t>
            </a:r>
            <a:r>
              <a:rPr lang="en-US" dirty="0" smtClean="0">
                <a:solidFill>
                  <a:schemeClr val="tx1"/>
                </a:solidFill>
              </a:rPr>
              <a:t>NH</a:t>
            </a:r>
            <a:r>
              <a:rPr lang="en-US" baseline="-25000" dirty="0" smtClean="0">
                <a:solidFill>
                  <a:schemeClr val="tx1"/>
                </a:solidFill>
              </a:rPr>
              <a:t>4</a:t>
            </a:r>
            <a:r>
              <a:rPr lang="en-US" baseline="30000" dirty="0" smtClean="0">
                <a:solidFill>
                  <a:schemeClr val="tx1"/>
                </a:solidFill>
              </a:rPr>
              <a:t>+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Реакция </a:t>
            </a:r>
            <a:r>
              <a:rPr lang="en-US" dirty="0" err="1" smtClean="0">
                <a:solidFill>
                  <a:schemeClr val="tx1"/>
                </a:solidFill>
              </a:rPr>
              <a:t>HCl</a:t>
            </a:r>
            <a:r>
              <a:rPr lang="en-US" dirty="0" smtClean="0">
                <a:solidFill>
                  <a:schemeClr val="tx1"/>
                </a:solidFill>
              </a:rPr>
              <a:t>+ H</a:t>
            </a:r>
            <a:r>
              <a:rPr lang="en-US" baseline="-25000" dirty="0" smtClean="0">
                <a:solidFill>
                  <a:schemeClr val="tx1"/>
                </a:solidFill>
              </a:rPr>
              <a:t>2</a:t>
            </a:r>
            <a:r>
              <a:rPr lang="en-US" dirty="0" smtClean="0">
                <a:solidFill>
                  <a:schemeClr val="tx1"/>
                </a:solidFill>
              </a:rPr>
              <a:t>O=H</a:t>
            </a:r>
            <a:r>
              <a:rPr lang="en-US" baseline="-25000" dirty="0" smtClean="0">
                <a:solidFill>
                  <a:schemeClr val="tx1"/>
                </a:solidFill>
              </a:rPr>
              <a:t>3</a:t>
            </a:r>
            <a:r>
              <a:rPr lang="en-US" dirty="0" smtClean="0">
                <a:solidFill>
                  <a:schemeClr val="tx1"/>
                </a:solidFill>
              </a:rPr>
              <a:t>O</a:t>
            </a:r>
            <a:r>
              <a:rPr lang="en-US" baseline="30000" dirty="0" smtClean="0">
                <a:solidFill>
                  <a:schemeClr val="tx1"/>
                </a:solidFill>
              </a:rPr>
              <a:t>+</a:t>
            </a:r>
            <a:r>
              <a:rPr lang="en-US" dirty="0" smtClean="0">
                <a:solidFill>
                  <a:schemeClr val="tx1"/>
                </a:solidFill>
              </a:rPr>
              <a:t> +Cl</a:t>
            </a:r>
            <a:r>
              <a:rPr lang="en-US" baseline="30000" dirty="0" smtClean="0">
                <a:solidFill>
                  <a:schemeClr val="tx1"/>
                </a:solidFill>
              </a:rPr>
              <a:t>-</a:t>
            </a:r>
            <a:endParaRPr lang="ru-RU" baseline="30000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Названия веществ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016073"/>
              </p:ext>
            </p:extLst>
          </p:nvPr>
        </p:nvGraphicFramePr>
        <p:xfrm>
          <a:off x="683568" y="3429000"/>
          <a:ext cx="7488832" cy="18727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8"/>
                <a:gridCol w="1872208"/>
                <a:gridCol w="1872208"/>
                <a:gridCol w="1872208"/>
              </a:tblGrid>
              <a:tr h="684076">
                <a:tc>
                  <a:txBody>
                    <a:bodyPr/>
                    <a:lstStyle/>
                    <a:p>
                      <a:r>
                        <a:rPr lang="ru-RU" dirty="0" smtClean="0"/>
                        <a:t>Максимальное количество баллов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</a:t>
                      </a:r>
                      <a:r>
                        <a:rPr lang="ru-RU" baseline="0" dirty="0" smtClean="0"/>
                        <a:t> приступивших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 выполнения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Максимально набранное количество баллов</a:t>
                      </a:r>
                    </a:p>
                  </a:txBody>
                  <a:tcPr/>
                </a:tc>
              </a:tr>
              <a:tr h="684076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11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83 %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27 %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9,5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063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Задача 9-5</a:t>
            </a:r>
          </a:p>
          <a:p>
            <a:r>
              <a:rPr lang="ru-RU" dirty="0"/>
              <a:t>Масса молекулы вещества состава </a:t>
            </a:r>
            <a:r>
              <a:rPr lang="ru-RU" dirty="0" err="1"/>
              <a:t>NxOy</a:t>
            </a:r>
            <a:r>
              <a:rPr lang="ru-RU" dirty="0"/>
              <a:t> равна 1,528*10-22 г, в его составе массовая доля азота 30,43%. Установите молекулярную формулу вещества. Рассчитайте относительную плотность данного вещества по воздуху. Напишите все возможные названия полученного соединения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0355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229200"/>
            <a:ext cx="6512511" cy="100811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Задание №5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76672"/>
            <a:ext cx="8136904" cy="4032448"/>
          </a:xfrm>
        </p:spPr>
        <p:txBody>
          <a:bodyPr/>
          <a:lstStyle/>
          <a:p>
            <a:r>
              <a:rPr lang="ru-RU" b="1" i="1" u="sng" dirty="0">
                <a:solidFill>
                  <a:schemeClr val="tx1"/>
                </a:solidFill>
              </a:rPr>
              <a:t>Возникшие затруднения</a:t>
            </a:r>
            <a:r>
              <a:rPr lang="ru-RU" dirty="0"/>
              <a:t>:</a:t>
            </a:r>
          </a:p>
          <a:p>
            <a:r>
              <a:rPr lang="ru-RU" dirty="0">
                <a:solidFill>
                  <a:schemeClr val="tx1"/>
                </a:solidFill>
              </a:rPr>
              <a:t>Формулу </a:t>
            </a:r>
            <a:r>
              <a:rPr lang="ru-RU" dirty="0" smtClean="0">
                <a:solidFill>
                  <a:schemeClr val="tx1"/>
                </a:solidFill>
              </a:rPr>
              <a:t>определили методом </a:t>
            </a:r>
            <a:r>
              <a:rPr lang="ru-RU" dirty="0">
                <a:solidFill>
                  <a:schemeClr val="tx1"/>
                </a:solidFill>
              </a:rPr>
              <a:t>подбора, а не через расчёты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Не было объяснения решения (откуда взяли ту или иную химическую формулу)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За искомую формулу брали </a:t>
            </a:r>
            <a:r>
              <a:rPr lang="en-US" dirty="0" smtClean="0">
                <a:solidFill>
                  <a:schemeClr val="tx1"/>
                </a:solidFill>
              </a:rPr>
              <a:t>NO</a:t>
            </a:r>
            <a:r>
              <a:rPr lang="en-US" baseline="-25000" dirty="0" smtClean="0">
                <a:solidFill>
                  <a:schemeClr val="tx1"/>
                </a:solidFill>
              </a:rPr>
              <a:t>2</a:t>
            </a:r>
            <a:r>
              <a:rPr lang="en-US" dirty="0" smtClean="0">
                <a:solidFill>
                  <a:schemeClr val="tx1"/>
                </a:solidFill>
              </a:rPr>
              <a:t>  </a:t>
            </a:r>
            <a:r>
              <a:rPr lang="ru-RU" dirty="0" smtClean="0">
                <a:solidFill>
                  <a:schemeClr val="tx1"/>
                </a:solidFill>
              </a:rPr>
              <a:t> вместо </a:t>
            </a:r>
            <a:r>
              <a:rPr lang="en-US" dirty="0" smtClean="0">
                <a:solidFill>
                  <a:schemeClr val="tx1"/>
                </a:solidFill>
              </a:rPr>
              <a:t>N</a:t>
            </a:r>
            <a:r>
              <a:rPr lang="en-US" baseline="-25000" dirty="0" smtClean="0">
                <a:solidFill>
                  <a:schemeClr val="tx1"/>
                </a:solidFill>
              </a:rPr>
              <a:t>2</a:t>
            </a:r>
            <a:r>
              <a:rPr lang="en-US" dirty="0" smtClean="0">
                <a:solidFill>
                  <a:schemeClr val="tx1"/>
                </a:solidFill>
              </a:rPr>
              <a:t>O</a:t>
            </a:r>
            <a:r>
              <a:rPr lang="en-US" baseline="-25000" dirty="0" smtClean="0">
                <a:solidFill>
                  <a:schemeClr val="tx1"/>
                </a:solidFill>
              </a:rPr>
              <a:t>4</a:t>
            </a:r>
            <a:endParaRPr lang="ru-RU" baseline="-25000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047902"/>
              </p:ext>
            </p:extLst>
          </p:nvPr>
        </p:nvGraphicFramePr>
        <p:xfrm>
          <a:off x="323528" y="3356992"/>
          <a:ext cx="7848872" cy="18983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2218"/>
                <a:gridCol w="1962218"/>
                <a:gridCol w="1962218"/>
                <a:gridCol w="1962218"/>
              </a:tblGrid>
              <a:tr h="1018606">
                <a:tc>
                  <a:txBody>
                    <a:bodyPr/>
                    <a:lstStyle/>
                    <a:p>
                      <a:r>
                        <a:rPr lang="ru-RU" dirty="0" smtClean="0"/>
                        <a:t>Максимальное количество баллов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</a:t>
                      </a:r>
                      <a:r>
                        <a:rPr lang="ru-RU" baseline="0" dirty="0" smtClean="0"/>
                        <a:t> приступивших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 выполнения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Максимально набранное количество баллов</a:t>
                      </a:r>
                    </a:p>
                  </a:txBody>
                  <a:tcPr/>
                </a:tc>
              </a:tr>
              <a:tr h="709586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9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65 %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9 %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8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721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517232"/>
            <a:ext cx="7488832" cy="85496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Победители и призеры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23835906"/>
              </p:ext>
            </p:extLst>
          </p:nvPr>
        </p:nvGraphicFramePr>
        <p:xfrm>
          <a:off x="395288" y="404665"/>
          <a:ext cx="8209160" cy="53697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1832"/>
                <a:gridCol w="1641832"/>
                <a:gridCol w="1641832"/>
                <a:gridCol w="1641832"/>
                <a:gridCol w="1641832"/>
              </a:tblGrid>
              <a:tr h="60176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ФИО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ФИО учителя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 баллов</a:t>
                      </a:r>
                      <a:endParaRPr lang="ru-RU" dirty="0"/>
                    </a:p>
                  </a:txBody>
                  <a:tcPr/>
                </a:tc>
              </a:tr>
              <a:tr h="20614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Манайло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Владислав Алексеевич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Муниципальное общеобразовательное автономное учреждение "Средняя общеобразовательная школа №25 г. Орска"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Филиппова    Анна 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Михайловна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победитель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606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Яковлев Никита Витальевич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МАОУ "Гимназия № 3 г. Орска Оренбургской области"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Кочугурова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Ольга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Анатольевна 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призер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606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Бирюкова Ксения Станиславовна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МАОУ "Гимназия № 3 г. Орска Оренбургской области"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Кочугурова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Ольга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Анатольевна 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призер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22,5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659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861048"/>
            <a:ext cx="7776863" cy="2520280"/>
          </a:xfrm>
        </p:spPr>
        <p:txBody>
          <a:bodyPr/>
          <a:lstStyle/>
          <a:p>
            <a:pPr algn="l"/>
            <a:r>
              <a:rPr lang="ru-RU" sz="3600" dirty="0" smtClean="0">
                <a:solidFill>
                  <a:schemeClr val="tx1"/>
                </a:solidFill>
              </a:rPr>
              <a:t>Количество участников – 23 человека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Максимальный процент выполнения работы 70 %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260649"/>
            <a:ext cx="6624736" cy="347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921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208912" cy="5433784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Задача 9-1</a:t>
            </a:r>
          </a:p>
          <a:p>
            <a:r>
              <a:rPr lang="ru-RU" dirty="0"/>
              <a:t>Озон используют для обеззараживания питьевой воды. Озонированная вода лучше и вкуснее хлорированной, которую до сих пор приходится пить жителям многих городов. Озон получают при «тихом» (без искр) электрическом разряде в стеклянной трубке, через которую пропускают кислород. Такой прибор называют озонатором. Выходящий из озонатора газ содержит около 10% (</a:t>
            </a:r>
            <a:r>
              <a:rPr lang="ru-RU" dirty="0" err="1"/>
              <a:t>мас</a:t>
            </a:r>
            <a:r>
              <a:rPr lang="ru-RU" dirty="0"/>
              <a:t>.) озона.</a:t>
            </a:r>
          </a:p>
          <a:p>
            <a:r>
              <a:rPr lang="ru-RU" dirty="0"/>
              <a:t>1.	Рассчитайте объем (дм3, </a:t>
            </a:r>
            <a:r>
              <a:rPr lang="ru-RU" dirty="0" err="1"/>
              <a:t>н.у</a:t>
            </a:r>
            <a:r>
              <a:rPr lang="ru-RU" dirty="0"/>
              <a:t>.) и массу (г) озона образовавшегося на выходе из озонатора, если через озонатор пропустили кислород объемом 56 дм3 (</a:t>
            </a:r>
            <a:r>
              <a:rPr lang="ru-RU" dirty="0" err="1"/>
              <a:t>н.у</a:t>
            </a:r>
            <a:r>
              <a:rPr lang="ru-RU" dirty="0"/>
              <a:t>.) </a:t>
            </a:r>
          </a:p>
          <a:p>
            <a:r>
              <a:rPr lang="ru-RU" dirty="0"/>
              <a:t>2.	Напишите уравнение реакции лежащей в основе данного процесса</a:t>
            </a:r>
          </a:p>
          <a:p>
            <a:r>
              <a:rPr lang="ru-RU" dirty="0"/>
              <a:t>3.	Какое число молекул озона и атомов кислорода содержится в таком количестве озона?</a:t>
            </a:r>
          </a:p>
          <a:p>
            <a:r>
              <a:rPr lang="ru-RU" dirty="0"/>
              <a:t>4.	Объясните сущность обеззараживающего действия озона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5234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589240"/>
            <a:ext cx="6512511" cy="72008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Задание №1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692696"/>
            <a:ext cx="8424936" cy="4536504"/>
          </a:xfrm>
        </p:spPr>
        <p:txBody>
          <a:bodyPr/>
          <a:lstStyle/>
          <a:p>
            <a:r>
              <a:rPr lang="ru-RU" b="1" i="1" u="sng" dirty="0" smtClean="0">
                <a:solidFill>
                  <a:schemeClr val="tx1"/>
                </a:solidFill>
              </a:rPr>
              <a:t>Возникшие затруднения</a:t>
            </a:r>
            <a:r>
              <a:rPr lang="ru-RU" dirty="0" smtClean="0"/>
              <a:t>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Какое количество молекул озона и атомов кислорода содержится в таком количестве озона?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Объяснить сущность обеззараживающего действия озона.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484869"/>
              </p:ext>
            </p:extLst>
          </p:nvPr>
        </p:nvGraphicFramePr>
        <p:xfrm>
          <a:off x="251520" y="3429000"/>
          <a:ext cx="8640960" cy="2016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2160240"/>
                <a:gridCol w="2160240"/>
                <a:gridCol w="2160240"/>
              </a:tblGrid>
              <a:tr h="1080120">
                <a:tc>
                  <a:txBody>
                    <a:bodyPr/>
                    <a:lstStyle/>
                    <a:p>
                      <a:r>
                        <a:rPr lang="ru-RU" dirty="0" smtClean="0"/>
                        <a:t>Максимальное количество баллов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</a:t>
                      </a:r>
                      <a:r>
                        <a:rPr lang="ru-RU" baseline="0" dirty="0" smtClean="0"/>
                        <a:t> приступивших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 выполнения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Максимально набранное количество баллов</a:t>
                      </a:r>
                    </a:p>
                  </a:txBody>
                  <a:tcPr/>
                </a:tc>
              </a:tr>
              <a:tr h="828092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10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 70 %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7 %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8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282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064896" cy="5361776"/>
          </a:xfrm>
        </p:spPr>
        <p:txBody>
          <a:bodyPr>
            <a:normAutofit/>
          </a:bodyPr>
          <a:lstStyle/>
          <a:p>
            <a:r>
              <a:rPr lang="ru-RU" dirty="0"/>
              <a:t>Задача 9-2</a:t>
            </a:r>
          </a:p>
          <a:p>
            <a:r>
              <a:rPr lang="ru-RU" dirty="0"/>
              <a:t>Чтобы выпечка получалось пышной, необходимо добавить в тесто питьевую соду погашенную уксусной кислотой. При этом происходит химическая реакция и интенсивно выделяется газ </a:t>
            </a:r>
          </a:p>
          <a:p>
            <a:r>
              <a:rPr lang="ru-RU" dirty="0"/>
              <a:t>1.	Какой газ придает пирогам пышность?</a:t>
            </a:r>
          </a:p>
          <a:p>
            <a:r>
              <a:rPr lang="ru-RU" dirty="0"/>
              <a:t>2.	Составьте уравнение протекающей реакции</a:t>
            </a:r>
          </a:p>
          <a:p>
            <a:r>
              <a:rPr lang="ru-RU" dirty="0"/>
              <a:t>3.	Найдите объем выделившегося газа (</a:t>
            </a:r>
            <a:r>
              <a:rPr lang="ru-RU" dirty="0" err="1"/>
              <a:t>н.у</a:t>
            </a:r>
            <a:r>
              <a:rPr lang="ru-RU" dirty="0"/>
              <a:t>.), если к 10 г питьевой соды добавили 20 мл 3%-</a:t>
            </a:r>
            <a:r>
              <a:rPr lang="ru-RU" dirty="0" err="1"/>
              <a:t>го</a:t>
            </a:r>
            <a:r>
              <a:rPr lang="ru-RU" dirty="0"/>
              <a:t> раствора уксусной кислоты с плотностью 1,006 г/мл</a:t>
            </a:r>
          </a:p>
          <a:p>
            <a:r>
              <a:rPr lang="ru-RU" dirty="0"/>
              <a:t>4.	Определите тип протекающей реакции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9987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517232"/>
            <a:ext cx="6883167" cy="100811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Задание №2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7848872" cy="4425672"/>
          </a:xfrm>
        </p:spPr>
        <p:txBody>
          <a:bodyPr/>
          <a:lstStyle/>
          <a:p>
            <a:r>
              <a:rPr lang="ru-RU" b="1" i="1" u="sng" dirty="0">
                <a:solidFill>
                  <a:prstClr val="black"/>
                </a:solidFill>
              </a:rPr>
              <a:t>Возникшие </a:t>
            </a:r>
            <a:r>
              <a:rPr lang="ru-RU" b="1" i="1" u="sng" dirty="0" smtClean="0">
                <a:solidFill>
                  <a:prstClr val="black"/>
                </a:solidFill>
              </a:rPr>
              <a:t>затруднения: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prstClr val="black"/>
                </a:solidFill>
              </a:rPr>
              <a:t>Запись уравнения реакции:  составление формулы питьевой соды и уксусной кислоты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prstClr val="black"/>
                </a:solidFill>
              </a:rPr>
              <a:t>Определить тип реакции ( реакция обмена, экзотермическая реакция)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prstClr val="black"/>
                </a:solidFill>
              </a:rPr>
              <a:t>Определение избытка-недостатка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solidFill>
                <a:prstClr val="black"/>
              </a:solidFill>
            </a:endParaRPr>
          </a:p>
          <a:p>
            <a:pPr marL="45720" indent="0">
              <a:buNone/>
            </a:pPr>
            <a:endParaRPr lang="ru-RU" dirty="0" smtClean="0">
              <a:solidFill>
                <a:prstClr val="black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797967"/>
              </p:ext>
            </p:extLst>
          </p:nvPr>
        </p:nvGraphicFramePr>
        <p:xfrm>
          <a:off x="395536" y="3645024"/>
          <a:ext cx="8280920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0230"/>
                <a:gridCol w="2070230"/>
                <a:gridCol w="2070230"/>
                <a:gridCol w="2070230"/>
              </a:tblGrid>
              <a:tr h="437768">
                <a:tc>
                  <a:txBody>
                    <a:bodyPr/>
                    <a:lstStyle/>
                    <a:p>
                      <a:r>
                        <a:rPr lang="ru-RU" dirty="0" smtClean="0"/>
                        <a:t>Максимальное количество баллов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</a:t>
                      </a:r>
                      <a:r>
                        <a:rPr lang="ru-RU" baseline="0" dirty="0" smtClean="0"/>
                        <a:t> приступивших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 выполнения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Максимально набранное количество баллов</a:t>
                      </a:r>
                    </a:p>
                  </a:txBody>
                  <a:tcPr/>
                </a:tc>
              </a:tr>
              <a:tr h="437768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10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6 %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17 %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9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252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208912" cy="5289768"/>
          </a:xfrm>
        </p:spPr>
        <p:txBody>
          <a:bodyPr/>
          <a:lstStyle/>
          <a:p>
            <a:r>
              <a:rPr lang="ru-RU" dirty="0"/>
              <a:t>Задача 9-3</a:t>
            </a:r>
          </a:p>
          <a:p>
            <a:r>
              <a:rPr lang="ru-RU" dirty="0"/>
              <a:t>Известно, что в четырех колбах находятся растворы азотной кислоты, карбоната калия, нитрата серебра и хлорида бария. Как, не используя других реагентов, определить содержание каждой колбы? Составьте план эксперимента и напишите уравнения реакций в молекулярном и ионном виде.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10758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73216"/>
            <a:ext cx="6512511" cy="93610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Задание №3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208912" cy="4353664"/>
          </a:xfrm>
        </p:spPr>
        <p:txBody>
          <a:bodyPr/>
          <a:lstStyle/>
          <a:p>
            <a:r>
              <a:rPr lang="ru-RU" b="1" i="1" u="sng" dirty="0">
                <a:solidFill>
                  <a:schemeClr val="tx1"/>
                </a:solidFill>
              </a:rPr>
              <a:t>Возникшие затруднения</a:t>
            </a:r>
            <a:r>
              <a:rPr lang="ru-RU" dirty="0"/>
              <a:t>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Составление плана эксперимента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</a:rPr>
              <a:t>Запись сокращенных ионных уравнений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46492"/>
              </p:ext>
            </p:extLst>
          </p:nvPr>
        </p:nvGraphicFramePr>
        <p:xfrm>
          <a:off x="395536" y="3068960"/>
          <a:ext cx="8280920" cy="19442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0230"/>
                <a:gridCol w="2070230"/>
                <a:gridCol w="2070230"/>
                <a:gridCol w="2070230"/>
              </a:tblGrid>
              <a:tr h="1263741">
                <a:tc>
                  <a:txBody>
                    <a:bodyPr/>
                    <a:lstStyle/>
                    <a:p>
                      <a:r>
                        <a:rPr lang="ru-RU" dirty="0" smtClean="0"/>
                        <a:t>Максимальное количество баллов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</a:t>
                      </a:r>
                      <a:r>
                        <a:rPr lang="ru-RU" baseline="0" dirty="0" smtClean="0"/>
                        <a:t> приступивших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 выполнения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Максимально набранное количество баллов</a:t>
                      </a:r>
                    </a:p>
                  </a:txBody>
                  <a:tcPr/>
                </a:tc>
              </a:tr>
              <a:tr h="680475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10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70  %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22 %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9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826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7920880" cy="572181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Задача 9-4</a:t>
            </a:r>
          </a:p>
          <a:p>
            <a:r>
              <a:rPr lang="ru-RU" dirty="0"/>
              <a:t>Расшифруйте реакции, уравнения которых приведены на схеме (в схеме не указаны стехиометрические коэффициенты)</a:t>
            </a:r>
          </a:p>
          <a:p>
            <a:r>
              <a:rPr lang="ru-RU" dirty="0"/>
              <a:t> 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1. Определите вещества А-Н, запишите их формулы и названия.</a:t>
            </a:r>
          </a:p>
          <a:p>
            <a:r>
              <a:rPr lang="ru-RU" dirty="0"/>
              <a:t>2. Запишите уравнения реакций.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32" y="2459038"/>
            <a:ext cx="7865575" cy="2567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6529452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2802</TotalTime>
  <Words>514</Words>
  <Application>Microsoft Office PowerPoint</Application>
  <PresentationFormat>Экран (4:3)</PresentationFormat>
  <Paragraphs>122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АНАЛИЗ РАБОТ МУНИЦИПАЛЬНОГО ОЛИМПИАДА ПО ХИМИИ</vt:lpstr>
      <vt:lpstr>Количество участников – 23 человека  Максимальный процент выполнения работы 70 %</vt:lpstr>
      <vt:lpstr>Презентация PowerPoint</vt:lpstr>
      <vt:lpstr>Задание №1</vt:lpstr>
      <vt:lpstr>Презентация PowerPoint</vt:lpstr>
      <vt:lpstr>Задание №2</vt:lpstr>
      <vt:lpstr>Презентация PowerPoint</vt:lpstr>
      <vt:lpstr>Задание №3</vt:lpstr>
      <vt:lpstr>Презентация PowerPoint</vt:lpstr>
      <vt:lpstr>Задание №4</vt:lpstr>
      <vt:lpstr>Презентация PowerPoint</vt:lpstr>
      <vt:lpstr>Задание №5</vt:lpstr>
      <vt:lpstr>Победители и призеры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РАБОТ МУНИЦИПАЛЬНОГО ОЛИМПИАДА ПО ХИМИИ</dc:title>
  <dc:creator>Тамара</dc:creator>
  <cp:lastModifiedBy>Тамара</cp:lastModifiedBy>
  <cp:revision>12</cp:revision>
  <dcterms:created xsi:type="dcterms:W3CDTF">2023-12-08T15:20:31Z</dcterms:created>
  <dcterms:modified xsi:type="dcterms:W3CDTF">2023-12-13T09:56:40Z</dcterms:modified>
</cp:coreProperties>
</file>