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8" r:id="rId3"/>
    <p:sldId id="257" r:id="rId4"/>
    <p:sldId id="263" r:id="rId5"/>
    <p:sldId id="259" r:id="rId6"/>
    <p:sldId id="266" r:id="rId7"/>
    <p:sldId id="262" r:id="rId8"/>
    <p:sldId id="264" r:id="rId9"/>
    <p:sldId id="273" r:id="rId10"/>
    <p:sldId id="265" r:id="rId11"/>
    <p:sldId id="272" r:id="rId12"/>
    <p:sldId id="274" r:id="rId13"/>
    <p:sldId id="269" r:id="rId14"/>
    <p:sldId id="271" r:id="rId15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A7A83C-E812-4B3D-AA18-9D330C945DD7}" type="doc">
      <dgm:prSet loTypeId="urn:microsoft.com/office/officeart/2005/8/layout/chevron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83D2519B-582E-4059-BCC7-A40C32E78480}">
      <dgm:prSet/>
      <dgm:spPr/>
      <dgm:t>
        <a:bodyPr/>
        <a:lstStyle/>
        <a:p>
          <a:pPr rtl="0"/>
          <a:endParaRPr lang="ru-RU" dirty="0"/>
        </a:p>
      </dgm:t>
    </dgm:pt>
    <dgm:pt modelId="{A03956FB-BAA4-4658-A2F5-74E1DB36D785}" type="parTrans" cxnId="{88ED8ABE-63E1-4A43-9584-83BE01C45720}">
      <dgm:prSet/>
      <dgm:spPr/>
      <dgm:t>
        <a:bodyPr/>
        <a:lstStyle/>
        <a:p>
          <a:endParaRPr lang="ru-RU"/>
        </a:p>
      </dgm:t>
    </dgm:pt>
    <dgm:pt modelId="{F870B24D-AB5E-4DFA-B7DC-C75811805853}" type="sibTrans" cxnId="{88ED8ABE-63E1-4A43-9584-83BE01C45720}">
      <dgm:prSet/>
      <dgm:spPr/>
      <dgm:t>
        <a:bodyPr/>
        <a:lstStyle/>
        <a:p>
          <a:endParaRPr lang="ru-RU"/>
        </a:p>
      </dgm:t>
    </dgm:pt>
    <dgm:pt modelId="{5F57CEE0-C803-425A-9DE2-086D17BF0434}">
      <dgm:prSet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i="1" dirty="0" smtClean="0"/>
            <a:t>Во-первых,</a:t>
          </a:r>
          <a:r>
            <a:rPr lang="ru-RU" sz="1400" i="1" dirty="0" smtClean="0"/>
            <a:t> в электронный вид переведен весь документооборот: расписания, журналы, дневники, отчеты, доступны  в один клик. Это не только разгрузило учителей, но и позволило нам накапливать большие данные, но и принимать на их основе управленческие решения в сфере образования.</a:t>
          </a:r>
          <a:endParaRPr lang="ru-RU" sz="1400" dirty="0" smtClean="0"/>
        </a:p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400" dirty="0"/>
        </a:p>
      </dgm:t>
    </dgm:pt>
    <dgm:pt modelId="{E978744E-FCEF-4CF9-B8B2-B2A0A014DBC6}" type="parTrans" cxnId="{C04A9AB1-3849-4320-8D2A-B33B98294E94}">
      <dgm:prSet/>
      <dgm:spPr/>
      <dgm:t>
        <a:bodyPr/>
        <a:lstStyle/>
        <a:p>
          <a:endParaRPr lang="ru-RU"/>
        </a:p>
      </dgm:t>
    </dgm:pt>
    <dgm:pt modelId="{4B902960-1053-4A45-A814-923695E3FD87}" type="sibTrans" cxnId="{C04A9AB1-3849-4320-8D2A-B33B98294E94}">
      <dgm:prSet/>
      <dgm:spPr/>
      <dgm:t>
        <a:bodyPr/>
        <a:lstStyle/>
        <a:p>
          <a:endParaRPr lang="ru-RU"/>
        </a:p>
      </dgm:t>
    </dgm:pt>
    <dgm:pt modelId="{E33B673B-A296-4C9C-ACB2-5F89728C5951}">
      <dgm:prSet/>
      <dgm:spPr/>
      <dgm:t>
        <a:bodyPr/>
        <a:lstStyle/>
        <a:p>
          <a:pPr rtl="0"/>
          <a:endParaRPr lang="ru-RU" dirty="0"/>
        </a:p>
      </dgm:t>
    </dgm:pt>
    <dgm:pt modelId="{50799486-BACD-4DC1-8479-D8E3871FD8D3}" type="parTrans" cxnId="{648CE983-6166-4408-AE7A-A75A091C75E1}">
      <dgm:prSet/>
      <dgm:spPr/>
      <dgm:t>
        <a:bodyPr/>
        <a:lstStyle/>
        <a:p>
          <a:endParaRPr lang="ru-RU"/>
        </a:p>
      </dgm:t>
    </dgm:pt>
    <dgm:pt modelId="{E62C8B55-05DE-4CE8-89A1-98429B13575D}" type="sibTrans" cxnId="{648CE983-6166-4408-AE7A-A75A091C75E1}">
      <dgm:prSet/>
      <dgm:spPr/>
      <dgm:t>
        <a:bodyPr/>
        <a:lstStyle/>
        <a:p>
          <a:endParaRPr lang="ru-RU"/>
        </a:p>
      </dgm:t>
    </dgm:pt>
    <dgm:pt modelId="{2677960C-58F0-4835-BAC9-6FF986635FF1}">
      <dgm:prSet/>
      <dgm:spPr/>
      <dgm:t>
        <a:bodyPr/>
        <a:lstStyle/>
        <a:p>
          <a:pPr rtl="0"/>
          <a:r>
            <a:rPr lang="ru-RU" b="1" i="1" dirty="0" smtClean="0"/>
            <a:t>Второй блок </a:t>
          </a:r>
          <a:r>
            <a:rPr lang="ru-RU" i="1" dirty="0" smtClean="0"/>
            <a:t>- "Российская электронная школа", которая включает сценарии уроков, виртуальные библиотеки и лаборатории. Это набор лучших практик, качественного образовательного контента в помощь учителю.</a:t>
          </a:r>
          <a:endParaRPr lang="ru-RU" dirty="0"/>
        </a:p>
      </dgm:t>
    </dgm:pt>
    <dgm:pt modelId="{15C26112-CEC8-4218-9B74-CB587D3DB793}" type="parTrans" cxnId="{F622CBCB-BECC-4523-9B5C-3E0C89F2C337}">
      <dgm:prSet/>
      <dgm:spPr/>
      <dgm:t>
        <a:bodyPr/>
        <a:lstStyle/>
        <a:p>
          <a:endParaRPr lang="ru-RU"/>
        </a:p>
      </dgm:t>
    </dgm:pt>
    <dgm:pt modelId="{30C7FD82-7052-44F4-BF17-420C4411E306}" type="sibTrans" cxnId="{F622CBCB-BECC-4523-9B5C-3E0C89F2C337}">
      <dgm:prSet/>
      <dgm:spPr/>
      <dgm:t>
        <a:bodyPr/>
        <a:lstStyle/>
        <a:p>
          <a:endParaRPr lang="ru-RU"/>
        </a:p>
      </dgm:t>
    </dgm:pt>
    <dgm:pt modelId="{D2BB8948-4E18-43F9-BA8C-84809E9A3648}">
      <dgm:prSet/>
      <dgm:spPr/>
      <dgm:t>
        <a:bodyPr/>
        <a:lstStyle/>
        <a:p>
          <a:pPr rtl="0"/>
          <a:r>
            <a:rPr lang="ru-RU" i="1" dirty="0" smtClean="0"/>
            <a:t> </a:t>
          </a:r>
          <a:endParaRPr lang="ru-RU" dirty="0"/>
        </a:p>
      </dgm:t>
    </dgm:pt>
    <dgm:pt modelId="{4EE7BBFA-AD4C-4E4F-9990-1CB32ACFCAD4}" type="parTrans" cxnId="{491B0CA9-0DA4-4F41-9978-32BDA40EE4E3}">
      <dgm:prSet/>
      <dgm:spPr/>
      <dgm:t>
        <a:bodyPr/>
        <a:lstStyle/>
        <a:p>
          <a:endParaRPr lang="ru-RU"/>
        </a:p>
      </dgm:t>
    </dgm:pt>
    <dgm:pt modelId="{4BBECCC1-A230-4EBC-968D-1F0F0CE45310}" type="sibTrans" cxnId="{491B0CA9-0DA4-4F41-9978-32BDA40EE4E3}">
      <dgm:prSet/>
      <dgm:spPr/>
      <dgm:t>
        <a:bodyPr/>
        <a:lstStyle/>
        <a:p>
          <a:endParaRPr lang="ru-RU"/>
        </a:p>
      </dgm:t>
    </dgm:pt>
    <dgm:pt modelId="{E34D7C4B-B0AA-4624-8364-C03BA21D58A1}">
      <dgm:prSet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i="1" dirty="0" smtClean="0"/>
            <a:t>И третий блок </a:t>
          </a:r>
          <a:r>
            <a:rPr lang="ru-RU" i="1" dirty="0" smtClean="0"/>
            <a:t>– самый "умный" – платформа для горизонтального обучения и взаимодействия. Она позволила обмениваться опытом не только ученикам, но и педагогам, родителям».</a:t>
          </a:r>
          <a:endParaRPr lang="ru-RU" dirty="0" smtClean="0"/>
        </a:p>
        <a:p>
          <a:pPr marL="57150" indent="0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dirty="0"/>
        </a:p>
      </dgm:t>
    </dgm:pt>
    <dgm:pt modelId="{94412B97-4F9E-4BB9-A7D5-539BE8325493}" type="parTrans" cxnId="{AF331953-0475-4BD7-B486-0A7FE15B9F13}">
      <dgm:prSet/>
      <dgm:spPr/>
      <dgm:t>
        <a:bodyPr/>
        <a:lstStyle/>
        <a:p>
          <a:endParaRPr lang="ru-RU"/>
        </a:p>
      </dgm:t>
    </dgm:pt>
    <dgm:pt modelId="{7FCEE6E1-55F5-4754-82D7-3274B9D53F72}" type="sibTrans" cxnId="{AF331953-0475-4BD7-B486-0A7FE15B9F13}">
      <dgm:prSet/>
      <dgm:spPr/>
      <dgm:t>
        <a:bodyPr/>
        <a:lstStyle/>
        <a:p>
          <a:endParaRPr lang="ru-RU"/>
        </a:p>
      </dgm:t>
    </dgm:pt>
    <dgm:pt modelId="{39B1965C-FC3C-4E7D-906D-C75639CD187B}" type="pres">
      <dgm:prSet presAssocID="{ABA7A83C-E812-4B3D-AA18-9D330C945DD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F805D6D-DA92-498A-8D56-444B00C8D022}" type="pres">
      <dgm:prSet presAssocID="{83D2519B-582E-4059-BCC7-A40C32E78480}" presName="composite" presStyleCnt="0"/>
      <dgm:spPr/>
    </dgm:pt>
    <dgm:pt modelId="{07BE323A-3544-40CA-B5E0-0721FFDAAD18}" type="pres">
      <dgm:prSet presAssocID="{83D2519B-582E-4059-BCC7-A40C32E7848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39E477-0657-4154-B022-D11DCB7BF775}" type="pres">
      <dgm:prSet presAssocID="{83D2519B-582E-4059-BCC7-A40C32E78480}" presName="descendantText" presStyleLbl="alignAcc1" presStyleIdx="0" presStyleCnt="3" custScaleY="1382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E4959E-F01E-40CF-9D8F-CC5DF2ABF9AA}" type="pres">
      <dgm:prSet presAssocID="{F870B24D-AB5E-4DFA-B7DC-C75811805853}" presName="sp" presStyleCnt="0"/>
      <dgm:spPr/>
    </dgm:pt>
    <dgm:pt modelId="{EC7F7BA0-9951-4812-A8D8-DA8EDD0F4644}" type="pres">
      <dgm:prSet presAssocID="{E33B673B-A296-4C9C-ACB2-5F89728C5951}" presName="composite" presStyleCnt="0"/>
      <dgm:spPr/>
    </dgm:pt>
    <dgm:pt modelId="{1239DC78-7170-470D-A9AC-9DB5F7B0A34A}" type="pres">
      <dgm:prSet presAssocID="{E33B673B-A296-4C9C-ACB2-5F89728C5951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BA666A-B58F-4E14-B5F2-6153A8D6750D}" type="pres">
      <dgm:prSet presAssocID="{E33B673B-A296-4C9C-ACB2-5F89728C5951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B9DB9A-2208-47BA-8B08-85E4873D57B0}" type="pres">
      <dgm:prSet presAssocID="{E62C8B55-05DE-4CE8-89A1-98429B13575D}" presName="sp" presStyleCnt="0"/>
      <dgm:spPr/>
    </dgm:pt>
    <dgm:pt modelId="{45085C6B-5C6E-4B89-97B7-33F93AB89987}" type="pres">
      <dgm:prSet presAssocID="{D2BB8948-4E18-43F9-BA8C-84809E9A3648}" presName="composite" presStyleCnt="0"/>
      <dgm:spPr/>
    </dgm:pt>
    <dgm:pt modelId="{330069B6-5890-48D0-898A-C86E6D5A6B91}" type="pres">
      <dgm:prSet presAssocID="{D2BB8948-4E18-43F9-BA8C-84809E9A364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F0E09E-58B6-4C13-AA2C-6AB54F9F3966}" type="pres">
      <dgm:prSet presAssocID="{D2BB8948-4E18-43F9-BA8C-84809E9A364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4155C3-2B24-432B-AA6C-8EB46A2B9901}" type="presOf" srcId="{83D2519B-582E-4059-BCC7-A40C32E78480}" destId="{07BE323A-3544-40CA-B5E0-0721FFDAAD18}" srcOrd="0" destOrd="0" presId="urn:microsoft.com/office/officeart/2005/8/layout/chevron2"/>
    <dgm:cxn modelId="{C04A9AB1-3849-4320-8D2A-B33B98294E94}" srcId="{83D2519B-582E-4059-BCC7-A40C32E78480}" destId="{5F57CEE0-C803-425A-9DE2-086D17BF0434}" srcOrd="0" destOrd="0" parTransId="{E978744E-FCEF-4CF9-B8B2-B2A0A014DBC6}" sibTransId="{4B902960-1053-4A45-A814-923695E3FD87}"/>
    <dgm:cxn modelId="{3E9FD11E-208C-4BD5-B46D-E5309341DA68}" type="presOf" srcId="{E33B673B-A296-4C9C-ACB2-5F89728C5951}" destId="{1239DC78-7170-470D-A9AC-9DB5F7B0A34A}" srcOrd="0" destOrd="0" presId="urn:microsoft.com/office/officeart/2005/8/layout/chevron2"/>
    <dgm:cxn modelId="{491B0CA9-0DA4-4F41-9978-32BDA40EE4E3}" srcId="{ABA7A83C-E812-4B3D-AA18-9D330C945DD7}" destId="{D2BB8948-4E18-43F9-BA8C-84809E9A3648}" srcOrd="2" destOrd="0" parTransId="{4EE7BBFA-AD4C-4E4F-9990-1CB32ACFCAD4}" sibTransId="{4BBECCC1-A230-4EBC-968D-1F0F0CE45310}"/>
    <dgm:cxn modelId="{911221B4-5DD5-4D37-A9E6-6C0CB45CFBED}" type="presOf" srcId="{5F57CEE0-C803-425A-9DE2-086D17BF0434}" destId="{E339E477-0657-4154-B022-D11DCB7BF775}" srcOrd="0" destOrd="0" presId="urn:microsoft.com/office/officeart/2005/8/layout/chevron2"/>
    <dgm:cxn modelId="{9500D605-93BC-415F-B768-56C5091E3E4C}" type="presOf" srcId="{2677960C-58F0-4835-BAC9-6FF986635FF1}" destId="{BBBA666A-B58F-4E14-B5F2-6153A8D6750D}" srcOrd="0" destOrd="0" presId="urn:microsoft.com/office/officeart/2005/8/layout/chevron2"/>
    <dgm:cxn modelId="{6C7C0AC2-E6B3-45DF-A9C3-B3A6F737844C}" type="presOf" srcId="{D2BB8948-4E18-43F9-BA8C-84809E9A3648}" destId="{330069B6-5890-48D0-898A-C86E6D5A6B91}" srcOrd="0" destOrd="0" presId="urn:microsoft.com/office/officeart/2005/8/layout/chevron2"/>
    <dgm:cxn modelId="{648CE983-6166-4408-AE7A-A75A091C75E1}" srcId="{ABA7A83C-E812-4B3D-AA18-9D330C945DD7}" destId="{E33B673B-A296-4C9C-ACB2-5F89728C5951}" srcOrd="1" destOrd="0" parTransId="{50799486-BACD-4DC1-8479-D8E3871FD8D3}" sibTransId="{E62C8B55-05DE-4CE8-89A1-98429B13575D}"/>
    <dgm:cxn modelId="{E49BAA98-DF5C-4D6E-8520-45AB1FF14988}" type="presOf" srcId="{E34D7C4B-B0AA-4624-8364-C03BA21D58A1}" destId="{7CF0E09E-58B6-4C13-AA2C-6AB54F9F3966}" srcOrd="0" destOrd="0" presId="urn:microsoft.com/office/officeart/2005/8/layout/chevron2"/>
    <dgm:cxn modelId="{A2589F2A-395D-4373-A1EA-32B8CD17CD43}" type="presOf" srcId="{ABA7A83C-E812-4B3D-AA18-9D330C945DD7}" destId="{39B1965C-FC3C-4E7D-906D-C75639CD187B}" srcOrd="0" destOrd="0" presId="urn:microsoft.com/office/officeart/2005/8/layout/chevron2"/>
    <dgm:cxn modelId="{F622CBCB-BECC-4523-9B5C-3E0C89F2C337}" srcId="{E33B673B-A296-4C9C-ACB2-5F89728C5951}" destId="{2677960C-58F0-4835-BAC9-6FF986635FF1}" srcOrd="0" destOrd="0" parTransId="{15C26112-CEC8-4218-9B74-CB587D3DB793}" sibTransId="{30C7FD82-7052-44F4-BF17-420C4411E306}"/>
    <dgm:cxn modelId="{88ED8ABE-63E1-4A43-9584-83BE01C45720}" srcId="{ABA7A83C-E812-4B3D-AA18-9D330C945DD7}" destId="{83D2519B-582E-4059-BCC7-A40C32E78480}" srcOrd="0" destOrd="0" parTransId="{A03956FB-BAA4-4658-A2F5-74E1DB36D785}" sibTransId="{F870B24D-AB5E-4DFA-B7DC-C75811805853}"/>
    <dgm:cxn modelId="{AF331953-0475-4BD7-B486-0A7FE15B9F13}" srcId="{D2BB8948-4E18-43F9-BA8C-84809E9A3648}" destId="{E34D7C4B-B0AA-4624-8364-C03BA21D58A1}" srcOrd="0" destOrd="0" parTransId="{94412B97-4F9E-4BB9-A7D5-539BE8325493}" sibTransId="{7FCEE6E1-55F5-4754-82D7-3274B9D53F72}"/>
    <dgm:cxn modelId="{FE035714-E0D7-4F07-9802-1535C978439D}" type="presParOf" srcId="{39B1965C-FC3C-4E7D-906D-C75639CD187B}" destId="{CF805D6D-DA92-498A-8D56-444B00C8D022}" srcOrd="0" destOrd="0" presId="urn:microsoft.com/office/officeart/2005/8/layout/chevron2"/>
    <dgm:cxn modelId="{34033EA2-5236-4C8D-8599-69E223507E85}" type="presParOf" srcId="{CF805D6D-DA92-498A-8D56-444B00C8D022}" destId="{07BE323A-3544-40CA-B5E0-0721FFDAAD18}" srcOrd="0" destOrd="0" presId="urn:microsoft.com/office/officeart/2005/8/layout/chevron2"/>
    <dgm:cxn modelId="{09653381-79AC-494F-AAA1-4B7F62F6B217}" type="presParOf" srcId="{CF805D6D-DA92-498A-8D56-444B00C8D022}" destId="{E339E477-0657-4154-B022-D11DCB7BF775}" srcOrd="1" destOrd="0" presId="urn:microsoft.com/office/officeart/2005/8/layout/chevron2"/>
    <dgm:cxn modelId="{2352465C-D896-42B7-A5D1-3C9CCB2EA10E}" type="presParOf" srcId="{39B1965C-FC3C-4E7D-906D-C75639CD187B}" destId="{2DE4959E-F01E-40CF-9D8F-CC5DF2ABF9AA}" srcOrd="1" destOrd="0" presId="urn:microsoft.com/office/officeart/2005/8/layout/chevron2"/>
    <dgm:cxn modelId="{2DFC9BF3-91B4-42F1-A938-D0091C86C0DA}" type="presParOf" srcId="{39B1965C-FC3C-4E7D-906D-C75639CD187B}" destId="{EC7F7BA0-9951-4812-A8D8-DA8EDD0F4644}" srcOrd="2" destOrd="0" presId="urn:microsoft.com/office/officeart/2005/8/layout/chevron2"/>
    <dgm:cxn modelId="{7CB65D38-1D32-4BCA-9FD4-2FB8ECB09E9B}" type="presParOf" srcId="{EC7F7BA0-9951-4812-A8D8-DA8EDD0F4644}" destId="{1239DC78-7170-470D-A9AC-9DB5F7B0A34A}" srcOrd="0" destOrd="0" presId="urn:microsoft.com/office/officeart/2005/8/layout/chevron2"/>
    <dgm:cxn modelId="{F76A3FDD-EF35-4889-AAC4-7DCD40B6CFB5}" type="presParOf" srcId="{EC7F7BA0-9951-4812-A8D8-DA8EDD0F4644}" destId="{BBBA666A-B58F-4E14-B5F2-6153A8D6750D}" srcOrd="1" destOrd="0" presId="urn:microsoft.com/office/officeart/2005/8/layout/chevron2"/>
    <dgm:cxn modelId="{5476A6BA-40D8-436B-817B-ACAAF24455F3}" type="presParOf" srcId="{39B1965C-FC3C-4E7D-906D-C75639CD187B}" destId="{08B9DB9A-2208-47BA-8B08-85E4873D57B0}" srcOrd="3" destOrd="0" presId="urn:microsoft.com/office/officeart/2005/8/layout/chevron2"/>
    <dgm:cxn modelId="{D48AFF55-8F0B-42BB-B8DF-3ACB18FDF8FB}" type="presParOf" srcId="{39B1965C-FC3C-4E7D-906D-C75639CD187B}" destId="{45085C6B-5C6E-4B89-97B7-33F93AB89987}" srcOrd="4" destOrd="0" presId="urn:microsoft.com/office/officeart/2005/8/layout/chevron2"/>
    <dgm:cxn modelId="{D96B661F-721B-4358-A8EF-1332F378B88B}" type="presParOf" srcId="{45085C6B-5C6E-4B89-97B7-33F93AB89987}" destId="{330069B6-5890-48D0-898A-C86E6D5A6B91}" srcOrd="0" destOrd="0" presId="urn:microsoft.com/office/officeart/2005/8/layout/chevron2"/>
    <dgm:cxn modelId="{D6CB9B0E-72C4-4C4E-8C40-DD2F599995F7}" type="presParOf" srcId="{45085C6B-5C6E-4B89-97B7-33F93AB89987}" destId="{7CF0E09E-58B6-4C13-AA2C-6AB54F9F396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366DD5-1614-4D3A-8DC1-6241CE10601D}" type="doc">
      <dgm:prSet loTypeId="urn:microsoft.com/office/officeart/2005/8/layout/h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E20A705E-7A44-476A-B52F-68AEB78F5E62}">
      <dgm:prSet/>
      <dgm:spPr/>
      <dgm:t>
        <a:bodyPr/>
        <a:lstStyle/>
        <a:p>
          <a:pPr rtl="0"/>
          <a:r>
            <a:rPr lang="ru-RU" smtClean="0"/>
            <a:t>При формировании ЦОС в нашей образовательной организации мы приняли во внимание ряд ключевых аспектов:</a:t>
          </a:r>
          <a:endParaRPr lang="ru-RU"/>
        </a:p>
      </dgm:t>
    </dgm:pt>
    <dgm:pt modelId="{7C5A1B95-1858-4F5F-9EDA-143CC418F132}" type="parTrans" cxnId="{E39413BA-F23C-4070-BF35-054F7D446BC3}">
      <dgm:prSet/>
      <dgm:spPr/>
      <dgm:t>
        <a:bodyPr/>
        <a:lstStyle/>
        <a:p>
          <a:endParaRPr lang="ru-RU"/>
        </a:p>
      </dgm:t>
    </dgm:pt>
    <dgm:pt modelId="{B54197CB-81D0-455F-81F2-27D5FC741FC0}" type="sibTrans" cxnId="{E39413BA-F23C-4070-BF35-054F7D446BC3}">
      <dgm:prSet/>
      <dgm:spPr/>
      <dgm:t>
        <a:bodyPr/>
        <a:lstStyle/>
        <a:p>
          <a:endParaRPr lang="ru-RU"/>
        </a:p>
      </dgm:t>
    </dgm:pt>
    <dgm:pt modelId="{F0DD4318-49F2-4D10-9953-2738F5EA7122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 rtl="0">
            <a:lnSpc>
              <a:spcPct val="100000"/>
            </a:lnSpc>
            <a:spcAft>
              <a:spcPts val="600"/>
            </a:spcAft>
          </a:pP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уровень сформированности ИКТ-компетенции педагогов ОО;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4929D2C-07E3-470B-8EDA-60A83CAE7763}" type="parTrans" cxnId="{F5F6D190-95BA-4658-9589-F63E0B6D5F55}">
      <dgm:prSet/>
      <dgm:spPr/>
      <dgm:t>
        <a:bodyPr/>
        <a:lstStyle/>
        <a:p>
          <a:endParaRPr lang="ru-RU"/>
        </a:p>
      </dgm:t>
    </dgm:pt>
    <dgm:pt modelId="{6583C9A8-C345-4D76-9CCD-DB79AAB243C6}" type="sibTrans" cxnId="{F5F6D190-95BA-4658-9589-F63E0B6D5F55}">
      <dgm:prSet/>
      <dgm:spPr/>
      <dgm:t>
        <a:bodyPr/>
        <a:lstStyle/>
        <a:p>
          <a:endParaRPr lang="ru-RU"/>
        </a:p>
      </dgm:t>
    </dgm:pt>
    <dgm:pt modelId="{D70B593C-C285-49CE-A751-16356D22736D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 rtl="0">
            <a:lnSpc>
              <a:spcPct val="100000"/>
            </a:lnSpc>
            <a:spcAft>
              <a:spcPts val="600"/>
            </a:spcAft>
          </a:pP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возможности внедрения информационных и коммуникационных технологий в практику преподавания всех учебных предметов;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9CB112F-95AC-425E-BC19-FD6771CB85D4}" type="parTrans" cxnId="{05DF942C-6ADD-415B-96D8-CF2F51ABEA37}">
      <dgm:prSet/>
      <dgm:spPr/>
      <dgm:t>
        <a:bodyPr/>
        <a:lstStyle/>
        <a:p>
          <a:endParaRPr lang="ru-RU"/>
        </a:p>
      </dgm:t>
    </dgm:pt>
    <dgm:pt modelId="{AAAE32BF-B6BF-4433-88E3-4547B317B1FD}" type="sibTrans" cxnId="{05DF942C-6ADD-415B-96D8-CF2F51ABEA37}">
      <dgm:prSet/>
      <dgm:spPr/>
      <dgm:t>
        <a:bodyPr/>
        <a:lstStyle/>
        <a:p>
          <a:endParaRPr lang="ru-RU"/>
        </a:p>
      </dgm:t>
    </dgm:pt>
    <dgm:pt modelId="{F9B0117D-D40B-4A53-98E3-091506937730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 rtl="0">
            <a:lnSpc>
              <a:spcPct val="100000"/>
            </a:lnSpc>
            <a:spcAft>
              <a:spcPts val="600"/>
            </a:spcAft>
          </a:pP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возможности внедрения информационных и коммуникационных технологий в деятельность воспитательной службы ОО и служб сопровождения;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910D8B3-625F-44F6-ABAA-7A250F6A9A97}" type="parTrans" cxnId="{25ED1B20-DF53-4A62-AFC0-C9B2EB9BE842}">
      <dgm:prSet/>
      <dgm:spPr/>
      <dgm:t>
        <a:bodyPr/>
        <a:lstStyle/>
        <a:p>
          <a:endParaRPr lang="ru-RU"/>
        </a:p>
      </dgm:t>
    </dgm:pt>
    <dgm:pt modelId="{D4447A37-7B97-4977-9F57-2B2A7613184B}" type="sibTrans" cxnId="{25ED1B20-DF53-4A62-AFC0-C9B2EB9BE842}">
      <dgm:prSet/>
      <dgm:spPr/>
      <dgm:t>
        <a:bodyPr/>
        <a:lstStyle/>
        <a:p>
          <a:endParaRPr lang="ru-RU"/>
        </a:p>
      </dgm:t>
    </dgm:pt>
    <dgm:pt modelId="{9982EFCB-4127-4A20-B56C-7230142786E0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 rtl="0">
            <a:lnSpc>
              <a:spcPct val="100000"/>
            </a:lnSpc>
            <a:spcAft>
              <a:spcPts val="600"/>
            </a:spcAft>
          </a:pP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обеспеченность ОО необходимым оборудованием;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F0DBDEE-B86E-49A8-B2F3-60D45E2D2E94}" type="parTrans" cxnId="{5E8CB67B-A0B1-4FC2-B680-F3E19ACC5374}">
      <dgm:prSet/>
      <dgm:spPr/>
      <dgm:t>
        <a:bodyPr/>
        <a:lstStyle/>
        <a:p>
          <a:endParaRPr lang="ru-RU"/>
        </a:p>
      </dgm:t>
    </dgm:pt>
    <dgm:pt modelId="{9381C51B-F0BE-4B2D-8885-213DA34E0CC5}" type="sibTrans" cxnId="{5E8CB67B-A0B1-4FC2-B680-F3E19ACC5374}">
      <dgm:prSet/>
      <dgm:spPr/>
      <dgm:t>
        <a:bodyPr/>
        <a:lstStyle/>
        <a:p>
          <a:endParaRPr lang="ru-RU"/>
        </a:p>
      </dgm:t>
    </dgm:pt>
    <dgm:pt modelId="{1F2E23A6-FCB5-4B57-A752-DC8369ED8A33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 rtl="0">
            <a:lnSpc>
              <a:spcPct val="100000"/>
            </a:lnSpc>
            <a:spcAft>
              <a:spcPts val="600"/>
            </a:spcAft>
          </a:pP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условия для практического применения компьютерной техники и иных цифровых инструментов всеми участниками образовательных отношений;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5D5E54D-6438-4E4A-8516-B2C6AE3B0673}" type="parTrans" cxnId="{7CAD98AF-489C-4873-96E7-7728A4B58A69}">
      <dgm:prSet/>
      <dgm:spPr/>
      <dgm:t>
        <a:bodyPr/>
        <a:lstStyle/>
        <a:p>
          <a:endParaRPr lang="ru-RU"/>
        </a:p>
      </dgm:t>
    </dgm:pt>
    <dgm:pt modelId="{5B711E4C-CAFE-48CE-A31A-E869B408D93F}" type="sibTrans" cxnId="{7CAD98AF-489C-4873-96E7-7728A4B58A69}">
      <dgm:prSet/>
      <dgm:spPr/>
      <dgm:t>
        <a:bodyPr/>
        <a:lstStyle/>
        <a:p>
          <a:endParaRPr lang="ru-RU"/>
        </a:p>
      </dgm:t>
    </dgm:pt>
    <dgm:pt modelId="{CC74540F-6229-4857-932D-F3D8F74BC4DC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 rtl="0">
            <a:lnSpc>
              <a:spcPct val="100000"/>
            </a:lnSpc>
            <a:spcAft>
              <a:spcPts val="600"/>
            </a:spcAft>
          </a:pP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возможность открытого доступа к информационным каналам локальной внутренней сети, глобальной сети Интернет и к ресурсам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медиатек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39A18DE-4FB6-4D32-ADB1-D9107C0EB2F5}" type="parTrans" cxnId="{17A8DA52-D124-4235-9708-1615597FB86C}">
      <dgm:prSet/>
      <dgm:spPr/>
      <dgm:t>
        <a:bodyPr/>
        <a:lstStyle/>
        <a:p>
          <a:endParaRPr lang="ru-RU"/>
        </a:p>
      </dgm:t>
    </dgm:pt>
    <dgm:pt modelId="{ECE6C5CE-7C8F-4794-ACBF-23E63C585BD9}" type="sibTrans" cxnId="{17A8DA52-D124-4235-9708-1615597FB86C}">
      <dgm:prSet/>
      <dgm:spPr/>
      <dgm:t>
        <a:bodyPr/>
        <a:lstStyle/>
        <a:p>
          <a:endParaRPr lang="ru-RU"/>
        </a:p>
      </dgm:t>
    </dgm:pt>
    <dgm:pt modelId="{E2721798-5C30-4F6A-99B5-99FFAC2871C6}" type="pres">
      <dgm:prSet presAssocID="{CC366DD5-1614-4D3A-8DC1-6241CE10601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013580-C3D6-4147-AC4E-5344F3771FC5}" type="pres">
      <dgm:prSet presAssocID="{E20A705E-7A44-476A-B52F-68AEB78F5E62}" presName="composite" presStyleCnt="0"/>
      <dgm:spPr/>
      <dgm:t>
        <a:bodyPr/>
        <a:lstStyle/>
        <a:p>
          <a:endParaRPr lang="ru-RU"/>
        </a:p>
      </dgm:t>
    </dgm:pt>
    <dgm:pt modelId="{ECED2720-03B5-4F0D-B8F2-75C02FC4C6B2}" type="pres">
      <dgm:prSet presAssocID="{E20A705E-7A44-476A-B52F-68AEB78F5E62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7E3EBC-6E1E-4921-9186-941AABECE9A4}" type="pres">
      <dgm:prSet presAssocID="{E20A705E-7A44-476A-B52F-68AEB78F5E62}" presName="desTx" presStyleLbl="alignAccFollowNode1" presStyleIdx="0" presStyleCnt="1" custScaleX="100000" custScaleY="97704" custLinFactNeighborX="-390" custLinFactNeighborY="315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5712C93-4C3B-4592-BC43-E7C267EF281E}" type="presOf" srcId="{CC74540F-6229-4857-932D-F3D8F74BC4DC}" destId="{A37E3EBC-6E1E-4921-9186-941AABECE9A4}" srcOrd="0" destOrd="5" presId="urn:microsoft.com/office/officeart/2005/8/layout/hList1"/>
    <dgm:cxn modelId="{7CAD98AF-489C-4873-96E7-7728A4B58A69}" srcId="{E20A705E-7A44-476A-B52F-68AEB78F5E62}" destId="{1F2E23A6-FCB5-4B57-A752-DC8369ED8A33}" srcOrd="4" destOrd="0" parTransId="{A5D5E54D-6438-4E4A-8516-B2C6AE3B0673}" sibTransId="{5B711E4C-CAFE-48CE-A31A-E869B408D93F}"/>
    <dgm:cxn modelId="{17A8DA52-D124-4235-9708-1615597FB86C}" srcId="{E20A705E-7A44-476A-B52F-68AEB78F5E62}" destId="{CC74540F-6229-4857-932D-F3D8F74BC4DC}" srcOrd="5" destOrd="0" parTransId="{E39A18DE-4FB6-4D32-ADB1-D9107C0EB2F5}" sibTransId="{ECE6C5CE-7C8F-4794-ACBF-23E63C585BD9}"/>
    <dgm:cxn modelId="{6E5DD932-64F9-4C11-9562-1179A78366FC}" type="presOf" srcId="{E20A705E-7A44-476A-B52F-68AEB78F5E62}" destId="{ECED2720-03B5-4F0D-B8F2-75C02FC4C6B2}" srcOrd="0" destOrd="0" presId="urn:microsoft.com/office/officeart/2005/8/layout/hList1"/>
    <dgm:cxn modelId="{994BDEAF-A5F1-4B25-B11D-33E12A4F963E}" type="presOf" srcId="{F9B0117D-D40B-4A53-98E3-091506937730}" destId="{A37E3EBC-6E1E-4921-9186-941AABECE9A4}" srcOrd="0" destOrd="2" presId="urn:microsoft.com/office/officeart/2005/8/layout/hList1"/>
    <dgm:cxn modelId="{1C2B24DE-91AF-483D-98D9-7C5DEB886DB7}" type="presOf" srcId="{F0DD4318-49F2-4D10-9953-2738F5EA7122}" destId="{A37E3EBC-6E1E-4921-9186-941AABECE9A4}" srcOrd="0" destOrd="0" presId="urn:microsoft.com/office/officeart/2005/8/layout/hList1"/>
    <dgm:cxn modelId="{84824FEB-C7AD-4048-8873-CFFB2D43437E}" type="presOf" srcId="{1F2E23A6-FCB5-4B57-A752-DC8369ED8A33}" destId="{A37E3EBC-6E1E-4921-9186-941AABECE9A4}" srcOrd="0" destOrd="4" presId="urn:microsoft.com/office/officeart/2005/8/layout/hList1"/>
    <dgm:cxn modelId="{BD89DA51-B81D-4BD5-A667-DA0A50C334C0}" type="presOf" srcId="{D70B593C-C285-49CE-A751-16356D22736D}" destId="{A37E3EBC-6E1E-4921-9186-941AABECE9A4}" srcOrd="0" destOrd="1" presId="urn:microsoft.com/office/officeart/2005/8/layout/hList1"/>
    <dgm:cxn modelId="{D17C26C6-9CD0-479B-98B9-C24B0AB0895A}" type="presOf" srcId="{9982EFCB-4127-4A20-B56C-7230142786E0}" destId="{A37E3EBC-6E1E-4921-9186-941AABECE9A4}" srcOrd="0" destOrd="3" presId="urn:microsoft.com/office/officeart/2005/8/layout/hList1"/>
    <dgm:cxn modelId="{8035BCE1-673D-4783-8738-E29C2BBB31C8}" type="presOf" srcId="{CC366DD5-1614-4D3A-8DC1-6241CE10601D}" destId="{E2721798-5C30-4F6A-99B5-99FFAC2871C6}" srcOrd="0" destOrd="0" presId="urn:microsoft.com/office/officeart/2005/8/layout/hList1"/>
    <dgm:cxn modelId="{25ED1B20-DF53-4A62-AFC0-C9B2EB9BE842}" srcId="{E20A705E-7A44-476A-B52F-68AEB78F5E62}" destId="{F9B0117D-D40B-4A53-98E3-091506937730}" srcOrd="2" destOrd="0" parTransId="{E910D8B3-625F-44F6-ABAA-7A250F6A9A97}" sibTransId="{D4447A37-7B97-4977-9F57-2B2A7613184B}"/>
    <dgm:cxn modelId="{5E8CB67B-A0B1-4FC2-B680-F3E19ACC5374}" srcId="{E20A705E-7A44-476A-B52F-68AEB78F5E62}" destId="{9982EFCB-4127-4A20-B56C-7230142786E0}" srcOrd="3" destOrd="0" parTransId="{EF0DBDEE-B86E-49A8-B2F3-60D45E2D2E94}" sibTransId="{9381C51B-F0BE-4B2D-8885-213DA34E0CC5}"/>
    <dgm:cxn modelId="{F5F6D190-95BA-4658-9589-F63E0B6D5F55}" srcId="{E20A705E-7A44-476A-B52F-68AEB78F5E62}" destId="{F0DD4318-49F2-4D10-9953-2738F5EA7122}" srcOrd="0" destOrd="0" parTransId="{24929D2C-07E3-470B-8EDA-60A83CAE7763}" sibTransId="{6583C9A8-C345-4D76-9CCD-DB79AAB243C6}"/>
    <dgm:cxn modelId="{05DF942C-6ADD-415B-96D8-CF2F51ABEA37}" srcId="{E20A705E-7A44-476A-B52F-68AEB78F5E62}" destId="{D70B593C-C285-49CE-A751-16356D22736D}" srcOrd="1" destOrd="0" parTransId="{C9CB112F-95AC-425E-BC19-FD6771CB85D4}" sibTransId="{AAAE32BF-B6BF-4433-88E3-4547B317B1FD}"/>
    <dgm:cxn modelId="{E39413BA-F23C-4070-BF35-054F7D446BC3}" srcId="{CC366DD5-1614-4D3A-8DC1-6241CE10601D}" destId="{E20A705E-7A44-476A-B52F-68AEB78F5E62}" srcOrd="0" destOrd="0" parTransId="{7C5A1B95-1858-4F5F-9EDA-143CC418F132}" sibTransId="{B54197CB-81D0-455F-81F2-27D5FC741FC0}"/>
    <dgm:cxn modelId="{44CC4522-3FDF-40B1-8024-D833B694D6EE}" type="presParOf" srcId="{E2721798-5C30-4F6A-99B5-99FFAC2871C6}" destId="{8C013580-C3D6-4147-AC4E-5344F3771FC5}" srcOrd="0" destOrd="0" presId="urn:microsoft.com/office/officeart/2005/8/layout/hList1"/>
    <dgm:cxn modelId="{4271EC0A-C7A4-435E-AF11-9BBDC23E55EB}" type="presParOf" srcId="{8C013580-C3D6-4147-AC4E-5344F3771FC5}" destId="{ECED2720-03B5-4F0D-B8F2-75C02FC4C6B2}" srcOrd="0" destOrd="0" presId="urn:microsoft.com/office/officeart/2005/8/layout/hList1"/>
    <dgm:cxn modelId="{0716C0F6-F5EF-4816-A4AC-AC2AE8EC3457}" type="presParOf" srcId="{8C013580-C3D6-4147-AC4E-5344F3771FC5}" destId="{A37E3EBC-6E1E-4921-9186-941AABECE9A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BE323A-3544-40CA-B5E0-0721FFDAAD18}">
      <dsp:nvSpPr>
        <dsp:cNvPr id="0" name=""/>
        <dsp:cNvSpPr/>
      </dsp:nvSpPr>
      <dsp:spPr>
        <a:xfrm rot="5400000">
          <a:off x="-245430" y="455817"/>
          <a:ext cx="1636204" cy="1145343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 dirty="0"/>
        </a:p>
      </dsp:txBody>
      <dsp:txXfrm rot="-5400000">
        <a:off x="1" y="783059"/>
        <a:ext cx="1145343" cy="490861"/>
      </dsp:txXfrm>
    </dsp:sp>
    <dsp:sp modelId="{E339E477-0657-4154-B022-D11DCB7BF775}">
      <dsp:nvSpPr>
        <dsp:cNvPr id="0" name=""/>
        <dsp:cNvSpPr/>
      </dsp:nvSpPr>
      <dsp:spPr>
        <a:xfrm rot="5400000">
          <a:off x="3762158" y="-2609610"/>
          <a:ext cx="1469898" cy="670352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0" marR="0" lvl="1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400" b="1" i="1" kern="1200" dirty="0" smtClean="0"/>
            <a:t>Во-первых,</a:t>
          </a:r>
          <a:r>
            <a:rPr lang="ru-RU" sz="1400" i="1" kern="1200" dirty="0" smtClean="0"/>
            <a:t> в электронный вид переведен весь документооборот: расписания, журналы, дневники, отчеты, доступны  в один клик. Это не только разгрузило учителей, но и позволило нам накапливать большие данные, но и принимать на их основе управленческие решения в сфере образования.</a:t>
          </a:r>
          <a:endParaRPr lang="ru-RU" sz="1400" kern="1200" dirty="0" smtClean="0"/>
        </a:p>
        <a:p>
          <a:pPr marL="0" marR="0" lvl="1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ru-RU" sz="1400" kern="1200" dirty="0"/>
        </a:p>
      </dsp:txBody>
      <dsp:txXfrm rot="-5400000">
        <a:off x="1145344" y="78959"/>
        <a:ext cx="6631773" cy="1326388"/>
      </dsp:txXfrm>
    </dsp:sp>
    <dsp:sp modelId="{1239DC78-7170-470D-A9AC-9DB5F7B0A34A}">
      <dsp:nvSpPr>
        <dsp:cNvPr id="0" name=""/>
        <dsp:cNvSpPr/>
      </dsp:nvSpPr>
      <dsp:spPr>
        <a:xfrm rot="5400000">
          <a:off x="-245430" y="1907800"/>
          <a:ext cx="1636204" cy="1145343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 dirty="0"/>
        </a:p>
      </dsp:txBody>
      <dsp:txXfrm rot="-5400000">
        <a:off x="1" y="2235042"/>
        <a:ext cx="1145343" cy="490861"/>
      </dsp:txXfrm>
    </dsp:sp>
    <dsp:sp modelId="{BBBA666A-B58F-4E14-B5F2-6153A8D6750D}">
      <dsp:nvSpPr>
        <dsp:cNvPr id="0" name=""/>
        <dsp:cNvSpPr/>
      </dsp:nvSpPr>
      <dsp:spPr>
        <a:xfrm rot="5400000">
          <a:off x="3965341" y="-1157627"/>
          <a:ext cx="1063532" cy="670352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i="1" kern="1200" dirty="0" smtClean="0"/>
            <a:t>Второй блок </a:t>
          </a:r>
          <a:r>
            <a:rPr lang="ru-RU" sz="1500" i="1" kern="1200" dirty="0" smtClean="0"/>
            <a:t>- "Российская электронная школа", которая включает сценарии уроков, виртуальные библиотеки и лаборатории. Это набор лучших практик, качественного образовательного контента в помощь учителю.</a:t>
          </a:r>
          <a:endParaRPr lang="ru-RU" sz="1500" kern="1200" dirty="0"/>
        </a:p>
      </dsp:txBody>
      <dsp:txXfrm rot="-5400000">
        <a:off x="1145344" y="1714287"/>
        <a:ext cx="6651611" cy="959698"/>
      </dsp:txXfrm>
    </dsp:sp>
    <dsp:sp modelId="{330069B6-5890-48D0-898A-C86E6D5A6B91}">
      <dsp:nvSpPr>
        <dsp:cNvPr id="0" name=""/>
        <dsp:cNvSpPr/>
      </dsp:nvSpPr>
      <dsp:spPr>
        <a:xfrm rot="5400000">
          <a:off x="-245430" y="3359783"/>
          <a:ext cx="1636204" cy="1145343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i="1" kern="1200" dirty="0" smtClean="0"/>
            <a:t> </a:t>
          </a:r>
          <a:endParaRPr lang="ru-RU" sz="3300" kern="1200" dirty="0"/>
        </a:p>
      </dsp:txBody>
      <dsp:txXfrm rot="-5400000">
        <a:off x="1" y="3687025"/>
        <a:ext cx="1145343" cy="490861"/>
      </dsp:txXfrm>
    </dsp:sp>
    <dsp:sp modelId="{7CF0E09E-58B6-4C13-AA2C-6AB54F9F3966}">
      <dsp:nvSpPr>
        <dsp:cNvPr id="0" name=""/>
        <dsp:cNvSpPr/>
      </dsp:nvSpPr>
      <dsp:spPr>
        <a:xfrm rot="5400000">
          <a:off x="3965341" y="294354"/>
          <a:ext cx="1063532" cy="670352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0" marR="0" lvl="1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500" b="1" i="1" kern="1200" dirty="0" smtClean="0"/>
            <a:t>И третий блок </a:t>
          </a:r>
          <a:r>
            <a:rPr lang="ru-RU" sz="1500" i="1" kern="1200" dirty="0" smtClean="0"/>
            <a:t>– самый "умный" – платформа для горизонтального обучения и взаимодействия. Она позволила обмениваться опытом не только ученикам, но и педагогам, родителям».</a:t>
          </a:r>
          <a:endParaRPr lang="ru-RU" sz="1500" kern="1200" dirty="0" smtClean="0"/>
        </a:p>
        <a:p>
          <a:pPr marL="57150" lvl="1" indent="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</dsp:txBody>
      <dsp:txXfrm rot="-5400000">
        <a:off x="1145344" y="3166269"/>
        <a:ext cx="6651611" cy="9596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ED2720-03B5-4F0D-B8F2-75C02FC4C6B2}">
      <dsp:nvSpPr>
        <dsp:cNvPr id="0" name=""/>
        <dsp:cNvSpPr/>
      </dsp:nvSpPr>
      <dsp:spPr>
        <a:xfrm>
          <a:off x="0" y="585615"/>
          <a:ext cx="7029400" cy="60773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При формировании ЦОС в нашей образовательной организации мы приняли во внимание ряд ключевых аспектов:</a:t>
          </a:r>
          <a:endParaRPr lang="ru-RU" sz="1600" kern="1200"/>
        </a:p>
      </dsp:txBody>
      <dsp:txXfrm>
        <a:off x="0" y="585615"/>
        <a:ext cx="7029400" cy="607735"/>
      </dsp:txXfrm>
    </dsp:sp>
    <dsp:sp modelId="{A37E3EBC-6E1E-4921-9186-941AABECE9A4}">
      <dsp:nvSpPr>
        <dsp:cNvPr id="0" name=""/>
        <dsp:cNvSpPr/>
      </dsp:nvSpPr>
      <dsp:spPr>
        <a:xfrm>
          <a:off x="0" y="1818516"/>
          <a:ext cx="7029400" cy="3366059"/>
        </a:xfrm>
        <a:prstGeom prst="rect">
          <a:avLst/>
        </a:prstGeom>
        <a:gradFill rotWithShape="1">
          <a:gsLst>
            <a:gs pos="28000">
              <a:schemeClr val="accent4">
                <a:tint val="18000"/>
                <a:satMod val="120000"/>
                <a:lumMod val="88000"/>
              </a:schemeClr>
            </a:gs>
            <a:gs pos="100000">
              <a:schemeClr val="accent4"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4"/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just" defTabSz="711200" rtl="0">
            <a:lnSpc>
              <a:spcPct val="10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уровень сформированности ИКТ-компетенции педагогов ОО;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just" defTabSz="711200" rtl="0">
            <a:lnSpc>
              <a:spcPct val="10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возможности внедрения информационных и коммуникационных технологий в практику преподавания всех учебных предметов;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just" defTabSz="711200" rtl="0">
            <a:lnSpc>
              <a:spcPct val="10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возможности внедрения информационных и коммуникационных технологий в деятельность воспитательной службы ОО и служб сопровождения;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just" defTabSz="711200" rtl="0">
            <a:lnSpc>
              <a:spcPct val="10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обеспеченность ОО необходимым оборудованием;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just" defTabSz="711200" rtl="0">
            <a:lnSpc>
              <a:spcPct val="10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условия для практического применения компьютерной техники и иных цифровых инструментов всеми участниками образовательных отношений;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just" defTabSz="711200" rtl="0">
            <a:lnSpc>
              <a:spcPct val="10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возможность открытого доступа к информационным каналам локальной внутренней сети, глобальной сети Интернет и к ресурсам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медиатек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818516"/>
        <a:ext cx="7029400" cy="33660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D97D2D-9FB5-4833-AE91-EE92654C95E6}" type="datetime1">
              <a:rPr lang="ru-RU" smtClean="0"/>
              <a:t>17.12.2024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A883F9-DE17-46D7-B78C-7EE257B82D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171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33864B-9EB4-46C8-BBE1-09020F15A68D}" type="datetime1">
              <a:rPr lang="ru-RU" smtClean="0"/>
              <a:t>17.12.2024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5AB44A-AFDE-450F-9995-519D4E63B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4534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B44A-AFDE-450F-9995-519D4E63BE7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98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640CD-F3E1-4542-8C98-A9A9F159E369}" type="datetime1">
              <a:rPr lang="ru-RU" smtClean="0"/>
              <a:t>17.12.2024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29415-57FB-4415-8E1B-03F558EE8151}" type="datetime1">
              <a:rPr lang="ru-RU" smtClean="0"/>
              <a:t>17.12.2024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8269-0068-4794-8E90-128B52234E67}" type="datetime1">
              <a:rPr lang="ru-RU" smtClean="0"/>
              <a:t>17.12.2024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B45E9-AF91-4841-930E-17D1B1107A35}" type="datetime1">
              <a:rPr lang="ru-RU" smtClean="0"/>
              <a:t>17.12.2024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204EC-0ABB-40BF-B295-52659443814A}" type="datetime1">
              <a:rPr lang="ru-RU" smtClean="0"/>
              <a:t>17.12.2024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344A6-91C1-427F-84E2-DB1BBE1418E3}" type="datetime1">
              <a:rPr lang="ru-RU" smtClean="0"/>
              <a:t>17.12.2024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5DF9A-E2E2-4215-8722-41C283F6D47E}" type="datetime1">
              <a:rPr lang="ru-RU" smtClean="0"/>
              <a:t>17.12.2024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3C484-0320-467D-A167-49997B5948D9}" type="datetime1">
              <a:rPr lang="ru-RU" smtClean="0"/>
              <a:t>17.12.2024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FAB56-84C7-49EB-9C25-9F6EB3D51A2D}" type="datetime1">
              <a:rPr lang="ru-RU" smtClean="0"/>
              <a:t>17.12.2024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ABCF-8DA8-412D-845C-1BDFDACE091E}" type="datetime1">
              <a:rPr lang="ru-RU" smtClean="0"/>
              <a:t>17.12.2024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BF1A7-5F7B-4BB5-A8B0-29FAF6B6C247}" type="datetime1">
              <a:rPr lang="ru-RU" smtClean="0"/>
              <a:t>17.12.2024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6CB34E9-7277-4637-B915-C820A763EDB9}" type="datetime1">
              <a:rPr lang="ru-RU" smtClean="0"/>
              <a:t>17.12.2024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РАБОТА с 2015\2021-2022\ЦОС\1613518032_22-p-skachat-fon-dlya-prezentatsii-na-temu-info-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  <p:pic>
        <p:nvPicPr>
          <p:cNvPr id="1027" name="Picture 3" descr="D:\РАБОТА с 2015\2021-2022\ЦОС\internet-texnologii-biznes-sxem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90315" y="3429000"/>
            <a:ext cx="3540864" cy="23605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028814" y="1340768"/>
            <a:ext cx="546386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«Реализация ЦОС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 образовательной организации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 соответствии с уровнями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образования»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15140" y="4714884"/>
            <a:ext cx="2428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77543" y="6060064"/>
            <a:ext cx="1603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г. Орск, 2024 г.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214290"/>
            <a:ext cx="90011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Муниципальное общеобразовательное автономное  учреждение </a:t>
            </a: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«Средняя общеобразовательная школа №5 г. Орска </a:t>
            </a: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имени Жантаса Бахитжановича Жолдинова"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РАБОТА с 2015\2021-2022\ЦОС\1613539628_20-p-fon-dlya-delovoi-prezentatsii-powerpoint-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8520" y="8136"/>
            <a:ext cx="925252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55752" y="764704"/>
            <a:ext cx="770485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цифровой образовательной среды педагоги могут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</a:t>
            </a:r>
          </a:p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традиционной классно-урочной системе возможности электронного образования, 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дистанционных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 технологий и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ресурсов</a:t>
            </a:r>
          </a:p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/>
              <a:t> 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03" y="2060848"/>
            <a:ext cx="7437674" cy="38164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18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Платформа УЧИ.РУ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08653"/>
            <a:ext cx="3633787" cy="4627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230214"/>
            <a:ext cx="3384376" cy="457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960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365104"/>
            <a:ext cx="6512511" cy="1143000"/>
          </a:xfrm>
        </p:spPr>
        <p:txBody>
          <a:bodyPr/>
          <a:lstStyle/>
          <a:p>
            <a:pPr algn="ctr"/>
            <a:r>
              <a:rPr lang="ru-RU" sz="3600" dirty="0" smtClean="0"/>
              <a:t>На уроках математики и информатики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96752"/>
            <a:ext cx="3346450" cy="25098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1214438"/>
            <a:ext cx="3346450" cy="25098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2113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РАБОТА с 2015\2021-2022\ЦОС\1613539628_20-p-fon-dlya-delovoi-prezentatsii-powerpoint-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571480"/>
            <a:ext cx="7632848" cy="270843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i="1" dirty="0" smtClean="0">
                <a:latin typeface="+mj-lt"/>
                <a:cs typeface="Times New Roman" pitchFamily="18" charset="0"/>
              </a:rPr>
              <a:t>Нас, учителей, можно сравнить с муравьями. </a:t>
            </a:r>
          </a:p>
          <a:p>
            <a:pPr algn="ctr"/>
            <a:r>
              <a:rPr lang="ru-RU" sz="1600" i="1" dirty="0" smtClean="0">
                <a:latin typeface="+mj-lt"/>
                <a:cs typeface="Times New Roman" pitchFamily="18" charset="0"/>
              </a:rPr>
              <a:t>Мы так же трудолюбивы, мы сильные, способные вынести любые нагрузки. </a:t>
            </a:r>
          </a:p>
          <a:p>
            <a:pPr algn="ctr"/>
            <a:r>
              <a:rPr lang="ru-RU" sz="1600" i="1" dirty="0" smtClean="0">
                <a:latin typeface="+mj-lt"/>
                <a:cs typeface="Times New Roman" pitchFamily="18" charset="0"/>
              </a:rPr>
              <a:t>	Но мы еще творцы. Мы творим души детей. </a:t>
            </a:r>
          </a:p>
          <a:p>
            <a:pPr algn="ctr"/>
            <a:r>
              <a:rPr lang="ru-RU" sz="1600" i="1" dirty="0" smtClean="0">
                <a:latin typeface="+mj-lt"/>
                <a:cs typeface="Times New Roman" pitchFamily="18" charset="0"/>
              </a:rPr>
              <a:t>Мы так похожи, но в тоже время, мы  такие разные, словно краски на мольберте художника.  </a:t>
            </a:r>
          </a:p>
          <a:p>
            <a:pPr algn="ctr"/>
            <a:r>
              <a:rPr lang="ru-RU" sz="1600" i="1" dirty="0" smtClean="0">
                <a:latin typeface="+mj-lt"/>
                <a:cs typeface="Times New Roman" pitchFamily="18" charset="0"/>
              </a:rPr>
              <a:t>И когда краски объединяются,  получаются прекраснейшие картины,  если же хотя бы одной  из них не будет хватать, картина не будет так прекрасна.</a:t>
            </a:r>
          </a:p>
          <a:p>
            <a:r>
              <a:rPr lang="ru-RU" sz="1600" i="1" dirty="0" smtClean="0"/>
              <a:t> </a:t>
            </a:r>
            <a:endParaRPr lang="ru-RU" sz="1600" i="1" dirty="0"/>
          </a:p>
        </p:txBody>
      </p:sp>
      <p:pic>
        <p:nvPicPr>
          <p:cNvPr id="8194" name="Picture 2" descr="D:\РАБОТА с 2015\2021-2022\ЦОС\o1AJ9qDyyJNSpZWhUgGYc3MngFqoAMfuiU3Ut78HkTV5eQ9y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2488" y="3495733"/>
            <a:ext cx="3599025" cy="24626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РАБОТА с 2015\2021-2022\ЦОС\1613539628_20-p-fon-dlya-delovoi-prezentatsii-powerpoint-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85918" y="1643050"/>
            <a:ext cx="5985934" cy="31393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pPr algn="ctr"/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ЗА</a:t>
            </a:r>
          </a:p>
          <a:p>
            <a:pPr algn="ctr"/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РАБОТА с 2015\2021-2022\ЦОС\1613539628_20-p-fon-dlya-delovoi-prezentatsii-powerpoint-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0936" y="722578"/>
            <a:ext cx="8397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национальный проект «Образование» включены 10 федеральных проектов: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D:\РАБОТА с 2015\2021-2022\ЦОС\sl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3165" y="1556792"/>
            <a:ext cx="7357672" cy="41386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РАБОТА с 2015\2021-2022\ЦОС\1613539628_20-p-fon-dlya-delovoi-prezentatsii-powerpoint-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D:\РАБОТА с 2015\2021-2022\ЦОС\Минпросвещения России - Opera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9592" y="908720"/>
            <a:ext cx="7632848" cy="4591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РАБОТА с 2015\2021-2022\ЦОС\1613539628_20-p-fon-dlya-delovoi-prezentatsii-powerpoint-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14952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695814465"/>
              </p:ext>
            </p:extLst>
          </p:nvPr>
        </p:nvGraphicFramePr>
        <p:xfrm>
          <a:off x="755576" y="1484784"/>
          <a:ext cx="7848872" cy="4757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994976" y="548680"/>
            <a:ext cx="739344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i="1" dirty="0"/>
              <a:t>Цифровая образовательная среда« включает три крупных блока. </a:t>
            </a:r>
            <a:endParaRPr lang="ru-RU" sz="1600" dirty="0"/>
          </a:p>
          <a:p>
            <a:pPr lvl="0"/>
            <a:r>
              <a:rPr lang="ru-RU" sz="1600" i="1" dirty="0"/>
              <a:t>В МОАУ «СОШ №5 г. Орска» внедрены все соответствующие блоки.</a:t>
            </a:r>
            <a:endParaRPr lang="ru-RU" sz="1600" dirty="0"/>
          </a:p>
          <a:p>
            <a:pPr lvl="0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РАБОТА с 2015\2021-2022\ЦОС\1613539628_20-p-fon-dlya-delovoi-prezentatsii-powerpoint-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55576" y="1028343"/>
            <a:ext cx="7704856" cy="470898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такое цифровая образовательная среда?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indent="4572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проекта следует, что цифровая образовательная среда (ЦОС) – это совокупность условий, созданных для реализации образовательных программ с применением электронного обучения, дистанционных образовательных технологий. Иными словами, это все те инструменты, которые уже есть у российских школ, и которых еще нет (их сильно не хватало при дистанционном обучении):</a:t>
            </a:r>
          </a:p>
          <a:p>
            <a:pPr indent="457200"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360000" algn="just">
              <a:buFont typeface="Wingdings" panose="05000000000000000000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электронные журналы и дневники;</a:t>
            </a:r>
          </a:p>
          <a:p>
            <a:pPr marL="285750" indent="360000" algn="just">
              <a:buFont typeface="Wingdings" panose="05000000000000000000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платформы для получения и обмена информацией;</a:t>
            </a:r>
          </a:p>
          <a:p>
            <a:pPr marL="285750" indent="360000" algn="just">
              <a:buFont typeface="Wingdings" panose="05000000000000000000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сервисы для связи с учителями и учениками в чатах и в режиме видеоконференций;</a:t>
            </a:r>
          </a:p>
          <a:p>
            <a:pPr marL="285750" indent="360000" algn="just">
              <a:buFont typeface="Wingdings" panose="05000000000000000000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инструменты для создания проектов и презентаций;</a:t>
            </a:r>
          </a:p>
          <a:p>
            <a:pPr marL="285750" indent="360000" algn="just">
              <a:buFont typeface="Wingdings" panose="05000000000000000000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платформы для выполнения заданий в режиме онлайн.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РАБОТА с 2015\2021-2022\ЦОС\1613539628_20-p-fon-dlya-delovoi-prezentatsii-powerpoint-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76183" y="764704"/>
            <a:ext cx="845765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Реализация  цифровой образовательной среды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МОАУ «СОШ №5 г. Орска»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позволила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ученика: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расширить возможности построения образовательной траектории;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расширить доступ к самым современным образовательным ресурсам;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растворить рамки школы до масштабов всего мира.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родителя: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расширить образовательные возможности для ребенка;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снизить издержки  за счет повышения конкуренции на рынке образования;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повысить прозрачность образовательного процесса;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облегчить коммуникации со всеми участниками образовательного процесса.</a:t>
            </a:r>
          </a:p>
          <a:p>
            <a:endParaRPr lang="ru-RU" dirty="0"/>
          </a:p>
        </p:txBody>
      </p:sp>
      <p:pic>
        <p:nvPicPr>
          <p:cNvPr id="4100" name="Picture 4" descr="D:\РАБОТА с 2015\2021-2022\ЦОС\на-сай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77076" y="4941168"/>
            <a:ext cx="1537311" cy="14882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РАБОТА с 2015\2021-2022\ЦОС\1613539628_20-p-fon-dlya-delovoi-prezentatsii-powerpoint-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flipH="1">
            <a:off x="974380" y="642918"/>
            <a:ext cx="3026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83567" y="367841"/>
            <a:ext cx="8136905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Для учителя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снизить бюрократическую нагрузку за счет ее автоматизации; 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снизить рутинную нагрузку по контролю выполнения заданий учениками за счет автоматизации; 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повысить удобство мониторинга за образовательным процессом; 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сформировать новые возможности организации образовательного процесса; 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сформировать новые условия  для мотивации учеников при создании и выполнении заданий;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сформировать новые условия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переноса активности образовательного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процесса на ученика; 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облегчить условия формирования индивидуальной образовательной траектории ученика.</a:t>
            </a:r>
          </a:p>
          <a:p>
            <a:pPr algn="just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Для школы: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Повысить эффективность использования ресурсов за счет переноса части нагрузки на ИТ;  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расширить возможности образовательного предложения за счет сетевой организации процесса;  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снизить бюрократическую нагрузку за счет автоматизации; 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расширить возможности коммуникации со всеми участниками образовательного процесса.</a:t>
            </a:r>
          </a:p>
          <a:p>
            <a:endParaRPr lang="ru-RU" dirty="0"/>
          </a:p>
        </p:txBody>
      </p:sp>
      <p:pic>
        <p:nvPicPr>
          <p:cNvPr id="5122" name="Picture 2" descr="D:\РАБОТА с 2015\2021-2022\ЦОС\computing-teacher-mi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02515" y="5445224"/>
            <a:ext cx="1941485" cy="1412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РАБОТА с 2015\2021-2022\ЦОС\1613539628_20-p-fon-dlya-delovoi-prezentatsii-powerpoint-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548680"/>
            <a:ext cx="806489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«Современная ЦОС как ресурс реализации ФГОС»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Профессия преподавателя постоянно развивается, особенно с появлением информационных технологий. Педагоги понимают необходимость овладения этими компетенциями и активно включаются в обучение и самообразование в этом направлении.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	ЦОС является инструментом  профессионального становления педагога. 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Сентябрь 2024 года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Весь педагогический состав школы прошел обучение по дополнительной образовательной программе « Современные информационно-коммуникационные и цифровые технологии в соответствии с приоритетными направлениями, определенными федеральным проектом «Цифровая образовательная среда» национального проекта «Образование» в объеме 24 часа</a:t>
            </a:r>
          </a:p>
          <a:p>
            <a:endParaRPr lang="ru-RU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2986" r="1125" b="4678"/>
          <a:stretch/>
        </p:blipFill>
        <p:spPr bwMode="auto">
          <a:xfrm>
            <a:off x="2443266" y="3789040"/>
            <a:ext cx="4401483" cy="2061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851647584"/>
              </p:ext>
            </p:extLst>
          </p:nvPr>
        </p:nvGraphicFramePr>
        <p:xfrm>
          <a:off x="1143000" y="332656"/>
          <a:ext cx="702940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6502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618</TotalTime>
  <Words>517</Words>
  <Application>Microsoft Office PowerPoint</Application>
  <PresentationFormat>Экран (4:3)</PresentationFormat>
  <Paragraphs>86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 уроках математики и информатики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user</cp:lastModifiedBy>
  <cp:revision>47</cp:revision>
  <cp:lastPrinted>2024-12-17T08:05:26Z</cp:lastPrinted>
  <dcterms:created xsi:type="dcterms:W3CDTF">2021-10-31T14:19:17Z</dcterms:created>
  <dcterms:modified xsi:type="dcterms:W3CDTF">2024-12-17T10:32:46Z</dcterms:modified>
</cp:coreProperties>
</file>