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68" r:id="rId3"/>
    <p:sldId id="259" r:id="rId4"/>
    <p:sldId id="260" r:id="rId5"/>
    <p:sldId id="258" r:id="rId6"/>
    <p:sldId id="261" r:id="rId7"/>
    <p:sldId id="274" r:id="rId8"/>
    <p:sldId id="278" r:id="rId9"/>
    <p:sldId id="273" r:id="rId10"/>
    <p:sldId id="272" r:id="rId11"/>
    <p:sldId id="279" r:id="rId12"/>
    <p:sldId id="275" r:id="rId13"/>
    <p:sldId id="276" r:id="rId14"/>
    <p:sldId id="280" r:id="rId15"/>
    <p:sldId id="282" r:id="rId16"/>
    <p:sldId id="262" r:id="rId17"/>
    <p:sldId id="281" r:id="rId18"/>
    <p:sldId id="269" r:id="rId19"/>
    <p:sldId id="271" r:id="rId20"/>
    <p:sldId id="265" r:id="rId21"/>
    <p:sldId id="270" r:id="rId22"/>
  </p:sldIdLst>
  <p:sldSz cx="12192000" cy="6858000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84" autoAdjust="0"/>
    <p:restoredTop sz="93922" autoAdjust="0"/>
  </p:normalViewPr>
  <p:slideViewPr>
    <p:cSldViewPr>
      <p:cViewPr>
        <p:scale>
          <a:sx n="60" d="100"/>
          <a:sy n="60" d="100"/>
        </p:scale>
        <p:origin x="-292" y="-1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910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EE562-E05A-4626-B3AF-5F0B868819D9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519D9-560B-443C-B598-BE18CE88D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90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67001-F5EE-4B01-ADD9-95392EA1E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44CC777-6BA2-40D2-9A82-AD403FA4F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FFA2BC8-F9FC-47B4-B94E-984652D79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1158127-7E67-4DC3-A9CF-380C6A5B5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CFB686-854A-4D91-AAF2-24DD33CC1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67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49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=""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26000" y="2079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54497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=""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6000" y="2034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8537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0B504799-5A5B-4904-96F0-E39EDC02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719263"/>
            <a:ext cx="12192000" cy="513873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BA0536-C2F3-45FD-BCE9-A7664FF1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EDCB672-9A39-4592-A702-905A663D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F00B59B-B30F-4BCA-BF7C-138210157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B11AE46-CD71-40A2-B051-FED4CF251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97D472E-4D2E-4B58-B26C-A5C6E9B9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D590CE5-E95F-4274-817F-D56AE118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3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79CC03-CB65-4A4C-90D3-F02B507A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4C3BF4E-7FD7-4E97-ADD2-17103BBD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4CE1139-B009-4241-B0C4-BF93CB876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61306DD-CDF6-4C8F-8EAA-8585BA36E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E83B16-91E8-4F91-A8A9-2286EF49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3500BC4-2676-4C2C-A56B-8495420F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BFDEE6-9163-4FA6-9C33-9D0B1D96F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6CFD921-B66F-4B9F-8D0C-B14325FE9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EDD6FEE-737C-4DE7-A07A-B8500FB8C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48FE9F1-30AE-46C1-A8C8-4B7D5FFC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45E6A3-691A-440E-94B6-E4165602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B71DFBC-935C-41DF-9AF9-A79F2BD80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FFC04AF-1DA1-4817-ACF7-5A110AD3A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DFD425-2E61-4F50-9A02-6256A3497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9833F48-4BE3-401E-8EAC-ED423D3D4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9E6C580-1988-45AF-BDB1-7BCACEB9D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81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=""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145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48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>
            <a:extLst>
              <a:ext uri="{FF2B5EF4-FFF2-40B4-BE49-F238E27FC236}">
                <a16:creationId xmlns="" xmlns:a16="http://schemas.microsoft.com/office/drawing/2014/main" id="{5172288B-DE9D-43F6-AE1D-DFA58F3C84F8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исунок 7">
            <a:extLst>
              <a:ext uri="{FF2B5EF4-FFF2-40B4-BE49-F238E27FC236}">
                <a16:creationId xmlns="" xmlns:a16="http://schemas.microsoft.com/office/drawing/2014/main" id="{7882EBE0-0097-4756-884D-F8521A0145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0513" y="233363"/>
            <a:ext cx="5805487" cy="6480175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Заголовок 13">
            <a:extLst>
              <a:ext uri="{FF2B5EF4-FFF2-40B4-BE49-F238E27FC236}">
                <a16:creationId xmlns="" xmlns:a16="http://schemas.microsoft.com/office/drawing/2014/main" id="{BD000A37-5141-407E-A504-C96A56279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="" xmlns:a16="http://schemas.microsoft.com/office/drawing/2014/main" id="{EE674FD9-79E8-4C83-8018-2847114B9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35413" y="2528888"/>
            <a:ext cx="7426325" cy="2384425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826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=""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58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24075"/>
            <a:ext cx="105156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1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9075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 rot="16200000">
            <a:off x="10191000" y="4857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4906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796AF94-0451-4B41-960A-AE014E9C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2D3EF2-51A0-4DA7-88AA-E1FA1562E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90037A-9CFB-48E5-9E34-0A14EDE64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9DC742-0D31-49BB-8235-E8F23687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CB7A22E-3771-4390-9794-7F14D95DF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6951B10-84CC-412A-B18B-E5D7BFE1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06FA339-92AB-4D93-B605-E9C0B0E7E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AFCBD1A-83E7-45B8-95AE-AE44F1080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1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5DC75D-06B2-46E5-A96B-A1468A218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6AE6E6F-2E09-401B-B461-D6DF215D1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0FA403A-15C6-49C6-8CC5-8F9664A12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C3F06EE-74D4-48BE-B81A-5C34F61BB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D53AD41-416F-495E-A3FD-85E02F26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E8F414-2898-41DB-BD73-B506B16F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95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5BF822-D25A-4089-8B09-6CDFC6C7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DFA1F7A-5EC7-4EDE-B41D-E76BE82B3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51A2486-CBD9-47F2-85CB-E75E70743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D9BFCC3-815F-46C2-8BBD-B33697BD3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A6C052B-8DDE-4435-89D0-37FEADE5B4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E4CBDAB-0EC1-4397-917A-7260217BC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848E488-94C4-4695-A96B-BD92D0FE9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889685D5-D9B9-4084-9444-3F5DFFF8D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6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CAB533-743E-4972-9281-AA80F8DE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E27A4BD-2D2A-438C-8009-834074645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593BC4F-92E4-4734-99DC-E5A245F3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C2D59C2-0660-44F2-8B51-CACB66F9A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3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5289D3-E86F-47FE-BC52-53D34FA45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33570AF-E207-47A8-A8FC-5D9057465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AF8805-B906-4169-9117-FA140E73D2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B055-54BE-42A4-8DC8-10ED2ADEA08A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FE3D611-6D00-421E-BE6B-385F5C2C5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3716F83-6BED-46A4-98C2-DEC0D746A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3"/>
            <a:extLst>
              <a:ext uri="{FF2B5EF4-FFF2-40B4-BE49-F238E27FC236}">
                <a16:creationId xmlns="" xmlns:a16="http://schemas.microsoft.com/office/drawing/2014/main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6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64" r:id="rId11"/>
    <p:sldLayoutId id="2147483668" r:id="rId12"/>
    <p:sldLayoutId id="2147483663" r:id="rId13"/>
    <p:sldLayoutId id="2147483656" r:id="rId14"/>
    <p:sldLayoutId id="2147483657" r:id="rId15"/>
    <p:sldLayoutId id="2147483658" r:id="rId16"/>
    <p:sldLayoutId id="2147483659" r:id="rId17"/>
    <p:sldLayoutId id="2147483665" r:id="rId18"/>
    <p:sldLayoutId id="2147483667" r:id="rId19"/>
    <p:sldLayoutId id="2147483666" r:id="rId20"/>
    <p:sldLayoutId id="214748366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g"/><Relationship Id="rId5" Type="http://schemas.openxmlformats.org/officeDocument/2006/relationships/image" Target="../media/image33.emf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syaedu_bot/" TargetMode="External"/><Relationship Id="rId13" Type="http://schemas.openxmlformats.org/officeDocument/2006/relationships/hyperlink" Target="https://agkotib.ru/images/Gallery24/d8-273e6513f9a5.jpg" TargetMode="External"/><Relationship Id="rId3" Type="http://schemas.openxmlformats.org/officeDocument/2006/relationships/hyperlink" Target="http://uchimcauchitca.blogspot.ru/" TargetMode="External"/><Relationship Id="rId7" Type="http://schemas.openxmlformats.org/officeDocument/2006/relationships/hyperlink" Target="http://gramotei.cerm.ru/" TargetMode="External"/><Relationship Id="rId12" Type="http://schemas.openxmlformats.org/officeDocument/2006/relationships/hyperlink" Target="https://mogu-pisat.ru/" TargetMode="External"/><Relationship Id="rId2" Type="http://schemas.openxmlformats.org/officeDocument/2006/relationships/hyperlink" Target="http://www.saharina.ru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neznaika.pro/" TargetMode="External"/><Relationship Id="rId11" Type="http://schemas.openxmlformats.org/officeDocument/2006/relationships/hyperlink" Target="https://slovesnik.org/" TargetMode="External"/><Relationship Id="rId5" Type="http://schemas.openxmlformats.org/officeDocument/2006/relationships/hyperlink" Target="http://gia.edu.ru/" TargetMode="External"/><Relationship Id="rId10" Type="http://schemas.openxmlformats.org/officeDocument/2006/relationships/hyperlink" Target="https://ummetodika.ru/" TargetMode="External"/><Relationship Id="rId4" Type="http://schemas.openxmlformats.org/officeDocument/2006/relationships/hyperlink" Target="http://4ege.ru/" TargetMode="External"/><Relationship Id="rId9" Type="http://schemas.openxmlformats.org/officeDocument/2006/relationships/hyperlink" Target="https://t.me/rusyaedu_bot" TargetMode="External"/><Relationship Id="rId1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6.svg"/><Relationship Id="rId4" Type="http://schemas.openxmlformats.org/officeDocument/2006/relationships/image" Target="../media/image12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38A43419-7E9B-40A6-A3FD-5105F83F69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8E99B067-EB62-402E-805F-0F0DF821BA19}"/>
              </a:ext>
            </a:extLst>
          </p:cNvPr>
          <p:cNvSpPr/>
          <p:nvPr/>
        </p:nvSpPr>
        <p:spPr>
          <a:xfrm>
            <a:off x="6096000" y="233363"/>
            <a:ext cx="5805486" cy="6480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23">
            <a:extLst>
              <a:ext uri="{FF2B5EF4-FFF2-40B4-BE49-F238E27FC236}">
                <a16:creationId xmlns="" xmlns:a16="http://schemas.microsoft.com/office/drawing/2014/main" id="{10315E8C-F410-4B7D-9A8E-D2CECB50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243" y="909000"/>
            <a:ext cx="5085000" cy="3330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Эффективные пути и приемы подготовки учащихся к государственной итоговой аттестации в формате ЕГЭ 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25" name="Текст 24">
            <a:extLst>
              <a:ext uri="{FF2B5EF4-FFF2-40B4-BE49-F238E27FC236}">
                <a16:creationId xmlns="" xmlns:a16="http://schemas.microsoft.com/office/drawing/2014/main" id="{297F0EBA-D1C1-470D-8EFC-89954E1950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8020" y="5409000"/>
            <a:ext cx="5535486" cy="942314"/>
          </a:xfrm>
        </p:spPr>
        <p:txBody>
          <a:bodyPr>
            <a:normAutofit fontScale="92500"/>
          </a:bodyPr>
          <a:lstStyle/>
          <a:p>
            <a:r>
              <a:rPr lang="ru-RU" i="1" dirty="0" smtClean="0">
                <a:solidFill>
                  <a:schemeClr val="bg2"/>
                </a:solidFill>
              </a:rPr>
              <a:t>Из опыта работы </a:t>
            </a:r>
            <a:r>
              <a:rPr lang="ru-RU" i="1" dirty="0">
                <a:solidFill>
                  <a:schemeClr val="bg2"/>
                </a:solidFill>
              </a:rPr>
              <a:t>Бойко С.В</a:t>
            </a:r>
            <a:r>
              <a:rPr lang="ru-RU" i="1" dirty="0" smtClean="0">
                <a:solidFill>
                  <a:schemeClr val="bg2"/>
                </a:solidFill>
              </a:rPr>
              <a:t>.,</a:t>
            </a:r>
            <a:endParaRPr lang="ru-RU" i="1" dirty="0">
              <a:solidFill>
                <a:schemeClr val="bg2"/>
              </a:solidFill>
            </a:endParaRPr>
          </a:p>
          <a:p>
            <a:r>
              <a:rPr lang="ru-RU" i="1" dirty="0" smtClean="0">
                <a:solidFill>
                  <a:schemeClr val="bg2"/>
                </a:solidFill>
              </a:rPr>
              <a:t>учителя МОАУ СОШ № 15 </a:t>
            </a:r>
            <a:r>
              <a:rPr lang="ru-RU" i="1" dirty="0" err="1" smtClean="0">
                <a:solidFill>
                  <a:schemeClr val="bg2"/>
                </a:solidFill>
              </a:rPr>
              <a:t>г.Орска</a:t>
            </a:r>
            <a:r>
              <a:rPr lang="ru-RU" i="1" dirty="0" smtClean="0">
                <a:solidFill>
                  <a:schemeClr val="bg2"/>
                </a:solidFill>
              </a:rPr>
              <a:t>»</a:t>
            </a:r>
            <a:endParaRPr lang="ru-RU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4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0" y="-1549"/>
            <a:ext cx="6299200" cy="4292600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11" y="-9377"/>
            <a:ext cx="4026000" cy="25928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3169837"/>
            <a:ext cx="4680011" cy="33017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000" y="2124000"/>
            <a:ext cx="5187950" cy="452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9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решение 8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144000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Блок-схема: решение 9">
            <a:extLst>
              <a:ext uri="{FF2B5EF4-FFF2-40B4-BE49-F238E27FC236}">
                <a16:creationId xmlns="" xmlns:a16="http://schemas.microsoft.com/office/drawing/2014/main" id="{38742A83-9EA0-4A7F-AF5C-96464284D566}"/>
              </a:ext>
            </a:extLst>
          </p:cNvPr>
          <p:cNvSpPr/>
          <p:nvPr/>
        </p:nvSpPr>
        <p:spPr>
          <a:xfrm>
            <a:off x="6186000" y="1795435"/>
            <a:ext cx="1485000" cy="1599231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решение 10">
            <a:extLst>
              <a:ext uri="{FF2B5EF4-FFF2-40B4-BE49-F238E27FC236}">
                <a16:creationId xmlns="" xmlns:a16="http://schemas.microsoft.com/office/drawing/2014/main" id="{90A28D59-8A44-4054-A70D-613FC272D557}"/>
              </a:ext>
            </a:extLst>
          </p:cNvPr>
          <p:cNvSpPr/>
          <p:nvPr/>
        </p:nvSpPr>
        <p:spPr>
          <a:xfrm>
            <a:off x="6185999" y="3394666"/>
            <a:ext cx="1485000" cy="1599231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1402899"/>
            <a:ext cx="39322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лекции </a:t>
            </a:r>
            <a:r>
              <a:rPr lang="ru-RU" b="1" i="1" dirty="0">
                <a:solidFill>
                  <a:schemeClr val="accent1"/>
                </a:solidFill>
              </a:rPr>
              <a:t>учителя </a:t>
            </a:r>
            <a:r>
              <a:rPr lang="ru-RU" b="1" i="1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продвинутые лекции презентации, семинары, микро-исследования, составление </a:t>
            </a:r>
            <a:r>
              <a:rPr lang="ru-RU" b="1" i="1" dirty="0">
                <a:solidFill>
                  <a:schemeClr val="accent1"/>
                </a:solidFill>
              </a:rPr>
              <a:t>сводных таблиц, граф-схем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21425" y="2993124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тренировочные упражнения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тематические диктанты словарные диктанты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комментированное письмо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тренажёры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обучающий тест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готовые реальные задания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0E74415-A06C-4609-B1BD-4F79F4D3D33D}"/>
              </a:ext>
            </a:extLst>
          </p:cNvPr>
          <p:cNvSpPr/>
          <p:nvPr/>
        </p:nvSpPr>
        <p:spPr>
          <a:xfrm>
            <a:off x="7982662" y="5121293"/>
            <a:ext cx="37207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проверочные  работы диагностирующие</a:t>
            </a:r>
            <a:r>
              <a:rPr lang="ru-RU" b="1" i="1" dirty="0">
                <a:solidFill>
                  <a:schemeClr val="accent1"/>
                </a:solidFill>
              </a:rPr>
              <a:t>, обучающие, контролирующие </a:t>
            </a:r>
            <a:r>
              <a:rPr lang="ru-RU" b="1" i="1" dirty="0" smtClean="0">
                <a:solidFill>
                  <a:schemeClr val="accent1"/>
                </a:solidFill>
              </a:rPr>
              <a:t>тесты самостоятельные</a:t>
            </a:r>
            <a:r>
              <a:rPr lang="ru-RU" b="1" i="1" dirty="0">
                <a:solidFill>
                  <a:schemeClr val="accent1"/>
                </a:solidFill>
              </a:rPr>
              <a:t>, контрольные и зачётные </a:t>
            </a:r>
            <a:r>
              <a:rPr lang="ru-RU" b="1" i="1" dirty="0" smtClean="0">
                <a:solidFill>
                  <a:schemeClr val="accent1"/>
                </a:solidFill>
              </a:rPr>
              <a:t>работы</a:t>
            </a:r>
            <a:endParaRPr lang="ru-RU" i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523581" y="52811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523581" y="2179551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0" y="377878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03</a:t>
            </a:r>
          </a:p>
        </p:txBody>
      </p:sp>
      <p:sp>
        <p:nvSpPr>
          <p:cNvPr id="23" name="Заголовок 17">
            <a:extLst>
              <a:ext uri="{FF2B5EF4-FFF2-40B4-BE49-F238E27FC236}">
                <a16:creationId xmlns="" xmlns:a16="http://schemas.microsoft.com/office/drawing/2014/main" id="{93CAE8A1-5702-4CA2-90A6-1F3DF1C5A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Приемы работы 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1618371"/>
            <a:ext cx="5241481" cy="3926052"/>
          </a:xfrm>
        </p:spPr>
      </p:pic>
      <p:sp>
        <p:nvSpPr>
          <p:cNvPr id="18" name="Блок-схема: решение 17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4955816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324000"/>
            <a:ext cx="39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1"/>
                </a:solidFill>
              </a:rPr>
              <a:t>ежеурочные</a:t>
            </a:r>
            <a:r>
              <a:rPr lang="ru-RU" b="1" i="1" dirty="0" smtClean="0">
                <a:solidFill>
                  <a:schemeClr val="accent1"/>
                </a:solidFill>
              </a:rPr>
              <a:t> индивидуально-контролирующие и фронтальные разминки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1" y="533993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04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8875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Применение знаний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000" y="414000"/>
            <a:ext cx="2675718" cy="49974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4500" y="790500"/>
            <a:ext cx="3141000" cy="418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155" y="3699000"/>
            <a:ext cx="4009689" cy="300726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89" y="1044000"/>
            <a:ext cx="2959509" cy="256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00" y="2764340"/>
            <a:ext cx="3222640" cy="433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2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0" y="144000"/>
            <a:ext cx="3263503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00" y="99000"/>
            <a:ext cx="3440918" cy="48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63" y="704035"/>
            <a:ext cx="4575814" cy="3109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977" y="279000"/>
            <a:ext cx="3987800" cy="5200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656" y="3564000"/>
            <a:ext cx="3987000" cy="29902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000" y="4554000"/>
            <a:ext cx="3351000" cy="251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9" y="281856"/>
            <a:ext cx="6236065" cy="3670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000" y="3474000"/>
            <a:ext cx="6096000" cy="338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12499" y="379437"/>
            <a:ext cx="3858000" cy="2901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65" y="-3726"/>
            <a:ext cx="2763934" cy="3685245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4" y="3534640"/>
            <a:ext cx="2854270" cy="3805694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000" y="3059475"/>
            <a:ext cx="3413679" cy="3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решение 8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144000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Блок-схема: решение 9">
            <a:extLst>
              <a:ext uri="{FF2B5EF4-FFF2-40B4-BE49-F238E27FC236}">
                <a16:creationId xmlns="" xmlns:a16="http://schemas.microsoft.com/office/drawing/2014/main" id="{38742A83-9EA0-4A7F-AF5C-96464284D566}"/>
              </a:ext>
            </a:extLst>
          </p:cNvPr>
          <p:cNvSpPr/>
          <p:nvPr/>
        </p:nvSpPr>
        <p:spPr>
          <a:xfrm>
            <a:off x="6186000" y="1795435"/>
            <a:ext cx="1485000" cy="1599231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решение 10">
            <a:extLst>
              <a:ext uri="{FF2B5EF4-FFF2-40B4-BE49-F238E27FC236}">
                <a16:creationId xmlns="" xmlns:a16="http://schemas.microsoft.com/office/drawing/2014/main" id="{90A28D59-8A44-4054-A70D-613FC272D557}"/>
              </a:ext>
            </a:extLst>
          </p:cNvPr>
          <p:cNvSpPr/>
          <p:nvPr/>
        </p:nvSpPr>
        <p:spPr>
          <a:xfrm>
            <a:off x="6185999" y="3394666"/>
            <a:ext cx="1485000" cy="1599231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1402899"/>
            <a:ext cx="39322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лекции </a:t>
            </a:r>
            <a:r>
              <a:rPr lang="ru-RU" b="1" i="1" dirty="0">
                <a:solidFill>
                  <a:schemeClr val="accent1"/>
                </a:solidFill>
              </a:rPr>
              <a:t>учителя </a:t>
            </a:r>
            <a:r>
              <a:rPr lang="ru-RU" b="1" i="1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продвинутые лекции презентации, семинары, микро-исследования, составление </a:t>
            </a:r>
            <a:r>
              <a:rPr lang="ru-RU" b="1" i="1" dirty="0">
                <a:solidFill>
                  <a:schemeClr val="accent1"/>
                </a:solidFill>
              </a:rPr>
              <a:t>сводных таблиц, граф-схем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21425" y="2993124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тренировочные упражнения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тематические диктанты словарные диктанты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комментированное письмо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тренажёры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обучающий тест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готовые реальные задания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0E74415-A06C-4609-B1BD-4F79F4D3D33D}"/>
              </a:ext>
            </a:extLst>
          </p:cNvPr>
          <p:cNvSpPr/>
          <p:nvPr/>
        </p:nvSpPr>
        <p:spPr>
          <a:xfrm>
            <a:off x="7982662" y="5121293"/>
            <a:ext cx="37207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проверочные  работы диагностирующие</a:t>
            </a:r>
            <a:r>
              <a:rPr lang="ru-RU" b="1" i="1" dirty="0">
                <a:solidFill>
                  <a:schemeClr val="accent1"/>
                </a:solidFill>
              </a:rPr>
              <a:t>, обучающие, контролирующие </a:t>
            </a:r>
            <a:r>
              <a:rPr lang="ru-RU" b="1" i="1" dirty="0" smtClean="0">
                <a:solidFill>
                  <a:schemeClr val="accent1"/>
                </a:solidFill>
              </a:rPr>
              <a:t>тесты самостоятельные</a:t>
            </a:r>
            <a:r>
              <a:rPr lang="ru-RU" b="1" i="1" dirty="0">
                <a:solidFill>
                  <a:schemeClr val="accent1"/>
                </a:solidFill>
              </a:rPr>
              <a:t>, контрольные и зачётные </a:t>
            </a:r>
            <a:r>
              <a:rPr lang="ru-RU" b="1" i="1" dirty="0" smtClean="0">
                <a:solidFill>
                  <a:schemeClr val="accent1"/>
                </a:solidFill>
              </a:rPr>
              <a:t>работы</a:t>
            </a:r>
            <a:endParaRPr lang="ru-RU" i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523581" y="52811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523581" y="2179551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0" y="377878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3" name="Заголовок 17">
            <a:extLst>
              <a:ext uri="{FF2B5EF4-FFF2-40B4-BE49-F238E27FC236}">
                <a16:creationId xmlns="" xmlns:a16="http://schemas.microsoft.com/office/drawing/2014/main" id="{93CAE8A1-5702-4CA2-90A6-1F3DF1C5A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Приемы работы 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Блок-схема: решение 17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4955816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324000"/>
            <a:ext cx="39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1"/>
                </a:solidFill>
              </a:rPr>
              <a:t>ежеурочные</a:t>
            </a:r>
            <a:r>
              <a:rPr lang="ru-RU" b="1" i="1" dirty="0" smtClean="0">
                <a:solidFill>
                  <a:schemeClr val="accent1"/>
                </a:solidFill>
              </a:rPr>
              <a:t> индивидуально-контролирующие и фронтальные разминки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1" y="533993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04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1784273"/>
            <a:ext cx="5434245" cy="4075684"/>
          </a:xfrm>
        </p:spPr>
      </p:pic>
    </p:spTree>
    <p:extLst>
      <p:ext uri="{BB962C8B-B14F-4D97-AF65-F5344CB8AC3E}">
        <p14:creationId xmlns:p14="http://schemas.microsoft.com/office/powerpoint/2010/main" val="188936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1C3F872B-93FD-494E-8019-646DC54C255D}"/>
              </a:ext>
            </a:extLst>
          </p:cNvPr>
          <p:cNvSpPr/>
          <p:nvPr/>
        </p:nvSpPr>
        <p:spPr>
          <a:xfrm>
            <a:off x="2456090" y="1854405"/>
            <a:ext cx="4337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9AD2CE76-E3DB-4BFE-9962-A0D60434F46C}"/>
              </a:ext>
            </a:extLst>
          </p:cNvPr>
          <p:cNvSpPr/>
          <p:nvPr/>
        </p:nvSpPr>
        <p:spPr>
          <a:xfrm>
            <a:off x="2463506" y="3664921"/>
            <a:ext cx="4337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D9D19921-8937-49B1-A24A-B1A8A6BEBE81}"/>
              </a:ext>
            </a:extLst>
          </p:cNvPr>
          <p:cNvSpPr/>
          <p:nvPr/>
        </p:nvSpPr>
        <p:spPr>
          <a:xfrm>
            <a:off x="2463506" y="5497777"/>
            <a:ext cx="4337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E2D02090-894B-462D-A786-0D2916A55811}"/>
              </a:ext>
            </a:extLst>
          </p:cNvPr>
          <p:cNvSpPr/>
          <p:nvPr/>
        </p:nvSpPr>
        <p:spPr>
          <a:xfrm>
            <a:off x="1257204" y="1494000"/>
            <a:ext cx="6750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accent1"/>
                </a:solidFill>
              </a:rPr>
              <a:t>Погружение в тему: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>
                <a:solidFill>
                  <a:schemeClr val="accent1"/>
                </a:solidFill>
              </a:rPr>
              <a:t>анализа критериев </a:t>
            </a:r>
            <a:r>
              <a:rPr lang="ru-RU" sz="2800" b="1" i="1" dirty="0" smtClean="0">
                <a:solidFill>
                  <a:schemeClr val="accent1"/>
                </a:solidFill>
              </a:rPr>
              <a:t>оценивания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/>
                </a:solidFill>
              </a:rPr>
              <a:t>от фрагмента к тексту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>
                <a:solidFill>
                  <a:schemeClr val="accent1"/>
                </a:solidFill>
              </a:rPr>
              <a:t>составления плана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 err="1">
                <a:solidFill>
                  <a:schemeClr val="accent1"/>
                </a:solidFill>
              </a:rPr>
              <a:t>тезирование</a:t>
            </a:r>
            <a:r>
              <a:rPr lang="ru-RU" sz="2800" b="1" i="1" dirty="0">
                <a:solidFill>
                  <a:schemeClr val="accent1"/>
                </a:solidFill>
              </a:rPr>
              <a:t> текста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>
                <a:solidFill>
                  <a:schemeClr val="accent1"/>
                </a:solidFill>
              </a:rPr>
              <a:t>комментирование текста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>
                <a:solidFill>
                  <a:schemeClr val="accent1"/>
                </a:solidFill>
              </a:rPr>
              <a:t>разметки текста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chemeClr val="accent1"/>
                </a:solidFill>
              </a:rPr>
              <a:t>писать совместные </a:t>
            </a:r>
            <a:r>
              <a:rPr lang="ru-RU" sz="2800" b="1" i="1" dirty="0">
                <a:solidFill>
                  <a:schemeClr val="accent1"/>
                </a:solidFill>
              </a:rPr>
              <a:t>тексты, домашние, </a:t>
            </a:r>
            <a:r>
              <a:rPr lang="ru-RU" sz="2800" b="1" i="1" dirty="0" smtClean="0">
                <a:solidFill>
                  <a:schemeClr val="accent1"/>
                </a:solidFill>
              </a:rPr>
              <a:t>самостоятельные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i="1" dirty="0">
                <a:solidFill>
                  <a:schemeClr val="accent1"/>
                </a:solidFill>
              </a:rPr>
              <a:t>побыть </a:t>
            </a:r>
            <a:r>
              <a:rPr lang="ru-RU" sz="2800" b="1" i="1" dirty="0" smtClean="0">
                <a:solidFill>
                  <a:schemeClr val="accent1"/>
                </a:solidFill>
              </a:rPr>
              <a:t>в роли эксперта</a:t>
            </a:r>
          </a:p>
          <a:p>
            <a:endParaRPr lang="ru-RU" sz="2800" b="1" dirty="0"/>
          </a:p>
        </p:txBody>
      </p:sp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862AE188-DBE6-43ED-9B17-6C4457E06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387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/>
                </a:solidFill>
              </a:rPr>
              <a:t>Работа с текстом</a:t>
            </a:r>
            <a:endParaRPr lang="ru-RU" sz="60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81" y="1487087"/>
            <a:ext cx="3724602" cy="4725000"/>
          </a:xfrm>
        </p:spPr>
      </p:pic>
    </p:spTree>
    <p:extLst>
      <p:ext uri="{BB962C8B-B14F-4D97-AF65-F5344CB8AC3E}">
        <p14:creationId xmlns:p14="http://schemas.microsoft.com/office/powerpoint/2010/main" val="66371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000" y="369000"/>
            <a:ext cx="6636000" cy="472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36842"/>
            <a:ext cx="3240000" cy="47032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595" y="1809000"/>
            <a:ext cx="2970064" cy="438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7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1000" y="189000"/>
            <a:ext cx="107028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Электронные ресурсы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96000" y="1584000"/>
            <a:ext cx="10927800" cy="462133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u="sng" dirty="0"/>
              <a:t>http://</a:t>
            </a:r>
            <a:r>
              <a:rPr lang="ru-RU" dirty="0"/>
              <a:t> </a:t>
            </a:r>
            <a:r>
              <a:rPr lang="ru-RU" u="sng" dirty="0" err="1"/>
              <a:t>www</a:t>
            </a:r>
            <a:r>
              <a:rPr lang="ru-RU" dirty="0"/>
              <a:t> </a:t>
            </a:r>
            <a:r>
              <a:rPr lang="ru-RU" u="sng" dirty="0"/>
              <a:t>.fipi.ru</a:t>
            </a:r>
            <a:r>
              <a:rPr lang="ru-RU" dirty="0"/>
              <a:t> «ФИПИ» / Открытый банк заданий/</a:t>
            </a:r>
          </a:p>
          <a:p>
            <a:pPr lvl="0"/>
            <a:r>
              <a:rPr lang="ru-RU" u="sng" dirty="0">
                <a:hlinkClick r:id="rId2"/>
              </a:rPr>
              <a:t>http://www.saharina.ru/</a:t>
            </a:r>
            <a:r>
              <a:rPr lang="ru-RU" dirty="0"/>
              <a:t> «Сайт Захарьиной» /тесты/</a:t>
            </a:r>
          </a:p>
          <a:p>
            <a:pPr lvl="0"/>
            <a:r>
              <a:rPr lang="ru-RU" u="sng" dirty="0"/>
              <a:t>http://капканы-егэ.рф</a:t>
            </a:r>
            <a:r>
              <a:rPr lang="ru-RU" dirty="0"/>
              <a:t> «Капканы ЕГЭ и ГИА» </a:t>
            </a:r>
            <a:r>
              <a:rPr lang="ru-RU" dirty="0" smtClean="0"/>
              <a:t>/</a:t>
            </a:r>
            <a:endParaRPr lang="ru-RU" dirty="0"/>
          </a:p>
          <a:p>
            <a:pPr lvl="0"/>
            <a:r>
              <a:rPr lang="ru-RU" u="sng" dirty="0">
                <a:hlinkClick r:id="rId3"/>
              </a:rPr>
              <a:t>http://uchimcauchitca.blogspot.ru</a:t>
            </a:r>
            <a:r>
              <a:rPr lang="ru-RU" dirty="0"/>
              <a:t> «По уши в ОГЭ и ЕГЭ»</a:t>
            </a:r>
          </a:p>
          <a:p>
            <a:pPr lvl="0"/>
            <a:r>
              <a:rPr lang="ru-RU" u="sng" dirty="0">
                <a:hlinkClick r:id="rId4"/>
              </a:rPr>
              <a:t>http://4ege.ru</a:t>
            </a:r>
            <a:r>
              <a:rPr lang="ru-RU" dirty="0"/>
              <a:t> «4 ЕГЭ» /подготовка к ОГЭ и ЕГЭ/</a:t>
            </a:r>
          </a:p>
          <a:p>
            <a:pPr lvl="0"/>
            <a:r>
              <a:rPr lang="ru-RU" u="sng" dirty="0">
                <a:hlinkClick r:id="rId5"/>
              </a:rPr>
              <a:t>http://gia.edu.ru/</a:t>
            </a:r>
            <a:r>
              <a:rPr lang="ru-RU" dirty="0"/>
              <a:t> «ОГЭ. Официальный сайт»</a:t>
            </a:r>
          </a:p>
          <a:p>
            <a:pPr lvl="0"/>
            <a:r>
              <a:rPr lang="ru-RU" u="sng" dirty="0">
                <a:hlinkClick r:id="rId6"/>
              </a:rPr>
              <a:t>http://neznaika.pro/</a:t>
            </a:r>
            <a:r>
              <a:rPr lang="ru-RU" dirty="0"/>
              <a:t> «Незнайка» /Тесты. Тексты/</a:t>
            </a:r>
          </a:p>
          <a:p>
            <a:pPr lvl="0"/>
            <a:r>
              <a:rPr lang="ru-RU" u="sng" dirty="0"/>
              <a:t>http://егэша.рф/</a:t>
            </a:r>
            <a:r>
              <a:rPr lang="ru-RU" dirty="0"/>
              <a:t> «ЕГЭША. РФ» /подготовка к ЕГЭ и ОГЭ</a:t>
            </a:r>
            <a:r>
              <a:rPr lang="ru-RU" dirty="0" smtClean="0"/>
              <a:t>/ 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http://gramotei.cerm.ru</a:t>
            </a:r>
            <a:r>
              <a:rPr lang="ru-RU" dirty="0"/>
              <a:t> /онлайн -тренажёры/</a:t>
            </a:r>
          </a:p>
          <a:p>
            <a:pPr lvl="0"/>
            <a:r>
              <a:rPr lang="ru-RU" b="1" u="sng" dirty="0" err="1">
                <a:hlinkClick r:id="rId8"/>
              </a:rPr>
              <a:t>Руся</a:t>
            </a:r>
            <a:r>
              <a:rPr lang="ru-RU" dirty="0"/>
              <a:t> </a:t>
            </a:r>
            <a:r>
              <a:rPr lang="ru-RU" u="sng" dirty="0" smtClean="0">
                <a:hlinkClick r:id="rId9"/>
              </a:rPr>
              <a:t>t.me/</a:t>
            </a:r>
            <a:r>
              <a:rPr lang="ru-RU" u="sng" dirty="0" err="1" smtClean="0">
                <a:hlinkClick r:id="rId9"/>
              </a:rPr>
              <a:t>rusyaedu_bot</a:t>
            </a:r>
            <a:endParaRPr lang="ru-RU" u="sng" dirty="0" smtClean="0"/>
          </a:p>
          <a:p>
            <a:pPr lvl="0"/>
            <a:r>
              <a:rPr lang="en-US" dirty="0">
                <a:hlinkClick r:id="rId10"/>
              </a:rPr>
              <a:t>https://ummetodika.ru</a:t>
            </a:r>
            <a:r>
              <a:rPr lang="en-US" dirty="0" smtClean="0">
                <a:hlinkClick r:id="rId10"/>
              </a:rPr>
              <a:t>/</a:t>
            </a:r>
            <a:r>
              <a:rPr lang="ru-RU" dirty="0" smtClean="0"/>
              <a:t> Умная методика</a:t>
            </a:r>
          </a:p>
          <a:p>
            <a:pPr lvl="0"/>
            <a:r>
              <a:rPr lang="en-US" dirty="0">
                <a:hlinkClick r:id="rId11"/>
              </a:rPr>
              <a:t>https://slovesnik.org</a:t>
            </a:r>
            <a:r>
              <a:rPr lang="en-US" dirty="0" smtClean="0">
                <a:hlinkClick r:id="rId11"/>
              </a:rPr>
              <a:t>/</a:t>
            </a:r>
            <a:r>
              <a:rPr lang="ru-RU" dirty="0" smtClean="0"/>
              <a:t> Гильдия словесников</a:t>
            </a:r>
          </a:p>
          <a:p>
            <a:pPr lvl="0"/>
            <a:r>
              <a:rPr lang="en-US" dirty="0">
                <a:hlinkClick r:id="rId12"/>
              </a:rPr>
              <a:t>https://mogu-pisat.ru</a:t>
            </a:r>
            <a:r>
              <a:rPr lang="en-US" dirty="0" smtClean="0">
                <a:hlinkClick r:id="rId12"/>
              </a:rPr>
              <a:t>/</a:t>
            </a:r>
            <a:r>
              <a:rPr lang="ru-RU" dirty="0" smtClean="0"/>
              <a:t> Могу писать</a:t>
            </a:r>
            <a:endParaRPr lang="ru-RU" dirty="0"/>
          </a:p>
          <a:p>
            <a:endParaRPr lang="ru-RU" dirty="0"/>
          </a:p>
        </p:txBody>
      </p:sp>
      <p:pic>
        <p:nvPicPr>
          <p:cNvPr id="6" name="Рисунок 5" descr="https://agkotib.ru/images/thumbnails/images/Gallery24/d8-273e6513f9a5-fit-498x332.jpg">
            <a:hlinkClick r:id="rId13"/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000" y="3527414"/>
            <a:ext cx="4205355" cy="3039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432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000" y="279000"/>
            <a:ext cx="4871158" cy="5852963"/>
          </a:xfrm>
        </p:spPr>
      </p:pic>
    </p:spTree>
    <p:extLst>
      <p:ext uri="{BB962C8B-B14F-4D97-AF65-F5344CB8AC3E}">
        <p14:creationId xmlns:p14="http://schemas.microsoft.com/office/powerpoint/2010/main" val="246052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0" r="20100"/>
          <a:stretch>
            <a:fillRect/>
          </a:stretch>
        </p:blipFill>
        <p:spPr>
          <a:xfrm>
            <a:off x="201000" y="272010"/>
            <a:ext cx="3015000" cy="32152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4701000" y="999000"/>
            <a:ext cx="6885000" cy="4140000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      Великая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цель образования состоит в тренировке, 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в </a:t>
            </a:r>
            <a:r>
              <a:rPr lang="ru-RU" sz="3600" b="1" i="1" dirty="0" err="1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загружении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ума; обучении 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его   использовать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собственные мысли, вместо того, чтобы 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заполнять 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коллекцией чужих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                                 </a:t>
            </a:r>
            <a:r>
              <a:rPr lang="ru-RU" sz="3600" b="1" i="1" dirty="0" err="1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Трайон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Эдвардс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4779000"/>
            <a:ext cx="3015000" cy="1935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0" y="2928349"/>
            <a:ext cx="3102326" cy="206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9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1">
            <a:extLst>
              <a:ext uri="{FF2B5EF4-FFF2-40B4-BE49-F238E27FC236}">
                <a16:creationId xmlns="" xmlns:a16="http://schemas.microsoft.com/office/drawing/2014/main" id="{2038F74A-EA8F-439E-9748-492716191358}"/>
              </a:ext>
            </a:extLst>
          </p:cNvPr>
          <p:cNvSpPr txBox="1">
            <a:spLocks/>
          </p:cNvSpPr>
          <p:nvPr/>
        </p:nvSpPr>
        <p:spPr>
          <a:xfrm>
            <a:off x="384042" y="999000"/>
            <a:ext cx="5126958" cy="54990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ru-RU" sz="2000" b="1" dirty="0" smtClean="0"/>
              <a:t>         Важнейшее </a:t>
            </a:r>
            <a:r>
              <a:rPr lang="ru-RU" sz="2000" b="1" dirty="0"/>
              <a:t>условие духовного роста педагога - это прежде всего </a:t>
            </a:r>
            <a:r>
              <a:rPr lang="ru-RU" sz="2000" b="1" dirty="0" smtClean="0"/>
              <a:t>время - </a:t>
            </a:r>
            <a:r>
              <a:rPr lang="ru-RU" sz="2000" b="1" dirty="0"/>
              <a:t>свободное время учителя. </a:t>
            </a:r>
            <a:r>
              <a:rPr lang="ru-RU" sz="2000" b="1" dirty="0" smtClean="0"/>
              <a:t>…Чем </a:t>
            </a:r>
            <a:r>
              <a:rPr lang="ru-RU" sz="2000" b="1" dirty="0"/>
              <a:t>меньше у учителя свободного времени, чем больше он </a:t>
            </a:r>
            <a:r>
              <a:rPr lang="ru-RU" sz="2000" b="1" dirty="0" smtClean="0"/>
              <a:t>загружен.., </a:t>
            </a:r>
            <a:r>
              <a:rPr lang="ru-RU" sz="2000" b="1" dirty="0"/>
              <a:t>тем больше опустошается его духовный мир, тем скорее наступит та фаза его жизни, когда учителю уже нечего будет отдавать воспитанникам… </a:t>
            </a:r>
            <a:endParaRPr lang="ru-RU" sz="2000" b="1" dirty="0" smtClean="0"/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dirty="0" smtClean="0"/>
              <a:t>      Время – </a:t>
            </a:r>
            <a:r>
              <a:rPr lang="ru-RU" sz="2000" b="1" dirty="0"/>
              <a:t>это большое духовное богатство учителя… Педагогическое творчество – сложный труд, требующий огромной затраты сил, и, если силы не будут восстанавливаться, учитель выдохнется и не сможет работать. </a:t>
            </a:r>
            <a:endParaRPr lang="ru-RU" sz="2000" b="1" dirty="0" smtClean="0"/>
          </a:p>
          <a:p>
            <a:pPr marL="0" indent="0" algn="r">
              <a:buNone/>
            </a:pPr>
            <a:r>
              <a:rPr lang="ru-RU" sz="2000" b="1" dirty="0" smtClean="0"/>
              <a:t>В</a:t>
            </a:r>
            <a:r>
              <a:rPr lang="ru-RU" sz="2000" b="1" dirty="0"/>
              <a:t>. А. </a:t>
            </a:r>
            <a:r>
              <a:rPr lang="ru-RU" sz="2000" b="1" dirty="0" smtClean="0"/>
              <a:t>Сухомлинский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000" y="274196"/>
            <a:ext cx="5647473" cy="61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000" y="194400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i="1" dirty="0" smtClean="0">
                <a:solidFill>
                  <a:schemeClr val="bg2">
                    <a:lumMod val="50000"/>
                  </a:schemeClr>
                </a:solidFill>
              </a:rPr>
              <a:t>Спасибо за внимание!</a:t>
            </a:r>
            <a:br>
              <a:rPr lang="ru-RU" sz="7200" b="1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7200" b="1" i="1" smtClean="0">
                <a:solidFill>
                  <a:schemeClr val="bg2">
                    <a:lumMod val="50000"/>
                  </a:schemeClr>
                </a:solidFill>
              </a:rPr>
              <a:t>Берегите себя!</a:t>
            </a:r>
            <a:endParaRPr lang="ru-RU" sz="72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33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1BC62F0-325A-49FE-B5D9-80CDBA928E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5DFF6E7-5B5E-4BF0-A392-4385EB2ADE3A}"/>
              </a:ext>
            </a:extLst>
          </p:cNvPr>
          <p:cNvSpPr/>
          <p:nvPr/>
        </p:nvSpPr>
        <p:spPr>
          <a:xfrm>
            <a:off x="-3071" y="1742343"/>
            <a:ext cx="2679071" cy="2569369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18AF694-A128-4034-ADE0-EA71FE624A98}"/>
              </a:ext>
            </a:extLst>
          </p:cNvPr>
          <p:cNvSpPr/>
          <p:nvPr/>
        </p:nvSpPr>
        <p:spPr>
          <a:xfrm>
            <a:off x="2676000" y="4288631"/>
            <a:ext cx="3285001" cy="2569369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EA1A5DA-65F6-4FE2-BAA7-E4B49C2C74A2}"/>
              </a:ext>
            </a:extLst>
          </p:cNvPr>
          <p:cNvSpPr/>
          <p:nvPr/>
        </p:nvSpPr>
        <p:spPr>
          <a:xfrm>
            <a:off x="6096000" y="1719261"/>
            <a:ext cx="3239999" cy="2569369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37C7F972-7817-4527-B037-2DEFD7E8EAEA}"/>
              </a:ext>
            </a:extLst>
          </p:cNvPr>
          <p:cNvSpPr/>
          <p:nvPr/>
        </p:nvSpPr>
        <p:spPr>
          <a:xfrm>
            <a:off x="9336000" y="4288630"/>
            <a:ext cx="2856000" cy="2569369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BBCB96C-9248-414C-8781-07306F8CDA03}"/>
              </a:ext>
            </a:extLst>
          </p:cNvPr>
          <p:cNvSpPr/>
          <p:nvPr/>
        </p:nvSpPr>
        <p:spPr>
          <a:xfrm>
            <a:off x="150351" y="2317410"/>
            <a:ext cx="23722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Клиповое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мышление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Гаджеты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788A5D5F-3890-4BE2-A0A7-7FB89E8D2377}"/>
              </a:ext>
            </a:extLst>
          </p:cNvPr>
          <p:cNvSpPr/>
          <p:nvPr/>
        </p:nvSpPr>
        <p:spPr>
          <a:xfrm>
            <a:off x="2676000" y="5106085"/>
            <a:ext cx="3285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Быстрый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темп</a:t>
            </a:r>
          </a:p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Заорганизованность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39379296-3F0A-4A17-AA10-0D4E44223D46}"/>
              </a:ext>
            </a:extLst>
          </p:cNvPr>
          <p:cNvSpPr/>
          <p:nvPr/>
        </p:nvSpPr>
        <p:spPr>
          <a:xfrm>
            <a:off x="6095999" y="2317410"/>
            <a:ext cx="3240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Инфантилизация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Несамостоятельность</a:t>
            </a:r>
          </a:p>
          <a:p>
            <a:pPr algn="ctr"/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D885D8FE-3629-4E3D-B10B-9936D1B5FC93}"/>
              </a:ext>
            </a:extLst>
          </p:cNvPr>
          <p:cNvSpPr/>
          <p:nvPr/>
        </p:nvSpPr>
        <p:spPr>
          <a:xfrm>
            <a:off x="9414387" y="4869000"/>
            <a:ext cx="26992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Развитый индивидуализм вместо коллективизма</a:t>
            </a:r>
          </a:p>
        </p:txBody>
      </p:sp>
      <p:sp>
        <p:nvSpPr>
          <p:cNvPr id="22" name="Заголовок 17">
            <a:extLst>
              <a:ext uri="{FF2B5EF4-FFF2-40B4-BE49-F238E27FC236}">
                <a16:creationId xmlns="" xmlns:a16="http://schemas.microsoft.com/office/drawing/2014/main" id="{9FDFACBC-6419-482D-9A46-A3B99D740E7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accent1"/>
                </a:solidFill>
              </a:rPr>
              <a:t>Современные юноши и девушки</a:t>
            </a:r>
            <a:endParaRPr lang="ru-RU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5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4722ABD0-4603-434F-B884-98E52520B73C}"/>
              </a:ext>
            </a:extLst>
          </p:cNvPr>
          <p:cNvSpPr/>
          <p:nvPr/>
        </p:nvSpPr>
        <p:spPr>
          <a:xfrm>
            <a:off x="471000" y="2304000"/>
            <a:ext cx="2361000" cy="1935000"/>
          </a:xfrm>
          <a:prstGeom prst="round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BA91CA74-EB91-4124-89FB-7717B06E2A6C}"/>
              </a:ext>
            </a:extLst>
          </p:cNvPr>
          <p:cNvSpPr/>
          <p:nvPr/>
        </p:nvSpPr>
        <p:spPr>
          <a:xfrm>
            <a:off x="3363251" y="2278365"/>
            <a:ext cx="2316000" cy="1935000"/>
          </a:xfrm>
          <a:prstGeom prst="roundRect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F22B0AB6-277E-4ADA-AC26-C842F8F2256F}"/>
              </a:ext>
            </a:extLst>
          </p:cNvPr>
          <p:cNvSpPr/>
          <p:nvPr/>
        </p:nvSpPr>
        <p:spPr>
          <a:xfrm>
            <a:off x="6456000" y="2263973"/>
            <a:ext cx="2138700" cy="1845000"/>
          </a:xfrm>
          <a:prstGeom prst="roundRect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0F77F9AA-62AF-4865-9B21-8142C38CBEDF}"/>
              </a:ext>
            </a:extLst>
          </p:cNvPr>
          <p:cNvSpPr/>
          <p:nvPr/>
        </p:nvSpPr>
        <p:spPr>
          <a:xfrm>
            <a:off x="2337000" y="1719899"/>
            <a:ext cx="990000" cy="99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21CD48DF-1FDF-491D-B6AF-85722665ADDD}"/>
              </a:ext>
            </a:extLst>
          </p:cNvPr>
          <p:cNvSpPr/>
          <p:nvPr/>
        </p:nvSpPr>
        <p:spPr>
          <a:xfrm>
            <a:off x="5331000" y="1719899"/>
            <a:ext cx="990000" cy="99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6A78A753-178A-419F-B5EA-1FA6BCD1FBD8}"/>
              </a:ext>
            </a:extLst>
          </p:cNvPr>
          <p:cNvSpPr/>
          <p:nvPr/>
        </p:nvSpPr>
        <p:spPr>
          <a:xfrm>
            <a:off x="8155350" y="1741500"/>
            <a:ext cx="990000" cy="99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7C0C781-5795-4344-A9D0-23C9DD28E968}"/>
              </a:ext>
            </a:extLst>
          </p:cNvPr>
          <p:cNvSpPr txBox="1"/>
          <p:nvPr/>
        </p:nvSpPr>
        <p:spPr>
          <a:xfrm>
            <a:off x="2427081" y="1830203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1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21ABD67-A4A6-4F05-BEFC-3D604BB00EAB}"/>
              </a:ext>
            </a:extLst>
          </p:cNvPr>
          <p:cNvSpPr txBox="1"/>
          <p:nvPr/>
        </p:nvSpPr>
        <p:spPr>
          <a:xfrm>
            <a:off x="5421081" y="181547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F5EAD86-0441-42C3-841F-7CB644A282C9}"/>
              </a:ext>
            </a:extLst>
          </p:cNvPr>
          <p:cNvSpPr txBox="1"/>
          <p:nvPr/>
        </p:nvSpPr>
        <p:spPr>
          <a:xfrm>
            <a:off x="8189781" y="183020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3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03A32085-E829-4795-A906-44F4F0DCADA3}"/>
              </a:ext>
            </a:extLst>
          </p:cNvPr>
          <p:cNvSpPr/>
          <p:nvPr/>
        </p:nvSpPr>
        <p:spPr>
          <a:xfrm>
            <a:off x="198195" y="4524064"/>
            <a:ext cx="2745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</a:rPr>
              <a:t>личностно-ориентированный подход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ED6E7A6-B8D6-4244-B6A1-E489EE2D22CB}"/>
              </a:ext>
            </a:extLst>
          </p:cNvPr>
          <p:cNvSpPr/>
          <p:nvPr/>
        </p:nvSpPr>
        <p:spPr>
          <a:xfrm>
            <a:off x="3236918" y="4558665"/>
            <a:ext cx="2679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chemeClr val="accent1"/>
                </a:solidFill>
              </a:rPr>
              <a:t>деятельностный</a:t>
            </a:r>
            <a:r>
              <a:rPr lang="ru-RU" sz="2400" b="1" dirty="0">
                <a:solidFill>
                  <a:schemeClr val="accent1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подход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DE02702E-7844-42D4-9E92-2120B722CE75}"/>
              </a:ext>
            </a:extLst>
          </p:cNvPr>
          <p:cNvSpPr/>
          <p:nvPr/>
        </p:nvSpPr>
        <p:spPr>
          <a:xfrm>
            <a:off x="6209159" y="4524064"/>
            <a:ext cx="292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коммуникативный подход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CE106CB-8EE2-4E78-8CFE-2F5CD5CAC1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075350" y="2646473"/>
            <a:ext cx="1080000" cy="108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AC63A0C4-4072-4D32-82BF-86A0CDEF9F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500" y="2709899"/>
            <a:ext cx="1080000" cy="108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D3938F70-2098-4E3C-86CC-FAAC982999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997566" y="2631169"/>
            <a:ext cx="1080000" cy="1080000"/>
          </a:xfrm>
          <a:prstGeom prst="rect">
            <a:avLst/>
          </a:prstGeom>
        </p:spPr>
      </p:pic>
      <p:sp>
        <p:nvSpPr>
          <p:cNvPr id="19" name="Заголовок 17">
            <a:extLst>
              <a:ext uri="{FF2B5EF4-FFF2-40B4-BE49-F238E27FC236}">
                <a16:creationId xmlns="" xmlns:a16="http://schemas.microsoft.com/office/drawing/2014/main" id="{A5D74007-E5AE-44D1-B979-130CA5006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accent1"/>
                </a:solidFill>
              </a:rPr>
              <a:t>Основные методические подходы в работе</a:t>
            </a:r>
            <a:endParaRPr lang="ru-RU" sz="4800" b="1" dirty="0">
              <a:solidFill>
                <a:schemeClr val="accent1"/>
              </a:solidFill>
            </a:endParaRPr>
          </a:p>
        </p:txBody>
      </p:sp>
      <p:sp>
        <p:nvSpPr>
          <p:cNvPr id="20" name="Прямоугольник: скругленные углы 2">
            <a:extLst>
              <a:ext uri="{FF2B5EF4-FFF2-40B4-BE49-F238E27FC236}">
                <a16:creationId xmlns="" xmlns:a16="http://schemas.microsoft.com/office/drawing/2014/main" id="{4722ABD0-4603-434F-B884-98E52520B73C}"/>
              </a:ext>
            </a:extLst>
          </p:cNvPr>
          <p:cNvSpPr/>
          <p:nvPr/>
        </p:nvSpPr>
        <p:spPr>
          <a:xfrm>
            <a:off x="9384739" y="2233365"/>
            <a:ext cx="2066261" cy="1875608"/>
          </a:xfrm>
          <a:prstGeom prst="round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="" xmlns:a16="http://schemas.microsoft.com/office/drawing/2014/main" id="{0F77F9AA-62AF-4865-9B21-8142C38CBEDF}"/>
              </a:ext>
            </a:extLst>
          </p:cNvPr>
          <p:cNvSpPr/>
          <p:nvPr/>
        </p:nvSpPr>
        <p:spPr>
          <a:xfrm>
            <a:off x="10956000" y="1783365"/>
            <a:ext cx="990000" cy="99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57C0C781-5795-4344-A9D0-23C9DD28E968}"/>
              </a:ext>
            </a:extLst>
          </p:cNvPr>
          <p:cNvSpPr txBox="1"/>
          <p:nvPr/>
        </p:nvSpPr>
        <p:spPr>
          <a:xfrm>
            <a:off x="11046081" y="187890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0</a:t>
            </a:r>
            <a:r>
              <a:rPr lang="ru-RU" sz="4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246000" y="4497110"/>
            <a:ext cx="2609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подход от простого к сложному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24" name="Солнце 23"/>
          <p:cNvSpPr/>
          <p:nvPr/>
        </p:nvSpPr>
        <p:spPr>
          <a:xfrm>
            <a:off x="4119259" y="2756663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8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EF6182C-7CDA-43DD-8536-C76D40EC7FA0}"/>
              </a:ext>
            </a:extLst>
          </p:cNvPr>
          <p:cNvSpPr/>
          <p:nvPr/>
        </p:nvSpPr>
        <p:spPr>
          <a:xfrm>
            <a:off x="544818" y="763817"/>
            <a:ext cx="5534842" cy="2775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69849EE-5963-4529-BDB4-2926876D2BDF}"/>
              </a:ext>
            </a:extLst>
          </p:cNvPr>
          <p:cNvSpPr/>
          <p:nvPr/>
        </p:nvSpPr>
        <p:spPr>
          <a:xfrm>
            <a:off x="6079660" y="729000"/>
            <a:ext cx="5445000" cy="27666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F5C94730-1176-44B3-B7BC-088B524B9082}"/>
              </a:ext>
            </a:extLst>
          </p:cNvPr>
          <p:cNvSpPr/>
          <p:nvPr/>
        </p:nvSpPr>
        <p:spPr>
          <a:xfrm>
            <a:off x="544818" y="3495627"/>
            <a:ext cx="5534842" cy="27683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AD99790-0B7C-4BA6-B8C9-5728B96C1E53}"/>
              </a:ext>
            </a:extLst>
          </p:cNvPr>
          <p:cNvSpPr/>
          <p:nvPr/>
        </p:nvSpPr>
        <p:spPr>
          <a:xfrm>
            <a:off x="6079660" y="3495626"/>
            <a:ext cx="5428660" cy="27683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2D4E8FC-759D-412C-BFC2-5B56266013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6000" y="99000"/>
            <a:ext cx="702362" cy="7023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DADBA829-F885-4AA4-B2F1-3B0594A11B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86000" y="2297317"/>
            <a:ext cx="702362" cy="70236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B20B888E-6FA0-4FAC-A555-4DC39C63F6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037016" y="2297317"/>
            <a:ext cx="702362" cy="70236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26EA88E-8E4A-4517-AB60-A8B36BEEE0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264716" y="4562818"/>
            <a:ext cx="702362" cy="70236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3E036EF7-6BBB-45F5-902D-A8F2FF7ADDD5}"/>
              </a:ext>
            </a:extLst>
          </p:cNvPr>
          <p:cNvSpPr/>
          <p:nvPr/>
        </p:nvSpPr>
        <p:spPr>
          <a:xfrm>
            <a:off x="687181" y="1120536"/>
            <a:ext cx="44166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Личностно-ориентированный подход </a:t>
            </a:r>
            <a:r>
              <a:rPr lang="ru-RU" sz="1600" b="1" dirty="0" smtClean="0">
                <a:solidFill>
                  <a:schemeClr val="bg1"/>
                </a:solidFill>
              </a:rPr>
              <a:t>предоставляет </a:t>
            </a:r>
            <a:r>
              <a:rPr lang="ru-RU" sz="1600" b="1" dirty="0">
                <a:solidFill>
                  <a:schemeClr val="bg1"/>
                </a:solidFill>
              </a:rPr>
              <a:t>учащимся возможность развития своего потенциала, самоопределения и самореализации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r>
              <a:rPr lang="ru-RU" sz="1600" b="1" dirty="0">
                <a:solidFill>
                  <a:schemeClr val="bg1"/>
                </a:solidFill>
              </a:rPr>
              <a:t> учет индивидуальности, сотрудничество и взаимодействие, поддержку мотивации и самооценки, а также индивидуальную поддержку и консультирование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86BCED08-0AA9-4AB6-BD1D-7CF742185677}"/>
              </a:ext>
            </a:extLst>
          </p:cNvPr>
          <p:cNvSpPr/>
          <p:nvPr/>
        </p:nvSpPr>
        <p:spPr>
          <a:xfrm>
            <a:off x="6946971" y="1101108"/>
            <a:ext cx="43544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Под </a:t>
            </a:r>
            <a:r>
              <a:rPr lang="ru-RU" b="1" dirty="0" err="1">
                <a:solidFill>
                  <a:schemeClr val="bg1"/>
                </a:solidFill>
              </a:rPr>
              <a:t>коммуникативностью</a:t>
            </a:r>
            <a:r>
              <a:rPr lang="ru-RU" b="1" dirty="0">
                <a:solidFill>
                  <a:schemeClr val="bg1"/>
                </a:solidFill>
              </a:rPr>
              <a:t> мы понимаем, оптимальность обучения с точки зрения эффективности воздействия на обучаемого.</a:t>
            </a:r>
          </a:p>
          <a:p>
            <a:r>
              <a:rPr lang="ru-RU" b="1" dirty="0">
                <a:solidFill>
                  <a:schemeClr val="bg1"/>
                </a:solidFill>
              </a:rPr>
              <a:t>Это означает практическую ориентацию урока. Научить говорить можно только говоря, слушать – слушая, читать – читая.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0671FF66-9BF3-40F6-9D26-0D73928C35CF}"/>
              </a:ext>
            </a:extLst>
          </p:cNvPr>
          <p:cNvSpPr/>
          <p:nvPr/>
        </p:nvSpPr>
        <p:spPr>
          <a:xfrm>
            <a:off x="772735" y="3696131"/>
            <a:ext cx="44431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Суть подхода. Не учитель дает знания в готовом виде, а ученики добывают их самостоятельно в процессе обучения и исследовательской работы. Учитель только создает необходимые условия. 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51412EAD-BAA8-447F-A154-034C6301EC96}"/>
              </a:ext>
            </a:extLst>
          </p:cNvPr>
          <p:cNvSpPr/>
          <p:nvPr/>
        </p:nvSpPr>
        <p:spPr>
          <a:xfrm>
            <a:off x="6967080" y="3668174"/>
            <a:ext cx="43544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ru-RU" b="1" dirty="0" smtClean="0">
                <a:solidFill>
                  <a:schemeClr val="bg1"/>
                </a:solidFill>
              </a:rPr>
              <a:t>Все </a:t>
            </a:r>
            <a:r>
              <a:rPr lang="ru-RU" b="1" dirty="0">
                <a:solidFill>
                  <a:schemeClr val="bg1"/>
                </a:solidFill>
              </a:rPr>
              <a:t>материалы должны быть поданы в логической последовательности с соблюдением принципа преемственности. Данное положение обязывает педагогов строить образовательный процесс на основании четких разделов, модулей, программ и </a:t>
            </a:r>
            <a:r>
              <a:rPr lang="ru-RU" b="1" dirty="0" smtClean="0">
                <a:solidFill>
                  <a:schemeClr val="bg1"/>
                </a:solidFill>
              </a:rPr>
              <a:t>учебных</a:t>
            </a:r>
            <a:endParaRPr lang="ru-RU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18" name="Заголовок 17">
            <a:extLst>
              <a:ext uri="{FF2B5EF4-FFF2-40B4-BE49-F238E27FC236}">
                <a16:creationId xmlns="" xmlns:a16="http://schemas.microsoft.com/office/drawing/2014/main" id="{1F97A0AA-EFC3-44AE-A04B-47051DE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477798" cy="363875"/>
          </a:xfrm>
        </p:spPr>
        <p:txBody>
          <a:bodyPr>
            <a:normAutofit fontScale="90000"/>
          </a:bodyPr>
          <a:lstStyle/>
          <a:p>
            <a:pPr algn="ctr"/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19" name="Солнце 18"/>
          <p:cNvSpPr/>
          <p:nvPr/>
        </p:nvSpPr>
        <p:spPr>
          <a:xfrm>
            <a:off x="4974629" y="4329474"/>
            <a:ext cx="914400" cy="914400"/>
          </a:xfrm>
          <a:prstGeom prst="su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47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решение 8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144000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Блок-схема: решение 9">
            <a:extLst>
              <a:ext uri="{FF2B5EF4-FFF2-40B4-BE49-F238E27FC236}">
                <a16:creationId xmlns="" xmlns:a16="http://schemas.microsoft.com/office/drawing/2014/main" id="{38742A83-9EA0-4A7F-AF5C-96464284D566}"/>
              </a:ext>
            </a:extLst>
          </p:cNvPr>
          <p:cNvSpPr/>
          <p:nvPr/>
        </p:nvSpPr>
        <p:spPr>
          <a:xfrm>
            <a:off x="6186000" y="1795435"/>
            <a:ext cx="1485000" cy="1599231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решение 10">
            <a:extLst>
              <a:ext uri="{FF2B5EF4-FFF2-40B4-BE49-F238E27FC236}">
                <a16:creationId xmlns="" xmlns:a16="http://schemas.microsoft.com/office/drawing/2014/main" id="{90A28D59-8A44-4054-A70D-613FC272D557}"/>
              </a:ext>
            </a:extLst>
          </p:cNvPr>
          <p:cNvSpPr/>
          <p:nvPr/>
        </p:nvSpPr>
        <p:spPr>
          <a:xfrm>
            <a:off x="6185999" y="3394666"/>
            <a:ext cx="1485000" cy="1599231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1402899"/>
            <a:ext cx="39322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лекции </a:t>
            </a:r>
            <a:r>
              <a:rPr lang="ru-RU" b="1" i="1" dirty="0">
                <a:solidFill>
                  <a:schemeClr val="accent1"/>
                </a:solidFill>
              </a:rPr>
              <a:t>учителя </a:t>
            </a:r>
            <a:r>
              <a:rPr lang="ru-RU" b="1" i="1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продвинутые лекции презентации, семинары, микро-исследования, составление </a:t>
            </a:r>
            <a:r>
              <a:rPr lang="ru-RU" b="1" i="1" dirty="0">
                <a:solidFill>
                  <a:schemeClr val="accent1"/>
                </a:solidFill>
              </a:rPr>
              <a:t>сводных таблиц, граф-схем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21425" y="2993124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тренировочные упражнения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тематические диктанты словарные диктанты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комментированное письмо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тренажёры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обучающий тест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готовые реальные задания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0E74415-A06C-4609-B1BD-4F79F4D3D33D}"/>
              </a:ext>
            </a:extLst>
          </p:cNvPr>
          <p:cNvSpPr/>
          <p:nvPr/>
        </p:nvSpPr>
        <p:spPr>
          <a:xfrm>
            <a:off x="7982662" y="5121293"/>
            <a:ext cx="37207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проверочные  работы диагностирующие</a:t>
            </a:r>
            <a:r>
              <a:rPr lang="ru-RU" b="1" i="1" dirty="0">
                <a:solidFill>
                  <a:schemeClr val="accent1"/>
                </a:solidFill>
              </a:rPr>
              <a:t>, обучающие, контролирующие </a:t>
            </a:r>
            <a:r>
              <a:rPr lang="ru-RU" b="1" i="1" dirty="0" smtClean="0">
                <a:solidFill>
                  <a:schemeClr val="accent1"/>
                </a:solidFill>
              </a:rPr>
              <a:t>тесты самостоятельные</a:t>
            </a:r>
            <a:r>
              <a:rPr lang="ru-RU" b="1" i="1" dirty="0">
                <a:solidFill>
                  <a:schemeClr val="accent1"/>
                </a:solidFill>
              </a:rPr>
              <a:t>, контрольные и зачётные </a:t>
            </a:r>
            <a:r>
              <a:rPr lang="ru-RU" b="1" i="1" dirty="0" smtClean="0">
                <a:solidFill>
                  <a:schemeClr val="accent1"/>
                </a:solidFill>
              </a:rPr>
              <a:t>работы</a:t>
            </a:r>
            <a:endParaRPr lang="ru-RU" i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523581" y="52811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523581" y="2179551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0" y="377878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3" name="Заголовок 17">
            <a:extLst>
              <a:ext uri="{FF2B5EF4-FFF2-40B4-BE49-F238E27FC236}">
                <a16:creationId xmlns="" xmlns:a16="http://schemas.microsoft.com/office/drawing/2014/main" id="{93CAE8A1-5702-4CA2-90A6-1F3DF1C5A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00" y="297126"/>
            <a:ext cx="107028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Приемы работы 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1629000"/>
            <a:ext cx="5241481" cy="3926052"/>
          </a:xfrm>
        </p:spPr>
      </p:pic>
      <p:sp>
        <p:nvSpPr>
          <p:cNvPr id="18" name="Блок-схема: решение 17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4955816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324000"/>
            <a:ext cx="39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1"/>
                </a:solidFill>
              </a:rPr>
              <a:t>ежеурочные</a:t>
            </a:r>
            <a:r>
              <a:rPr lang="ru-RU" b="1" i="1" dirty="0" smtClean="0">
                <a:solidFill>
                  <a:schemeClr val="accent1"/>
                </a:solidFill>
              </a:rPr>
              <a:t> индивидуально-контролирующие и фронтальные разминки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1" y="533993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04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4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00" y="365125"/>
            <a:ext cx="10882800" cy="813875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Актуализация и повторение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9000"/>
            <a:ext cx="5467649" cy="43513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000" y="263400"/>
            <a:ext cx="2751750" cy="366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000" y="1081521"/>
            <a:ext cx="3015000" cy="54149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8" y="3970181"/>
            <a:ext cx="4307754" cy="2535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8807">
            <a:off x="966000" y="5105050"/>
            <a:ext cx="3930650" cy="14446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2255">
            <a:off x="4069715" y="5053942"/>
            <a:ext cx="5429795" cy="143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1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решение 8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144000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Блок-схема: решение 9">
            <a:extLst>
              <a:ext uri="{FF2B5EF4-FFF2-40B4-BE49-F238E27FC236}">
                <a16:creationId xmlns="" xmlns:a16="http://schemas.microsoft.com/office/drawing/2014/main" id="{38742A83-9EA0-4A7F-AF5C-96464284D566}"/>
              </a:ext>
            </a:extLst>
          </p:cNvPr>
          <p:cNvSpPr/>
          <p:nvPr/>
        </p:nvSpPr>
        <p:spPr>
          <a:xfrm>
            <a:off x="6186000" y="1795435"/>
            <a:ext cx="1485000" cy="1599231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решение 10">
            <a:extLst>
              <a:ext uri="{FF2B5EF4-FFF2-40B4-BE49-F238E27FC236}">
                <a16:creationId xmlns="" xmlns:a16="http://schemas.microsoft.com/office/drawing/2014/main" id="{90A28D59-8A44-4054-A70D-613FC272D557}"/>
              </a:ext>
            </a:extLst>
          </p:cNvPr>
          <p:cNvSpPr/>
          <p:nvPr/>
        </p:nvSpPr>
        <p:spPr>
          <a:xfrm>
            <a:off x="6185999" y="3394666"/>
            <a:ext cx="1485000" cy="1599231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1402899"/>
            <a:ext cx="393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лекции </a:t>
            </a:r>
            <a:r>
              <a:rPr lang="ru-RU" b="1" i="1" dirty="0">
                <a:solidFill>
                  <a:schemeClr val="accent1"/>
                </a:solidFill>
              </a:rPr>
              <a:t>учителя , презентации, </a:t>
            </a:r>
            <a:endParaRPr lang="ru-RU" b="1" i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продвинутые лекции, семинары, микро-исследования, составление </a:t>
            </a:r>
            <a:r>
              <a:rPr lang="ru-RU" b="1" i="1" dirty="0">
                <a:solidFill>
                  <a:schemeClr val="accent1"/>
                </a:solidFill>
              </a:rPr>
              <a:t>сводных таблиц, граф-схем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42551" y="2844000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тренировочные упражнения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тематические диктанты словарные диктанты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комментированное письмо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тренажёры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/>
                </a:solidFill>
              </a:rPr>
              <a:t>обучающий тест</a:t>
            </a:r>
          </a:p>
          <a:p>
            <a:r>
              <a:rPr lang="ru-RU" b="1" i="1" dirty="0" smtClean="0">
                <a:solidFill>
                  <a:schemeClr val="accent1"/>
                </a:solidFill>
              </a:rPr>
              <a:t>готовые реальные задания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0E74415-A06C-4609-B1BD-4F79F4D3D33D}"/>
              </a:ext>
            </a:extLst>
          </p:cNvPr>
          <p:cNvSpPr/>
          <p:nvPr/>
        </p:nvSpPr>
        <p:spPr>
          <a:xfrm>
            <a:off x="7982662" y="5121293"/>
            <a:ext cx="37207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проверочные  работы диагностирующие</a:t>
            </a:r>
            <a:r>
              <a:rPr lang="ru-RU" b="1" i="1" dirty="0">
                <a:solidFill>
                  <a:schemeClr val="accent1"/>
                </a:solidFill>
              </a:rPr>
              <a:t>, обучающие, контролирующие </a:t>
            </a:r>
            <a:r>
              <a:rPr lang="ru-RU" b="1" i="1" dirty="0" smtClean="0">
                <a:solidFill>
                  <a:schemeClr val="accent1"/>
                </a:solidFill>
              </a:rPr>
              <a:t>тесты самостоятельные</a:t>
            </a:r>
            <a:r>
              <a:rPr lang="ru-RU" b="1" i="1" dirty="0">
                <a:solidFill>
                  <a:schemeClr val="accent1"/>
                </a:solidFill>
              </a:rPr>
              <a:t>, контрольные и зачётные </a:t>
            </a:r>
            <a:r>
              <a:rPr lang="ru-RU" b="1" i="1" dirty="0" smtClean="0">
                <a:solidFill>
                  <a:schemeClr val="accent1"/>
                </a:solidFill>
              </a:rPr>
              <a:t>работы</a:t>
            </a:r>
            <a:endParaRPr lang="ru-RU" i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523581" y="52811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523581" y="2179551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0</a:t>
            </a:r>
            <a:r>
              <a:rPr lang="en-US" sz="4800" b="1" dirty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0" y="377878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3" name="Заголовок 17">
            <a:extLst>
              <a:ext uri="{FF2B5EF4-FFF2-40B4-BE49-F238E27FC236}">
                <a16:creationId xmlns="" xmlns:a16="http://schemas.microsoft.com/office/drawing/2014/main" id="{93CAE8A1-5702-4CA2-90A6-1F3DF1C5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Приемы работы 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1618371"/>
            <a:ext cx="5241481" cy="3926052"/>
          </a:xfrm>
        </p:spPr>
      </p:pic>
      <p:sp>
        <p:nvSpPr>
          <p:cNvPr id="18" name="Блок-схема: решение 17">
            <a:extLst>
              <a:ext uri="{FF2B5EF4-FFF2-40B4-BE49-F238E27FC236}">
                <a16:creationId xmlns=""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186000" y="4955816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7982662" y="324000"/>
            <a:ext cx="39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1"/>
                </a:solidFill>
              </a:rPr>
              <a:t>ежеурочные</a:t>
            </a:r>
            <a:r>
              <a:rPr lang="ru-RU" b="1" i="1" dirty="0" smtClean="0">
                <a:solidFill>
                  <a:schemeClr val="accent1"/>
                </a:solidFill>
              </a:rPr>
              <a:t> индивидуально-контролирующие и фронтальные разминки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523581" y="533993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04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432800" cy="813875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Этап освоения нового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000" y="234000"/>
            <a:ext cx="2112650" cy="423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650" y="1293795"/>
            <a:ext cx="2590564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38000" y="531796"/>
            <a:ext cx="4572000" cy="609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00" y="3114000"/>
            <a:ext cx="3471750" cy="330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2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976322a44a97ac26d815ee62557e8e28e4d658"/>
</p:tagLst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687</Words>
  <Application>Microsoft Office PowerPoint</Application>
  <PresentationFormat>Произвольный</PresentationFormat>
  <Paragraphs>118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Эффективные пути и приемы подготовки учащихся к государственной итоговой аттестации в формате ЕГЭ </vt:lpstr>
      <vt:lpstr>Презентация PowerPoint</vt:lpstr>
      <vt:lpstr>Презентация PowerPoint</vt:lpstr>
      <vt:lpstr>Основные методические подходы в работе</vt:lpstr>
      <vt:lpstr>Презентация PowerPoint</vt:lpstr>
      <vt:lpstr>Приемы работы </vt:lpstr>
      <vt:lpstr>Актуализация и повторение</vt:lpstr>
      <vt:lpstr>Приемы работы </vt:lpstr>
      <vt:lpstr>Этап освоения нового</vt:lpstr>
      <vt:lpstr>Презентация PowerPoint</vt:lpstr>
      <vt:lpstr>Приемы работы </vt:lpstr>
      <vt:lpstr>Применение знаний</vt:lpstr>
      <vt:lpstr>Презентация PowerPoint</vt:lpstr>
      <vt:lpstr>Презентация PowerPoint</vt:lpstr>
      <vt:lpstr>Приемы работы </vt:lpstr>
      <vt:lpstr>Работа с текстом</vt:lpstr>
      <vt:lpstr>Презентация PowerPoint</vt:lpstr>
      <vt:lpstr>Электронные ресурсы</vt:lpstr>
      <vt:lpstr>Презентация PowerPoint</vt:lpstr>
      <vt:lpstr>Презентация PowerPoint</vt:lpstr>
      <vt:lpstr>Спасибо за внимание! Берегите себя!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Svetlana</cp:lastModifiedBy>
  <cp:revision>69</cp:revision>
  <dcterms:created xsi:type="dcterms:W3CDTF">2020-07-14T14:01:38Z</dcterms:created>
  <dcterms:modified xsi:type="dcterms:W3CDTF">2025-01-30T22:05:30Z</dcterms:modified>
</cp:coreProperties>
</file>