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58" r:id="rId4"/>
    <p:sldId id="351" r:id="rId5"/>
    <p:sldId id="352" r:id="rId6"/>
    <p:sldId id="259" r:id="rId7"/>
    <p:sldId id="353" r:id="rId8"/>
    <p:sldId id="354" r:id="rId9"/>
    <p:sldId id="355" r:id="rId10"/>
    <p:sldId id="356" r:id="rId11"/>
    <p:sldId id="262" r:id="rId12"/>
    <p:sldId id="283" r:id="rId13"/>
    <p:sldId id="284" r:id="rId14"/>
    <p:sldId id="285" r:id="rId15"/>
    <p:sldId id="295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57" r:id="rId26"/>
    <p:sldId id="350" r:id="rId27"/>
    <p:sldId id="349" r:id="rId28"/>
    <p:sldId id="263" r:id="rId29"/>
    <p:sldId id="359" r:id="rId30"/>
    <p:sldId id="299" r:id="rId31"/>
    <p:sldId id="343" r:id="rId32"/>
    <p:sldId id="345" r:id="rId33"/>
    <p:sldId id="344" r:id="rId34"/>
    <p:sldId id="360" r:id="rId35"/>
    <p:sldId id="361" r:id="rId36"/>
    <p:sldId id="348" r:id="rId37"/>
    <p:sldId id="362" r:id="rId38"/>
    <p:sldId id="363" r:id="rId39"/>
    <p:sldId id="364" r:id="rId40"/>
    <p:sldId id="365" r:id="rId41"/>
    <p:sldId id="366" r:id="rId42"/>
    <p:sldId id="368" r:id="rId43"/>
    <p:sldId id="367" r:id="rId44"/>
    <p:sldId id="369" r:id="rId45"/>
    <p:sldId id="370" r:id="rId46"/>
    <p:sldId id="265" r:id="rId47"/>
    <p:sldId id="266" r:id="rId48"/>
    <p:sldId id="281" r:id="rId49"/>
    <p:sldId id="287" r:id="rId50"/>
    <p:sldId id="381" r:id="rId51"/>
    <p:sldId id="382" r:id="rId52"/>
    <p:sldId id="383" r:id="rId53"/>
    <p:sldId id="384" r:id="rId54"/>
    <p:sldId id="385" r:id="rId55"/>
    <p:sldId id="380" r:id="rId5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FF3300"/>
    <a:srgbClr val="C5E8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10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7FC4F-BDE2-4290-A9AB-160B61DA269A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71B0F-4FD9-4594-A7EC-7F2BA8F41D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711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E71B0F-4FD9-4594-A7EC-7F2BA8F41D6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04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cRh56NA-4Q" TargetMode="External"/><Relationship Id="rId2" Type="http://schemas.openxmlformats.org/officeDocument/2006/relationships/hyperlink" Target="https://www.youtube.com/watch?time_continue=6&amp;v=wqD6Yhsb7JA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0364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Городской семинар по теме: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/>
              <a:t>Обучение финансовой грамотности в урочной и внеурочной деятельности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Подготовили:</a:t>
            </a:r>
            <a:br>
              <a:rPr lang="ru-RU" dirty="0"/>
            </a:br>
            <a:r>
              <a:rPr lang="ru-RU" dirty="0"/>
              <a:t>заместитель директора по ИКТ: Фролова Е.Л.</a:t>
            </a:r>
          </a:p>
          <a:p>
            <a:pPr algn="ctr"/>
            <a:r>
              <a:rPr lang="ru-RU" dirty="0"/>
              <a:t>Заместитель директора по ВР: Леонова И.В.</a:t>
            </a:r>
          </a:p>
          <a:p>
            <a:pPr algn="ctr"/>
            <a:r>
              <a:rPr lang="ru-RU" dirty="0"/>
              <a:t>Учителя: Мелешкина Т.Н., Акимова М.С.</a:t>
            </a:r>
            <a:br>
              <a:rPr lang="ru-RU" dirty="0"/>
            </a:br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МУНИЦИПАЛЬНОЕ ОБЩЕОБРАЗОВАТЕЛЬНОЕ АВТОНОМНОЕ УЧРЕЖДЕНИЕ</a:t>
            </a:r>
            <a:br>
              <a:rPr lang="ru-RU" dirty="0"/>
            </a:br>
            <a:r>
              <a:rPr lang="ru-RU" dirty="0"/>
              <a:t>«Лицей №1 г. Орска Оренбургской области»</a:t>
            </a:r>
            <a:br>
              <a:rPr lang="ru-RU" dirty="0"/>
            </a:br>
            <a:r>
              <a:rPr lang="ru-RU" dirty="0"/>
              <a:t>апрель 2022 г.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78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1D69CE1-A574-4BD7-B5EC-0450BD96255E}"/>
              </a:ext>
            </a:extLst>
          </p:cNvPr>
          <p:cNvSpPr txBox="1"/>
          <p:nvPr/>
        </p:nvSpPr>
        <p:spPr>
          <a:xfrm>
            <a:off x="179512" y="815460"/>
            <a:ext cx="8784976" cy="2444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57175" indent="192405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Предметные результаты подразумевают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Владение основными понятиями и инструментами взаимодействия с участниками финансовых отношений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·       Развитие кругозора в области экономической жизни общества и формирование познавательного интереса к изучению общественных дисциплин</a:t>
            </a:r>
            <a:endParaRPr lang="ru-RU" sz="20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2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инансовая грамотность&#10; &#10;   особенности заданий Все задания предъявляются н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2" y="1"/>
            <a:ext cx="912967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63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зучение финансовой грамотности в рамках учебных предметов МАТЕМАТИКА &#10;ИСТОРИ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47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ограммы и учебные материалы для внеурочной деятельности, для факультативов,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7" y="0"/>
            <a:ext cx="9145807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42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рограммы и учебные материалы для внеурочной деятельности, для факультативов,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457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Игры по финансовой грамотност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9" y="7226"/>
            <a:ext cx="9136421" cy="513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747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3478"/>
            <a:ext cx="864096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99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Теоретико-методологические основания преподавания курсов финансовой грамотности</a:t>
            </a:r>
            <a:endParaRPr lang="ru-RU" dirty="0">
              <a:solidFill>
                <a:srgbClr val="99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0209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Методологическими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подходами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формированию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выступают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личностно-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контекстный, практико-ориентированный, интегративный, субъектный, системно-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Понятие «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получило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распространение сравнительно недавно в связи с дискуссиями о проблемах и путях модернизации российского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1204710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23478"/>
            <a:ext cx="892899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Личностно-</a:t>
            </a:r>
            <a:r>
              <a:rPr lang="ru-RU" sz="1600" cap="all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деятельностностный</a:t>
            </a:r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</a:t>
            </a: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сам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обучающийся, его личность являются центром учебного процесса.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мотивы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цели, мировоззрение обучаемого являются двигателем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процесса обучения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педагог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определяет учебную цель занятия и формирует, направляет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корректирует весь образовательный процесс,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целью которого является развитие личности обучаемого,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исходя из его интересов, уровня знаний и умений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целевые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установки каждого занятия в контексте реализации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личностно-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деятельностного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подхода определяются с позиции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только класса в целом,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 и каждого конкретного обучающегося в отдельности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-личность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субъект деятельности. Личность сама, формируясь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деятельности и общения с другими людьми, определяет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корректирует характер этой деятельности и общения.</a:t>
            </a:r>
          </a:p>
        </p:txBody>
      </p:sp>
    </p:spTree>
    <p:extLst>
      <p:ext uri="{BB962C8B-B14F-4D97-AF65-F5344CB8AC3E}">
        <p14:creationId xmlns:p14="http://schemas.microsoft.com/office/powerpoint/2010/main" val="14209410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4" y="699542"/>
            <a:ext cx="8856984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 </a:t>
            </a:r>
            <a:b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интеграцию реальной жизни и учебного процесса;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является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основой для применения знаний и способов деятельности в других предметных областях;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строит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базис для понимания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сущности финансовой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грамотности, позволяет раскрыть ее структуру и содержание,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определяет место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системе компетенций обучаемого.</a:t>
            </a:r>
          </a:p>
        </p:txBody>
      </p:sp>
    </p:spTree>
    <p:extLst>
      <p:ext uri="{BB962C8B-B14F-4D97-AF65-F5344CB8AC3E}">
        <p14:creationId xmlns:p14="http://schemas.microsoft.com/office/powerpoint/2010/main" val="4273410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7494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Контекстный подход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позволяет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сблизить учебный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процесс с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реальной жизнью ;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ставит ориентир на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широкое использование математических, правовых знаний и умений в финансовом контексте.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Контекстная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предполагает включение модулей финансовой проблематики в курсы общеобразовательных и профильных дисциплин.</a:t>
            </a:r>
          </a:p>
        </p:txBody>
      </p:sp>
    </p:spTree>
    <p:extLst>
      <p:ext uri="{BB962C8B-B14F-4D97-AF65-F5344CB8AC3E}">
        <p14:creationId xmlns:p14="http://schemas.microsoft.com/office/powerpoint/2010/main" val="2503973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861" y="411510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«Методика обучения финансовой грамотности в школах: 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общие подходы, инструменты и технологии»</a:t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Учитель информатики: Фролова Елена Леонтьевна</a:t>
            </a:r>
          </a:p>
        </p:txBody>
      </p:sp>
    </p:spTree>
    <p:extLst>
      <p:ext uri="{BB962C8B-B14F-4D97-AF65-F5344CB8AC3E}">
        <p14:creationId xmlns:p14="http://schemas.microsoft.com/office/powerpoint/2010/main" val="35072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83518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Практико-ориентированный подход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преподаванию финансовой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 строит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учебный процесс на базе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целостности эмоционально-образной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логической составляющих его содержания.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Новые финансовые знания 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элементы практического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применения в решении реальных задач приобретаются в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 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познавательно насыщенной деятельности обучающихся.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Таким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образом раскрывается связь между финансовыми знаниями и повседневной жизнью, реально существующими проблемами.</a:t>
            </a:r>
          </a:p>
        </p:txBody>
      </p:sp>
    </p:spTree>
    <p:extLst>
      <p:ext uri="{BB962C8B-B14F-4D97-AF65-F5344CB8AC3E}">
        <p14:creationId xmlns:p14="http://schemas.microsoft.com/office/powerpoint/2010/main" val="742709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86591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Интегративный подход</a:t>
            </a:r>
            <a:b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процесса формирования финансовой грамотности строится на взаимопроникновении основного материала курсов математических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дисциплин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финансовыми понятиями и задачами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также на использовании различных форм образовательного процесса.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Интеграция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финансовой грамотности и предметного содержания общественных дисциплин может осуществляться через организацию проектной деятельности и решение контекстных задач.</a:t>
            </a:r>
          </a:p>
        </p:txBody>
      </p:sp>
    </p:spTree>
    <p:extLst>
      <p:ext uri="{BB962C8B-B14F-4D97-AF65-F5344CB8AC3E}">
        <p14:creationId xmlns:p14="http://schemas.microsoft.com/office/powerpoint/2010/main" val="2731050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7494"/>
            <a:ext cx="87849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Субъектный подход</a:t>
            </a:r>
            <a:b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оздаются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условия для личностного развития обучаемых, что впоследствии проявляется как способность успешно адаптироваться в стабильно трансформирующейся образовательной и социокультурной сфере, в проявляющейся потребности выражать свою активность и самостоятельность, в понимании ответственности за собственное развитие.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Сущностные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признаки </a:t>
            </a:r>
            <a:r>
              <a:rPr lang="ru-RU" sz="20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субъектности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это готовность и способность обучающихся к управлению собственными действиями, планированию способов деятельности, реализации намеченных планов, контролю за ходом и адекватной оценке результатов своих действий (например, в проектной деятельности).</a:t>
            </a:r>
          </a:p>
        </p:txBody>
      </p:sp>
    </p:spTree>
    <p:extLst>
      <p:ext uri="{BB962C8B-B14F-4D97-AF65-F5344CB8AC3E}">
        <p14:creationId xmlns:p14="http://schemas.microsoft.com/office/powerpoint/2010/main" val="27371548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0378" y="123478"/>
            <a:ext cx="885698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Системно-</a:t>
            </a:r>
            <a:r>
              <a:rPr lang="ru-RU" sz="1600" cap="all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Определяется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качестве методологической основы ФГОС ОО.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Образовательная модель формирования культуры компетентного финансового поведения учащихся будет основываться на следующих базовых тезисах: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качественные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изменения в социальной ситуации являются основой психического развития человека;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формирование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социальных новообразований (ценностей, знаний, умений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 происходит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процессе осуществления определенной деятельности;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деятельность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собой систему, включающую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мотивы, цели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способы, относящиеся к субъекту деятельности, действия, совершаемые для изменения исходного материала и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превращения его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конечный продукт;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необходимым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условием формирования действия является стабильно повторяющееся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отношение «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предмет - действие - слово - действие -предмет»;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рефлексия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способа умственного действия позволяет сформировать и развить это действие;</a:t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обучение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воспитание в системе представляются как обязательные компоненты психического развития личности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13127741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085" y="483518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качестве модели обучения финансовой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грамотности старшеклассников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целесообразно использовать 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cap="all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</a:t>
            </a:r>
            <a:r>
              <a:rPr lang="ru-RU" sz="1600" cap="all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обоснованного выбора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которая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 собой методологическое ядро, определяющее сущность культуры грамотного финансового поведения.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ней прописана базовая ценностная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установка (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которые входят обдуманность,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обоснованность принимаемых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решений, осознание их последствий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важность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сопоставления и анализа альтернативных</a:t>
            </a:r>
            <a:b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решений при взаимодействии с финансовыми организациями) и пошаговый алгоритм принятия обоснованных решений в сфере личных и семейных финансов.</a:t>
            </a:r>
          </a:p>
        </p:txBody>
      </p:sp>
    </p:spTree>
    <p:extLst>
      <p:ext uri="{BB962C8B-B14F-4D97-AF65-F5344CB8AC3E}">
        <p14:creationId xmlns:p14="http://schemas.microsoft.com/office/powerpoint/2010/main" val="3387771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1C0B4E1-7FA7-4582-9F5F-A5EA6BB580EE}"/>
              </a:ext>
            </a:extLst>
          </p:cNvPr>
          <p:cNvSpPr txBox="1"/>
          <p:nvPr/>
        </p:nvSpPr>
        <p:spPr>
          <a:xfrm>
            <a:off x="143508" y="1059582"/>
            <a:ext cx="885698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методические принципы преподавания финансовой </a:t>
            </a:r>
            <a:r>
              <a:rPr lang="ru-RU" sz="2000" b="1" dirty="0" smtClean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грамотности, </a:t>
            </a:r>
            <a:r>
              <a:rPr lang="ru-RU" sz="20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технологии, методы обучения и педагогические приемы, используемые при обучении финансовой грамотности</a:t>
            </a:r>
          </a:p>
        </p:txBody>
      </p:sp>
    </p:spTree>
    <p:extLst>
      <p:ext uri="{BB962C8B-B14F-4D97-AF65-F5344CB8AC3E}">
        <p14:creationId xmlns:p14="http://schemas.microsoft.com/office/powerpoint/2010/main" val="300529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286FAF1-EBF8-4D5B-9980-7422CE2922D7}"/>
              </a:ext>
            </a:extLst>
          </p:cNvPr>
          <p:cNvSpPr txBox="1"/>
          <p:nvPr/>
        </p:nvSpPr>
        <p:spPr>
          <a:xfrm>
            <a:off x="-28176" y="-26527"/>
            <a:ext cx="914400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ПРЕПОДАВАНИЯ ФИНАНСОВОЙ ГРАМОТНОСТИ ОТ ДРУГИХ КУРСОВ ШКОЛЬНОЙ ПРОГРАММЫ </a:t>
            </a:r>
          </a:p>
          <a:p>
            <a:pPr marL="85725" indent="-6350" algn="just">
              <a:buAutoNum type="arabicPeriod"/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большого опыта обучения финансовой грамотности в нашей стране, следовательно большая свобода в выборе методики обучения; </a:t>
            </a:r>
          </a:p>
          <a:p>
            <a:pPr marL="85725" indent="-6350" algn="just">
              <a:buAutoNum type="arabicPeriod"/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возможность использования наиболее интересных способов обучения, что обусловлено жизненным содержанием курсов / модулей / тем; </a:t>
            </a:r>
          </a:p>
          <a:p>
            <a:pPr marL="85725" indent="-6350" algn="just">
              <a:buAutoNum type="arabicPeriod"/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</a:t>
            </a:r>
            <a:r>
              <a:rPr lang="ru-RU" sz="2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межпредметный</a:t>
            </a:r>
            <a:r>
              <a:rPr lang="ru-RU" sz="2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характер, что позволяет использовать потенциал разных наук; </a:t>
            </a:r>
          </a:p>
          <a:p>
            <a:pPr marL="85725" indent="-6350" algn="just">
              <a:buAutoNum type="arabicPeriod"/>
            </a:pPr>
            <a:r>
              <a:rPr lang="ru-RU" sz="2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Широта возможностей обучения финансовой грамотности: А) как самостоятельного курса Б) как модуль или тема в составе общеобязательных предметов (обществознание, математика, ОБЖ) В) в программе воспитания и социализации как образовательное событие </a:t>
            </a:r>
          </a:p>
        </p:txBody>
      </p:sp>
    </p:spTree>
    <p:extLst>
      <p:ext uri="{BB962C8B-B14F-4D97-AF65-F5344CB8AC3E}">
        <p14:creationId xmlns:p14="http://schemas.microsoft.com/office/powerpoint/2010/main" val="2406962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3678883-771B-47B8-A109-FC7ECE37BD8D}"/>
              </a:ext>
            </a:extLst>
          </p:cNvPr>
          <p:cNvSpPr txBox="1"/>
          <p:nvPr/>
        </p:nvSpPr>
        <p:spPr>
          <a:xfrm>
            <a:off x="0" y="0"/>
            <a:ext cx="914400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ОБУЧЕНИЯ ФИНАНСОВОЙ ГРАМОТНОСТИ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выступают в качестве субъекта деятельности (учебной, практической)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Обучающиеся вводятся в проблемные финансовые ситуации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Обучающиеся включаются в решение практических финансовых задач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Учитель выступает в роли организатора учебной деятельности, в роли финансового консультанта, эксперта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Преимущественно используются интерактивные формы занятий </a:t>
            </a:r>
          </a:p>
          <a:p>
            <a:pPr algn="just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Коллективная и групповая учебная и практическая деятельность должна быть подкреплена индивидуальной самостоятельной учебной и практической деятельностью (умения и компетенции должны быть </a:t>
            </a: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интериоризированы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104385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Базовая схема занятий по финансовой грамотностиШАГ 1: Предъявление практичес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5762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7CCE314-95FD-4F62-B2E5-6A7C187B4A94}"/>
              </a:ext>
            </a:extLst>
          </p:cNvPr>
          <p:cNvSpPr txBox="1"/>
          <p:nvPr/>
        </p:nvSpPr>
        <p:spPr>
          <a:xfrm>
            <a:off x="0" y="771550"/>
            <a:ext cx="9144000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ТЕХНОЛОГИИ, ИСПОЛЬЗУЕМЫЕ ПРИ ОБУЧЕНИИ ФИНАНСОВОЙ ГРАМОТНОСТИ </a:t>
            </a:r>
          </a:p>
          <a:p>
            <a:pPr algn="ctr"/>
            <a:r>
              <a:rPr lang="ru-RU" sz="1600" b="1" cap="all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Модульные технологии обучения: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материал разбит на модули;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модуль объединен общим содержание и практической задачей или группой практических задач;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учебного материала имеет логическое начала –проблему в области личных финансов и логическое завершение – решение проблемы (или группы проблем, освоение способа решения подобного рода проблем);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изучение модуля может проходит в различных формах презентации учебных достижений.</a:t>
            </a:r>
          </a:p>
        </p:txBody>
      </p:sp>
    </p:spTree>
    <p:extLst>
      <p:ext uri="{BB962C8B-B14F-4D97-AF65-F5344CB8AC3E}">
        <p14:creationId xmlns:p14="http://schemas.microsoft.com/office/powerpoint/2010/main" val="333839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Функциональная  грамотностьФункционально грамотный человек – это человек, кот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2481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1E7FFD-CCCC-4B70-A77D-981412F264EE}"/>
              </a:ext>
            </a:extLst>
          </p:cNvPr>
          <p:cNvSpPr txBox="1">
            <a:spLocks/>
          </p:cNvSpPr>
          <p:nvPr/>
        </p:nvSpPr>
        <p:spPr>
          <a:xfrm>
            <a:off x="1" y="1"/>
            <a:ext cx="9144000" cy="402652"/>
          </a:xfrm>
          <a:prstGeom prst="rect">
            <a:avLst/>
          </a:prstGeom>
          <a:noFill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ИГРОВЫЕ ТЕХНОЛОГИИ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B0CFED-19B7-410A-AE18-F31847E62069}"/>
              </a:ext>
            </a:extLst>
          </p:cNvPr>
          <p:cNvSpPr txBox="1">
            <a:spLocks/>
          </p:cNvSpPr>
          <p:nvPr/>
        </p:nvSpPr>
        <p:spPr>
          <a:xfrm>
            <a:off x="1" y="354184"/>
            <a:ext cx="9143999" cy="4824141"/>
          </a:xfrm>
          <a:prstGeom prst="rect">
            <a:avLst/>
          </a:prstGeom>
          <a:noFill/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- это вид деятельности в условиях ситуаций, направленных на воссоздание и усвоение общественного опыта, в котором складывается и совершенствуется самоуправление поведением.</a:t>
            </a:r>
          </a:p>
          <a:p>
            <a:pPr marL="0" indent="0">
              <a:buFont typeface="Arial" pitchFamily="34" charset="0"/>
              <a:buNone/>
            </a:pPr>
            <a:r>
              <a:rPr lang="ru-RU" sz="18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педагогической деятельности и ее целям: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 (оформление договора вклада)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Тренинговые (выбор страховой компании)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Обобщающие (разработка долгосрочного финансового плана)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Контролирующие (презентация проектов собственного бизнеса)</a:t>
            </a:r>
          </a:p>
          <a:p>
            <a:pPr marL="0" indent="0">
              <a:buFont typeface="Arial" pitchFamily="34" charset="0"/>
              <a:buNone/>
            </a:pPr>
            <a:r>
              <a:rPr lang="ru-RU" sz="16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игровой технологии: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Настольные (игра «Не в деньгах счастье»)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https://www.youtube.com/watch?time_continue=6&amp;v=wqD6Yhsb7JA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(фильм №1)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Интеллектуальные (Что? Где? Когда?)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(разработка идеальной модели пенсионной системы)</a:t>
            </a:r>
          </a:p>
          <a:p>
            <a:pPr marL="457200" indent="-457200">
              <a:buFont typeface="Arial" pitchFamily="34" charset="0"/>
              <a:buAutoNum type="arabicParenR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Имитационно-ролевые (взаимодействие с различными финансовыми организациями в меняющихся условиях): кейс-игра для профильной смены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https://www.youtube.com/watch?v=-cRh56NA-4Q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(фильм №2)</a:t>
            </a:r>
          </a:p>
          <a:p>
            <a:pPr marL="457200" indent="-457200">
              <a:buFont typeface="Arial" pitchFamily="34" charset="0"/>
              <a:buAutoNum type="arabicParenR"/>
            </a:pPr>
            <a:endParaRPr lang="ru-RU" sz="2000" dirty="0">
              <a:solidFill>
                <a:srgbClr val="4CAF90"/>
              </a:solidFill>
            </a:endParaRPr>
          </a:p>
        </p:txBody>
      </p:sp>
      <p:sp>
        <p:nvSpPr>
          <p:cNvPr id="4" name="Номер слайда 4">
            <a:extLst>
              <a:ext uri="{FF2B5EF4-FFF2-40B4-BE49-F238E27FC236}">
                <a16:creationId xmlns:a16="http://schemas.microsoft.com/office/drawing/2014/main" xmlns="" id="{723DE9CA-DB8E-4A1C-B632-2F1C4D002C43}"/>
              </a:ext>
            </a:extLst>
          </p:cNvPr>
          <p:cNvSpPr txBox="1">
            <a:spLocks/>
          </p:cNvSpPr>
          <p:nvPr/>
        </p:nvSpPr>
        <p:spPr>
          <a:xfrm>
            <a:off x="7721152" y="7005138"/>
            <a:ext cx="2494016" cy="40265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D704CE-4D68-584A-838A-AE5576E77F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6554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052" y="0"/>
            <a:ext cx="9150052" cy="402652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9120" y="402652"/>
            <a:ext cx="9173120" cy="4740848"/>
          </a:xfrm>
          <a:noFill/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Кейс-технология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интерактивная технология обучения, на основе реальных или вымышленных ситуаций, направленная не столько на освоение знаний, сколько на формирование у учащихся новых качеств (способов деятельности) и умений.</a:t>
            </a:r>
          </a:p>
          <a:p>
            <a:pPr marL="0" indent="0" algn="just">
              <a:buNone/>
            </a:pP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marL="0" indent="0" algn="just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Представьте, что вы уже окончили институт, начали работать и хотели бы купить свое жилье. Но у вас в наличии только 200 тыс. р. Квартира, которую вы присмотрели, стоит 2 млн р. Что будете делать, чтобы решить данную проблему без обращения к родителям и друзьям, самостоятельно?</a:t>
            </a:r>
          </a:p>
          <a:p>
            <a:pPr marL="0" indent="0" algn="just">
              <a:buNone/>
            </a:pP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Представьте, что вам уже 30 лет, вы работаете по трудовому договору и получаете заработную плату 20 </a:t>
            </a:r>
            <a:r>
              <a:rPr lang="ru-RU" sz="180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тыс.р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Именно сейчас вы решили определиться со своими пенсионными накоплениями и способом их управления. Какую стратегию увеличения своих доходов на пенсии вы сейчас разработаете, чтобы после выхода на пенсию иметь достаточный уровень жизни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7721152" y="7005138"/>
            <a:ext cx="2494016" cy="402652"/>
          </a:xfrm>
          <a:prstGeom prst="rect">
            <a:avLst/>
          </a:prstGeom>
        </p:spPr>
        <p:txBody>
          <a:bodyPr vert="horz" lIns="99391" tIns="49694" rIns="99391" bIns="49694" rtlCol="0" anchor="ctr"/>
          <a:lstStyle>
            <a:defPPr>
              <a:defRPr lang="ru-RU"/>
            </a:defPPr>
            <a:lvl1pPr marL="0" algn="r" defTabSz="49578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+mn-cs"/>
              </a:defRPr>
            </a:lvl1pPr>
            <a:lvl2pPr marL="495788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1581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7363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8315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893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472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051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6302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D704CE-4D68-584A-838A-AE5576E77F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202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0" y="2976"/>
            <a:ext cx="9144000" cy="396153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ТВОРЧЕСКОЙ МАСТЕРСКОЙ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99129"/>
            <a:ext cx="9167540" cy="4744371"/>
          </a:xfrm>
          <a:noFill/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Мастерская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технология, при которой учитель – мастер вводит своих учеников в процесс познания через создание эмоциональной атмосферы, в которой ученик может проявить себя как творец. </a:t>
            </a:r>
          </a:p>
          <a:p>
            <a:pPr marL="0" indent="0" algn="just">
              <a:buNone/>
            </a:pPr>
            <a:r>
              <a:rPr lang="ru-RU" sz="24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Особенности:</a:t>
            </a:r>
          </a:p>
          <a:p>
            <a:pPr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не даются (не предъявляются в готовом виде), а выстраиваются самими учениками в паре или группе с опорой на свой личный опыт, или новые знания ими добываются самостоятельно;</a:t>
            </a:r>
          </a:p>
          <a:p>
            <a:pPr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–  мастер направляет, предоставляет ученикам необходимый материал в виде заданий и возможных способов их выполнения;</a:t>
            </a:r>
          </a:p>
          <a:p>
            <a:pPr algn="just"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быть материализованный конечный продукт учебной деятельности (плакат, фильм, сказка, рассказ, манифест, театральная постановка и др.)</a:t>
            </a:r>
          </a:p>
          <a:p>
            <a:pPr marL="0" indent="0">
              <a:buNone/>
            </a:pPr>
            <a:endParaRPr lang="ru-RU" sz="1360" dirty="0">
              <a:solidFill>
                <a:srgbClr val="4CAF9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7721152" y="7005138"/>
            <a:ext cx="2494016" cy="402652"/>
          </a:xfrm>
          <a:prstGeom prst="rect">
            <a:avLst/>
          </a:prstGeom>
        </p:spPr>
        <p:txBody>
          <a:bodyPr vert="horz" lIns="99391" tIns="49694" rIns="99391" bIns="49694" rtlCol="0" anchor="ctr"/>
          <a:lstStyle>
            <a:defPPr>
              <a:defRPr lang="ru-RU"/>
            </a:defPPr>
            <a:lvl1pPr marL="0" algn="r" defTabSz="49578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+mn-cs"/>
              </a:defRPr>
            </a:lvl1pPr>
            <a:lvl2pPr marL="495788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1581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7363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8315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893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472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051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6302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D704CE-4D68-584A-838A-AE5576E77F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514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noFill/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marL="0" indent="0" algn="just">
              <a:buNone/>
            </a:pPr>
            <a:r>
              <a:rPr lang="ru-RU" sz="16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Представим, что вчера вечером ваша бабушка пришла к родителям за советом. Она рассказала, что ее подруга Виолетта Владимировна вложила в компанию «Процветай» свою пенсию 10 тыс. р. и ей пообещали через месяц вернуть 15 тыс. р. Причем их общая знакомая уже носила туда деньги и получила их обратно с хорошей прибавкой. К тому же эта компания предлагала не забирать деньги через месяц, а оставить на год, обещая вернуть через год 80 тыс. р. Бабушка сняла 30 тыс. р. своих сбережений и уговаривала маму тоже вложить свои деньги.</a:t>
            </a:r>
          </a:p>
          <a:p>
            <a:pPr marL="0" indent="0" algn="just">
              <a:buNone/>
            </a:pPr>
            <a:r>
              <a:rPr lang="ru-RU" sz="16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О какой проблеме идет речь? Как вы посоветуете поступить бабушке и маме? </a:t>
            </a:r>
          </a:p>
          <a:p>
            <a:pPr marL="0" indent="0" algn="just">
              <a:buNone/>
            </a:pPr>
            <a:r>
              <a:rPr lang="ru-RU" sz="16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В такой ситуации могут оказаться и другие пенсионеры. Давайте им поможем разобраться в ситуации и не стать жертвами мошенников.</a:t>
            </a:r>
          </a:p>
          <a:p>
            <a:pPr marL="0" indent="0" algn="just">
              <a:buNone/>
            </a:pPr>
            <a:r>
              <a:rPr lang="ru-RU" sz="1600" b="1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Подготовьте свое предостережение для людей, находящихся в подобной ситуации.</a:t>
            </a:r>
          </a:p>
          <a:p>
            <a:pPr marL="155471" indent="-155226" algn="just" defTabSz="621883">
              <a:lnSpc>
                <a:spcPct val="90000"/>
              </a:lnSpc>
              <a:spcBef>
                <a:spcPts val="681"/>
              </a:spcBef>
              <a:buClr>
                <a:srgbClr val="000000"/>
              </a:buClr>
            </a:pPr>
            <a:r>
              <a:rPr lang="ru-RU" sz="18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№1: в форме сказки или рассказа (художественная форма) – не более 1 стр.</a:t>
            </a:r>
          </a:p>
          <a:p>
            <a:pPr marL="155471" indent="-155226" algn="just" defTabSz="621883">
              <a:lnSpc>
                <a:spcPct val="90000"/>
              </a:lnSpc>
              <a:spcBef>
                <a:spcPts val="681"/>
              </a:spcBef>
              <a:buClr>
                <a:srgbClr val="000000"/>
              </a:buClr>
            </a:pPr>
            <a:r>
              <a:rPr lang="ru-RU" sz="18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№2: в форме (социальной рекламы на радио) – 1-2 минуты.</a:t>
            </a:r>
          </a:p>
          <a:p>
            <a:pPr marL="155471" indent="-155226" algn="just" defTabSz="621883">
              <a:lnSpc>
                <a:spcPct val="90000"/>
              </a:lnSpc>
              <a:spcBef>
                <a:spcPts val="681"/>
              </a:spcBef>
              <a:buClr>
                <a:srgbClr val="000000"/>
              </a:buClr>
            </a:pPr>
            <a:r>
              <a:rPr lang="ru-RU" sz="18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№3: в форме заметки в газете или журнале – не более 1 стр.</a:t>
            </a:r>
          </a:p>
          <a:p>
            <a:pPr marL="155471" indent="-155226" algn="just" defTabSz="621883">
              <a:lnSpc>
                <a:spcPct val="90000"/>
              </a:lnSpc>
              <a:spcBef>
                <a:spcPts val="681"/>
              </a:spcBef>
              <a:buClr>
                <a:srgbClr val="000000"/>
              </a:buClr>
            </a:pPr>
            <a:r>
              <a:rPr lang="ru-RU" sz="18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№4: выступления на заседании клуба пенсионеров – 1-2 мин.</a:t>
            </a:r>
          </a:p>
          <a:p>
            <a:pPr marL="155471" indent="-155226" algn="just" defTabSz="621883">
              <a:lnSpc>
                <a:spcPct val="90000"/>
              </a:lnSpc>
              <a:spcBef>
                <a:spcPts val="681"/>
              </a:spcBef>
              <a:buClr>
                <a:srgbClr val="000000"/>
              </a:buClr>
            </a:pPr>
            <a:r>
              <a:rPr lang="ru-RU" sz="1800" spc="-1" dirty="0">
                <a:solidFill>
                  <a:srgbClr val="002060"/>
                </a:solidFill>
                <a:uFill>
                  <a:solidFill>
                    <a:srgbClr val="FF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 №5: просветительского плаката: формат А3.</a:t>
            </a:r>
          </a:p>
          <a:p>
            <a:pPr marL="0" indent="0" algn="just">
              <a:buNone/>
            </a:pPr>
            <a:endParaRPr lang="ru-RU" sz="2000" u="sng" dirty="0">
              <a:solidFill>
                <a:srgbClr val="4CAF9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7721152" y="7005138"/>
            <a:ext cx="2494016" cy="402652"/>
          </a:xfrm>
          <a:prstGeom prst="rect">
            <a:avLst/>
          </a:prstGeom>
        </p:spPr>
        <p:txBody>
          <a:bodyPr vert="horz" lIns="99391" tIns="49694" rIns="99391" bIns="49694" rtlCol="0" anchor="ctr"/>
          <a:lstStyle>
            <a:defPPr>
              <a:defRPr lang="ru-RU"/>
            </a:defPPr>
            <a:lvl1pPr marL="0" algn="r" defTabSz="49578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+mn-cs"/>
              </a:defRPr>
            </a:lvl1pPr>
            <a:lvl2pPr marL="495788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1581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7363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8315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893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472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051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6302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D704CE-4D68-584A-838A-AE5576E77F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7980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E1209F6-567F-4238-8F4C-0E01EB102272}"/>
              </a:ext>
            </a:extLst>
          </p:cNvPr>
          <p:cNvSpPr txBox="1"/>
          <p:nvPr/>
        </p:nvSpPr>
        <p:spPr>
          <a:xfrm>
            <a:off x="107504" y="725090"/>
            <a:ext cx="9144000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ПРИЕМЫ И МЕТОДЫ ОБУЧЕНИЯ, ИСПОЛЬЗУЕМЫЕ ПРИ ОБУЧЕНИИ ФИНАНСОВОЙ ГРАМОТНОСТИ ШКОЛЬНИКОВ </a:t>
            </a:r>
          </a:p>
          <a:p>
            <a:r>
              <a:rPr lang="ru-RU" dirty="0">
                <a:solidFill>
                  <a:srgbClr val="002060"/>
                </a:solidFill>
              </a:rPr>
              <a:t>Педагогические приемы, используемые при обучении ФГ </a:t>
            </a:r>
          </a:p>
          <a:p>
            <a:r>
              <a:rPr lang="ru-RU" dirty="0">
                <a:solidFill>
                  <a:srgbClr val="002060"/>
                </a:solidFill>
              </a:rPr>
              <a:t>- использование актуальной для обучающегося тематики (например, для подростков тему вкладов);</a:t>
            </a:r>
          </a:p>
          <a:p>
            <a:r>
              <a:rPr lang="ru-RU" dirty="0">
                <a:solidFill>
                  <a:srgbClr val="002060"/>
                </a:solidFill>
              </a:rPr>
              <a:t>- использование инфографики (схемы, таблицы, мультфильмы); </a:t>
            </a:r>
          </a:p>
          <a:p>
            <a:r>
              <a:rPr lang="ru-RU" dirty="0">
                <a:solidFill>
                  <a:srgbClr val="002060"/>
                </a:solidFill>
              </a:rPr>
              <a:t>- использование сайтов для поиска информации, ее интерпретации;</a:t>
            </a:r>
          </a:p>
          <a:p>
            <a:r>
              <a:rPr lang="ru-RU" dirty="0">
                <a:solidFill>
                  <a:srgbClr val="002060"/>
                </a:solidFill>
              </a:rPr>
              <a:t>- привлечение знаний из других областей знания (например, из истории, географии, литература); </a:t>
            </a:r>
          </a:p>
          <a:p>
            <a:r>
              <a:rPr lang="ru-RU" dirty="0">
                <a:solidFill>
                  <a:srgbClr val="002060"/>
                </a:solidFill>
              </a:rPr>
              <a:t>- театрализация, использование художественных образов; </a:t>
            </a:r>
          </a:p>
          <a:p>
            <a:r>
              <a:rPr lang="ru-RU" dirty="0">
                <a:solidFill>
                  <a:srgbClr val="002060"/>
                </a:solidFill>
              </a:rPr>
              <a:t>- включение духа соревнования в учебную деятельность (кто больше заработает, кто больше сэкономит и др.); </a:t>
            </a:r>
          </a:p>
          <a:p>
            <a:r>
              <a:rPr lang="ru-RU" dirty="0">
                <a:solidFill>
                  <a:srgbClr val="002060"/>
                </a:solidFill>
              </a:rPr>
              <a:t>- моделирование содержания темы (позволяет удерживать общий смысл); - анализ материалов СМИ</a:t>
            </a:r>
          </a:p>
        </p:txBody>
      </p:sp>
    </p:spTree>
    <p:extLst>
      <p:ext uri="{BB962C8B-B14F-4D97-AF65-F5344CB8AC3E}">
        <p14:creationId xmlns:p14="http://schemas.microsoft.com/office/powerpoint/2010/main" val="32726942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DC01D18-F121-4060-93DD-19EF68A046CD}"/>
              </a:ext>
            </a:extLst>
          </p:cNvPr>
          <p:cNvSpPr txBox="1"/>
          <p:nvPr/>
        </p:nvSpPr>
        <p:spPr>
          <a:xfrm>
            <a:off x="179512" y="627534"/>
            <a:ext cx="8784976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Исправление ошибок в тексте финансового характера;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какого-то творческого продукта своими руками (деньги, плакаты и др.)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иллюстраций к финансовой проблеме;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афоризмов, цитат, пословиц и поговорок;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алгоритмов финансового поведения;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Придумывания проблемных ситуаций (как положительных, так и отрицательных);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(и или поиск) финансовых вопросов (тем, моделей поведения) в фильмах, мультфильмах, литературе;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Трансформация финансового текста в таблицу, график, диаграмму;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 эссе; </a:t>
            </a:r>
          </a:p>
          <a:p>
            <a:pPr marL="342900" indent="-342900" algn="just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вопросов, заданий для других команд.</a:t>
            </a:r>
          </a:p>
        </p:txBody>
      </p:sp>
    </p:spTree>
    <p:extLst>
      <p:ext uri="{BB962C8B-B14F-4D97-AF65-F5344CB8AC3E}">
        <p14:creationId xmlns:p14="http://schemas.microsoft.com/office/powerpoint/2010/main" val="34965766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МЕТОДЫ ОБУЧЕНИЯ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Репродуктивные методы: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 учителя по финансовой тематике, 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рассказ-беседа с актуализацией опыта учащихся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учебным текстом (смысловое чтение, пересказ)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Иллюстрация /демонстрация финансовых явлений и процессов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репродуктивных тестов, задач, заданий.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Продуктивные методы: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Проблемно-поисковые (найти способ решения проблемы, найти ответ на практическую задачу);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Исследовательско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-поисковые (проведение соцопросов, замеров, наблюдений, расчетов и др.)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(создание проекта в области личных, семейных финансов; финансовые расчеты других проектов; управление проектом).</a:t>
            </a:r>
          </a:p>
          <a:p>
            <a:pPr marL="0" indent="0">
              <a:spcBef>
                <a:spcPts val="0"/>
              </a:spcBef>
              <a:buNone/>
            </a:pPr>
            <a:endParaRPr lang="ru-RU" sz="1768" dirty="0">
              <a:solidFill>
                <a:srgbClr val="4CAF9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7721152" y="7005138"/>
            <a:ext cx="2494016" cy="402652"/>
          </a:xfrm>
          <a:prstGeom prst="rect">
            <a:avLst/>
          </a:prstGeom>
        </p:spPr>
        <p:txBody>
          <a:bodyPr vert="horz" lIns="99391" tIns="49694" rIns="99391" bIns="49694" rtlCol="0" anchor="ctr"/>
          <a:lstStyle>
            <a:defPPr>
              <a:defRPr lang="ru-RU"/>
            </a:defPPr>
            <a:lvl1pPr marL="0" algn="r" defTabSz="495788" rtl="0" eaLnBrk="1" latinLnBrk="0" hangingPunct="1">
              <a:defRPr sz="130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+mn-cs"/>
              </a:defRPr>
            </a:lvl1pPr>
            <a:lvl2pPr marL="495788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1581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87363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8315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7893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472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70515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6302" algn="l" defTabSz="495788" rtl="0" eaLnBrk="1" latinLnBrk="0" hangingPunct="1"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3D704CE-4D68-584A-838A-AE5576E77FB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1483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5E741DE-3A09-426D-A54C-B2FD715C011B}"/>
              </a:ext>
            </a:extLst>
          </p:cNvPr>
          <p:cNvSpPr txBox="1"/>
          <p:nvPr/>
        </p:nvSpPr>
        <p:spPr>
          <a:xfrm>
            <a:off x="323528" y="1419622"/>
            <a:ext cx="79928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занятий, используемые для эффективного обучения финансовой грамотности детей и подростков</a:t>
            </a:r>
          </a:p>
        </p:txBody>
      </p:sp>
    </p:spTree>
    <p:extLst>
      <p:ext uri="{BB962C8B-B14F-4D97-AF65-F5344CB8AC3E}">
        <p14:creationId xmlns:p14="http://schemas.microsoft.com/office/powerpoint/2010/main" val="39047278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69F2362-1971-4CD4-A599-EE689CFBED8E}"/>
              </a:ext>
            </a:extLst>
          </p:cNvPr>
          <p:cNvSpPr txBox="1"/>
          <p:nvPr/>
        </p:nvSpPr>
        <p:spPr>
          <a:xfrm>
            <a:off x="287016" y="483518"/>
            <a:ext cx="885698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ЗАНЯТИЙ И ВИДЫ УЧЕБНОЙ ДЕЯТЕЛЬНОСТИ ПРИ РЕАЛИЗАЦИИ ПРОГРАММ ПО ФИНАНСОВОЙ ГРАМОТНОСТИ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учебной деятельности </a:t>
            </a:r>
          </a:p>
          <a:p>
            <a:pPr marL="457200" indent="-457200">
              <a:buAutoNum type="arabicPeriod"/>
            </a:pP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взаимодействия учащихся: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Коллективная;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Групповая;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Индивидуальная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 содержанию учебной деятельности: 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Учебно-практическая;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Учебно-исследовательская;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Учебно-проектная; </a:t>
            </a: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Учебно-управленческая; </a:t>
            </a:r>
          </a:p>
        </p:txBody>
      </p:sp>
    </p:spTree>
    <p:extLst>
      <p:ext uri="{BB962C8B-B14F-4D97-AF65-F5344CB8AC3E}">
        <p14:creationId xmlns:p14="http://schemas.microsoft.com/office/powerpoint/2010/main" val="5412165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8C60045-01B3-4975-B5B3-BD2618E46276}"/>
              </a:ext>
            </a:extLst>
          </p:cNvPr>
          <p:cNvSpPr txBox="1"/>
          <p:nvPr/>
        </p:nvSpPr>
        <p:spPr>
          <a:xfrm>
            <a:off x="0" y="0"/>
            <a:ext cx="9144000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ЛЕКЦИЯ </a:t>
            </a:r>
          </a:p>
          <a:p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Классическая лекция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Интерактивная лекция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Лекция-беседа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Экскурсия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Просмотр фильмов или фрагментов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ИСПОЛЬЗУЮТСЯ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объяснении устройства финансовых отношений, систем, принципов деятельности.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необходимости иллюстрации финансовых явлений.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необходимости мотивировать на изучение финансовой грамотности или отдельных вопросов курса.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Для введения в проблему взаимодействия с финансовыми организациями, защиты прав потребителя финансовых услуг.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Требования к лекциям по финансовой грамотности: Должны быть «живыми», нести актуальную финансовую информацию, иметь системный логичный характер, Объем «чистой» финансовой теории минимален, всегда должен прослеживаться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личнозначимый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контекст управления личными финансами.</a:t>
            </a:r>
          </a:p>
        </p:txBody>
      </p:sp>
    </p:spTree>
    <p:extLst>
      <p:ext uri="{BB962C8B-B14F-4D97-AF65-F5344CB8AC3E}">
        <p14:creationId xmlns:p14="http://schemas.microsoft.com/office/powerpoint/2010/main" val="2739301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FF0DB4B-E9C2-4AC8-919F-793757797496}"/>
              </a:ext>
            </a:extLst>
          </p:cNvPr>
          <p:cNvSpPr txBox="1"/>
          <p:nvPr/>
        </p:nvSpPr>
        <p:spPr>
          <a:xfrm>
            <a:off x="-13728" y="-92546"/>
            <a:ext cx="6750496" cy="3964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Леонтьев А.А.: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«Функционально грамотный человек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это человек, который способен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использовать все постоянно приобретаемые в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течение жизни знания, умения и навыки для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решения максимально широкого диапазона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жизненных задач в различных сферах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человеческой деятельности, общения и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социальных отношений»</a:t>
            </a:r>
            <a:endParaRPr lang="ru-RU" sz="1600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26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877C2158-D9AB-4CF4-9D27-E627156C65FD}"/>
              </a:ext>
            </a:extLst>
          </p:cNvPr>
          <p:cNvSpPr txBox="1"/>
          <p:nvPr/>
        </p:nvSpPr>
        <p:spPr>
          <a:xfrm>
            <a:off x="107504" y="195486"/>
            <a:ext cx="914400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</a:t>
            </a:r>
          </a:p>
          <a:p>
            <a:pPr algn="just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семинар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Коммуникативный семинар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Проектный семинар </a:t>
            </a:r>
          </a:p>
          <a:p>
            <a:pPr algn="just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ИСПОЛЬЗУЮТСЯ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обсуждении финансовых семейных (личных) проблем и поиске способов их решения (например, нужно ли делать вложения в человеческий капитал?)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обсуждении способов взаимодействия с финансовыми организациями (как поступать в том или ином случае: как оформить страховку? Как выбрать вклад? Как составить бюджет? И др.)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• При разработке собственного практического решения финансовой задачи (бизнес-плана своего предприятия, долгосрочного финансового плана семьи и др.) </a:t>
            </a:r>
          </a:p>
          <a:p>
            <a:pPr algn="just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Требования к лекциям по финансовой грамотности: Должны быть интерактивными, позволять обучающимся быть субъектами деятельности, иметь дидактический материал и/или возможность быстро ее добывать</a:t>
            </a:r>
          </a:p>
        </p:txBody>
      </p:sp>
    </p:spTree>
    <p:extLst>
      <p:ext uri="{BB962C8B-B14F-4D97-AF65-F5344CB8AC3E}">
        <p14:creationId xmlns:p14="http://schemas.microsoft.com/office/powerpoint/2010/main" val="6673551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9911A20-AEA5-43D4-8395-D4BF9212A6B0}"/>
              </a:ext>
            </a:extLst>
          </p:cNvPr>
          <p:cNvSpPr txBox="1"/>
          <p:nvPr/>
        </p:nvSpPr>
        <p:spPr>
          <a:xfrm>
            <a:off x="179512" y="417314"/>
            <a:ext cx="8784976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ИСПОЛЬЗУЮТСЯ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необходимо отработать осваиваемые предметные финансовые (чаще всего математические) умения и компетенции финансовой грамотности: - поиск информации по предлагаемым вкладам, кредитам, страховым услугам и др. - решение задач на расчеты семейного бюджета, расчеты размера налогов, которые нужно уплатить физическому лицу, расчеты процентов по вкладам, кредитам, займам и др. - выполнение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алгоритмичных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действия (заполнение финансовых и правовых документов)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Требования к лекциям по финансовой грамотности: - Должны четко отрабатывать те умения, которые изучались в рамках данной темы/модуля, должны быть нескучными (возможно с использованием онлайн ресурсов – финансовых калькуляторов и др.), все задания должны иметь четкие критерии правильности ответа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435992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4C6F42E-11F2-4524-9193-2EAC5D99DEBB}"/>
              </a:ext>
            </a:extLst>
          </p:cNvPr>
          <p:cNvSpPr txBox="1"/>
          <p:nvPr/>
        </p:nvSpPr>
        <p:spPr>
          <a:xfrm>
            <a:off x="179512" y="411510"/>
            <a:ext cx="8784976" cy="4206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СМЕШАННОЕ ОБУЧЕНИЕ</a:t>
            </a:r>
            <a:endParaRPr lang="ru-RU" sz="1600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Образовательная программа, интегрирующая опыт обучения с учителем и онлайн. Ученик обучается в онлайн смотрит видеоролики по финансовой грамотности, читает статьи, на уроке учитель систематизирует полученные учеником знания. 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15000"/>
              </a:lnSpc>
              <a:spcAft>
                <a:spcPts val="1000"/>
              </a:spcAft>
            </a:pPr>
            <a:r>
              <a:rPr lang="ru-RU" sz="1600" b="1" cap="all" dirty="0" err="1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Globallab</a:t>
            </a:r>
            <a:endParaRPr lang="ru-RU" sz="1600" cap="all" dirty="0">
              <a:solidFill>
                <a:srgbClr val="99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Уникальная проектно-исследовательская площадка для школьников, их родителей и учителей. Ученики в онлайн среде создают проекты, в ходе проекта создают интерактивные карты, графики, галереи. В данной программе учитель может создать любое задание, и ученики могут решать поставленные задачи в онлайн-режиме. 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8438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1C61B7D-CA63-41E7-99D5-8E872AAF063D}"/>
              </a:ext>
            </a:extLst>
          </p:cNvPr>
          <p:cNvSpPr txBox="1"/>
          <p:nvPr/>
        </p:nvSpPr>
        <p:spPr>
          <a:xfrm>
            <a:off x="143508" y="339502"/>
            <a:ext cx="8856984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ИГРЫ </a:t>
            </a:r>
          </a:p>
          <a:p>
            <a:pPr algn="just"/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ИСПОЛЬЗУЮТСЯ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выработке /отработке практических умений и компетенций обучающихся.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необходимости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смотивировать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изучение Финансовой грамотности, вовлечь обучающихся в изучение этой темы, показать ее практический характер.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необходимости смоделировать реальные финансовые взаимоотношения, погрузить обучающихся в реальные финансовые проблемы.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При внесении разнообразия в образовательную практику. 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Требования к лекциям по финансовой грамотности: Должны быть интерактивными, позволять обучающимся быть субъектами деятельности, иметь весь спектр необходимого оборудования, дидактических материалов, педагог должен владеть профессиональными компетенциями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игротехника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7583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8674CDA-3F16-4E49-87AB-96FF55882D6A}"/>
              </a:ext>
            </a:extLst>
          </p:cNvPr>
          <p:cNvSpPr txBox="1"/>
          <p:nvPr/>
        </p:nvSpPr>
        <p:spPr>
          <a:xfrm>
            <a:off x="107504" y="0"/>
            <a:ext cx="903649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Перевернутый класс</a:t>
            </a:r>
            <a:r>
              <a:rPr lang="ru-RU" sz="1600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 дома работает в онлайн среде, в классе прорабатывают изученный материал в интересном формате (ролевая игра, проект); 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Ротации станций </a:t>
            </a: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«Ротацией» называют процесс перестановки местами, перемещения, замену чего-нибудь или круговое вращение</a:t>
            </a:r>
            <a:r>
              <a:rPr lang="ru-RU" sz="16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класс делится на три группы, одна из которых работает онлайн, вторая решает самостоятельно задачи, третья работает с учителем;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Ротации лабораторий</a:t>
            </a:r>
            <a:r>
              <a:rPr lang="ru-RU" sz="1600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уроки проходят в обычном формате, на одном из уроков дети идут в компьютерный класс, и работают в онлайн среде.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Решение задач и ситуаций</a:t>
            </a:r>
            <a:r>
              <a:rPr lang="ru-RU" sz="1600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в начале урока приводит ситуацию, которую в ходе урока ученики должны решить;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Дискуссия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приводит конкретную ситуацию, которая обсуждается учащимися;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Беседа</a:t>
            </a:r>
            <a:r>
              <a:rPr lang="ru-RU" sz="1600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ученики вместе с учителем обсуждают ситуации; </a:t>
            </a:r>
            <a:endParaRPr lang="ru-RU" sz="16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600" b="1" cap="all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Использование элементов геймификации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(Геймификация — это внедрение игровых форм в неигровой контекст: работу, учебу и повседневную жизнь) 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8865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1C301AA1-A932-4628-A2AE-7AFD158B105F}"/>
              </a:ext>
            </a:extLst>
          </p:cNvPr>
          <p:cNvSpPr txBox="1"/>
          <p:nvPr/>
        </p:nvSpPr>
        <p:spPr>
          <a:xfrm>
            <a:off x="0" y="0"/>
            <a:ext cx="914400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990000"/>
                </a:solidFill>
              </a:rPr>
              <a:t>ЗАНЯТИЕ-ПРЕЗЕНТАЦИЯ УЧЕБНЫХ ДОСТИЖЕНИЙ </a:t>
            </a:r>
          </a:p>
          <a:p>
            <a:r>
              <a:rPr lang="ru-RU" sz="1600" b="1" dirty="0">
                <a:solidFill>
                  <a:srgbClr val="990000"/>
                </a:solidFill>
              </a:rPr>
              <a:t>ВИДЫ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конкурс;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игра;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интеллектуальное соревнование;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презентация проектов;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научно-практическая конференция;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контрольный тест.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99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ИСПОЛЬЗУЮТСЯ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завершении изучения модуля/ раздела, иллюстрируются учебные достижения, то есть уровень владения культурной нормой (освоенными финансовыми Умениями, компетенциями).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необходимость провести мониторинг учебных достижений обучающихся.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презентация работы для внешних заинтересованных лиц и их вовлечения в образовательный процесс (родители, администрация, педагоги) </a:t>
            </a:r>
          </a:p>
          <a:p>
            <a:pPr algn="just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Требования к занятиям по финансовой грамотности: Должны быть интерактивными, иметь возможность каждому обучающемуся продемонстрировать учебные достижения (те финансовые умения, знания и компетенции, которые осваивались), имели внутреннюю игровую (соревновательную) основу, имели потенциал к взаимной оценки и самооценке, имели такие результаты, которые можно использовать в других образовательных пространствах (конференциях, выставках, олимпиадах).</a:t>
            </a:r>
          </a:p>
        </p:txBody>
      </p:sp>
    </p:spTree>
    <p:extLst>
      <p:ext uri="{BB962C8B-B14F-4D97-AF65-F5344CB8AC3E}">
        <p14:creationId xmlns:p14="http://schemas.microsoft.com/office/powerpoint/2010/main" val="58255171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483518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/>
              <a:t>Первые шаги в финансовую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131590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финансовой грамотности у обучающихся начальной школы»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2601092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Кулумбетова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Динара      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Каиржановна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07401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1540" y="1203598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«Учебные задания по финансовой грамотности для обучающихся 8 – 9 классов»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1540" y="2499742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географии: Леонова Ирина Викторовна</a:t>
            </a:r>
          </a:p>
        </p:txBody>
      </p:sp>
    </p:spTree>
    <p:extLst>
      <p:ext uri="{BB962C8B-B14F-4D97-AF65-F5344CB8AC3E}">
        <p14:creationId xmlns:p14="http://schemas.microsoft.com/office/powerpoint/2010/main" val="11962213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67494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1439800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программы и учебно-методические материалы для обучающихся 5 - 7 классов»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5576" y="2981439"/>
            <a:ext cx="7272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математики: Мелешкина Татьяна Николаевна</a:t>
            </a:r>
          </a:p>
        </p:txBody>
      </p:sp>
    </p:spTree>
    <p:extLst>
      <p:ext uri="{BB962C8B-B14F-4D97-AF65-F5344CB8AC3E}">
        <p14:creationId xmlns:p14="http://schemas.microsoft.com/office/powerpoint/2010/main" val="311374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Организация мероприятий  по финансовой грамотности при реализации образоват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250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FCA994-FCD4-4CD7-A09B-86247B807EA0}"/>
              </a:ext>
            </a:extLst>
          </p:cNvPr>
          <p:cNvSpPr txBox="1"/>
          <p:nvPr/>
        </p:nvSpPr>
        <p:spPr>
          <a:xfrm>
            <a:off x="0" y="0"/>
            <a:ext cx="91440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2000" b="1" dirty="0">
                <a:solidFill>
                  <a:srgbClr val="99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Человек должен как минимум уметь решать жизненные задачи: </a:t>
            </a:r>
          </a:p>
          <a:p>
            <a:pPr indent="449580"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следить за состоянием личных финансов;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планировать свои доходы и расходы;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формировать долгосрочные сбережения и финансовую "подушку безопасности" для непредвиденных обстоятельств;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иметь представление о том, как искать и использовать необходимую финансовую информацию;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рационально выбирать финансовые услуги;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жить по средствам, избегая несоразмерных доходам долгов и неплатежей по ним;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знать и уметь отстаивать свои законные права как потребителя финансовых услуг;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быть способным распознавать признаки финансового мошенничества;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знать о рисках на рынке финансовых услуг;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знать и выполнять свои обязанности налогоплательщика; </a:t>
            </a:r>
          </a:p>
          <a:p>
            <a:pPr indent="449580" algn="just"/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вести финансовую подготовку к жизни на пенсии.</a:t>
            </a:r>
          </a:p>
        </p:txBody>
      </p:sp>
    </p:spTree>
    <p:extLst>
      <p:ext uri="{BB962C8B-B14F-4D97-AF65-F5344CB8AC3E}">
        <p14:creationId xmlns:p14="http://schemas.microsoft.com/office/powerpoint/2010/main" val="46026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7663"/>
            <a:ext cx="6228184" cy="440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-26308"/>
            <a:ext cx="5745422" cy="4048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23478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Участие в </a:t>
            </a:r>
            <a:r>
              <a:rPr lang="en-US" dirty="0" smtClean="0">
                <a:solidFill>
                  <a:srgbClr val="002060"/>
                </a:solidFill>
              </a:rPr>
              <a:t>online</a:t>
            </a:r>
            <a:r>
              <a:rPr lang="ru-RU" dirty="0" smtClean="0">
                <a:solidFill>
                  <a:srgbClr val="002060"/>
                </a:solidFill>
              </a:rPr>
              <a:t> уроках от Банка России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81674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2347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Мероприятие в 7 В классе «Дружу с финансами»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9" y="3343500"/>
            <a:ext cx="379860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08675"/>
            <a:ext cx="2301866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708675"/>
            <a:ext cx="2863499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99542"/>
            <a:ext cx="2949102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024" y="3335243"/>
            <a:ext cx="236250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204" y="3335243"/>
            <a:ext cx="1622998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82229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95486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Мероприятие </a:t>
            </a:r>
            <a:r>
              <a:rPr lang="ru-RU" dirty="0" smtClean="0">
                <a:solidFill>
                  <a:srgbClr val="002060"/>
                </a:solidFill>
              </a:rPr>
              <a:t>во 2-х </a:t>
            </a:r>
            <a:r>
              <a:rPr lang="ru-RU" dirty="0" smtClean="0">
                <a:solidFill>
                  <a:srgbClr val="002060"/>
                </a:solidFill>
              </a:rPr>
              <a:t>классах по финансовой грамотности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64818"/>
            <a:ext cx="27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518923"/>
            <a:ext cx="27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307" y="1572414"/>
            <a:ext cx="27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83518"/>
            <a:ext cx="270000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36987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23478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Интерактивная игра в 4-х классах «Финансовые ребусы»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525281"/>
            <a:ext cx="384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880" y="2823960"/>
            <a:ext cx="384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766" y="522851"/>
            <a:ext cx="216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5820"/>
            <a:ext cx="2160000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38564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95486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Выставка рисунков по финансовой грамотности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625" y="554308"/>
            <a:ext cx="2430704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3500"/>
            <a:ext cx="302987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88155"/>
            <a:ext cx="254075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428" y="1543500"/>
            <a:ext cx="313167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0395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300"/>
            <a:ext cx="91440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ЗАКЛЮЧЕНИЕ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588" indent="20638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финансовой грамотностью понимается совокупность знаний и умений в области управления финансовыми ресурсами, необходимых для обеспечения личного финансового благосостояния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588" indent="20638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сравнения содержания курсов «Финансовая грамотность» и общеобразовательных предметов показывает, что практически все общеобразовательные предметы обладают возможностью включения отдельных дидактических единиц финансовой грамотности в содержание отдельного курса, раскрытие которого во-многом обусловлено педагогическим мастерством учителя.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588" indent="20638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различных форм и методов организации деятельности школьников, при изучении курса «Основы финансовой грамотности» является эффективным инструментом повышения знаний и умений школьников в области повышения финансовой грамотности.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588" indent="20638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Лицее внедрена программа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курса обучения для 8 класса «Основы финансовой грамотности».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588" indent="20638"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изучении курса «Основы финансовой грамотности» реализовывать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связи школьных дисциплин и применять различные формы и методы организации учебной деятельности школьников, то это позволит повысить мотивацию обучающихся к изучению курса и уровень их финансовой грамотности. </a:t>
            </a:r>
          </a:p>
        </p:txBody>
      </p:sp>
    </p:spTree>
    <p:extLst>
      <p:ext uri="{BB962C8B-B14F-4D97-AF65-F5344CB8AC3E}">
        <p14:creationId xmlns:p14="http://schemas.microsoft.com/office/powerpoint/2010/main" val="756687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Финансовая грамотность Выработка целесообразных моделей поведения в разнообр..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6" y="0"/>
            <a:ext cx="9123994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0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DDD6EB0-252B-499F-906A-77BA3ABC7808}"/>
              </a:ext>
            </a:extLst>
          </p:cNvPr>
          <p:cNvSpPr txBox="1"/>
          <p:nvPr/>
        </p:nvSpPr>
        <p:spPr>
          <a:xfrm>
            <a:off x="89756" y="0"/>
            <a:ext cx="8964488" cy="488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основного общего образования определяет эти результаты как: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	</a:t>
            </a:r>
            <a:r>
              <a:rPr lang="ru-RU" sz="18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«Приобретение опыта использования полученных знаний в   практической деятельности, а также в повседневной жизни». </a:t>
            </a:r>
            <a:endParaRPr lang="ru-RU" sz="16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При обучении основам взаимодействия с финансовыми институтами основной акцент  делается  на конкретные повседневные ситуации решения личных и семейных финансовых вопросов.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	В фокусе внимания рассматриваются  модели поведения личности в сфере финансов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Wingdings" panose="05000000000000000000" pitchFamily="2" charset="2"/>
                <a:ea typeface="Times New Roman" panose="02020603050405020304" pitchFamily="18" charset="0"/>
                <a:cs typeface="Open Sans" panose="020B0606030504020204" pitchFamily="34" charset="0"/>
              </a:rPr>
              <a:t>Ø</a:t>
            </a:r>
            <a:r>
              <a:rPr lang="ru-RU" sz="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покупка товаров и услуг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Wingdings" panose="05000000000000000000" pitchFamily="2" charset="2"/>
                <a:ea typeface="Times New Roman" panose="02020603050405020304" pitchFamily="18" charset="0"/>
                <a:cs typeface="Open Sans" panose="020B0606030504020204" pitchFamily="34" charset="0"/>
              </a:rPr>
              <a:t>Ø</a:t>
            </a:r>
            <a:r>
              <a:rPr lang="ru-RU" sz="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управление семейным бюджетом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10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Wingdings" panose="05000000000000000000" pitchFamily="2" charset="2"/>
                <a:ea typeface="Times New Roman" panose="02020603050405020304" pitchFamily="18" charset="0"/>
                <a:cs typeface="Open Sans" panose="020B0606030504020204" pitchFamily="34" charset="0"/>
              </a:rPr>
              <a:t>Ø</a:t>
            </a:r>
            <a:r>
              <a:rPr lang="ru-RU" sz="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800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планирование финансовых дел      и др.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1000"/>
              </a:spcAft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Цель изучения данного курса: </a:t>
            </a: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необходимых знаний, умений и навыков для принятия рациональных финансовых решений в сфере управления личными финансами.</a:t>
            </a:r>
            <a:endParaRPr lang="ru-RU" sz="16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0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B5C1556-4A84-4B53-9E99-54EF9D68939E}"/>
              </a:ext>
            </a:extLst>
          </p:cNvPr>
          <p:cNvSpPr txBox="1"/>
          <p:nvPr/>
        </p:nvSpPr>
        <p:spPr>
          <a:xfrm>
            <a:off x="89756" y="510609"/>
            <a:ext cx="8964488" cy="4122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подразумевают</a:t>
            </a:r>
            <a:endParaRPr lang="ru-RU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Личностные:</a:t>
            </a:r>
            <a:endPara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Осознание себя как члена семьи, общества и государства; понимании экономических проблем семьи и участие в их обсуждении; понимание финансовых связей семьи и государства;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Овладение навыками адаптации в мире финансовых отношений: анализ доходов и расходов, расчет процентов, сопоставление доходности вложений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Понимание прав и обязанностей в сфере финансов; понимание личной ответственности за принимаемые решения в процессе взаимодействия с финансовыми институтами.</a:t>
            </a:r>
            <a:endParaRPr lang="ru-RU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94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1D30C72-91FF-43FC-9793-1D182887FEF3}"/>
              </a:ext>
            </a:extLst>
          </p:cNvPr>
          <p:cNvSpPr txBox="1"/>
          <p:nvPr/>
        </p:nvSpPr>
        <p:spPr>
          <a:xfrm>
            <a:off x="179512" y="627534"/>
            <a:ext cx="8784976" cy="3060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Метапредметными  результатами являются:</a:t>
            </a:r>
            <a:endParaRPr lang="ru-RU" sz="2000" b="1" i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Владение умением решать практические финансовые задачи;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Владение информацией финансового характера;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Владение коммуникативными компетенциями;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85775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solidFill>
                  <a:srgbClr val="002060"/>
                </a:solidFill>
                <a:effectLst/>
                <a:latin typeface="Symbol" panose="05050102010706020507" pitchFamily="18" charset="2"/>
                <a:ea typeface="Times New Roman" panose="02020603050405020304" pitchFamily="18" charset="0"/>
                <a:cs typeface="Open Sans" panose="020B0606030504020204" pitchFamily="34" charset="0"/>
              </a:rPr>
              <a:t>·</a:t>
            </a:r>
            <a:r>
              <a:rPr lang="ru-RU" sz="20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     Нахождение источников информации для достижения поставленных целей и решения задач; анализ и интерпретация финансовой информации из различных источников.</a:t>
            </a:r>
            <a:endParaRPr lang="ru-RU" sz="20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9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1981</Words>
  <Application>Microsoft Office PowerPoint</Application>
  <PresentationFormat>Экран (16:9)</PresentationFormat>
  <Paragraphs>252</Paragraphs>
  <Slides>55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5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КЕЙС-ТЕХНОЛОГИЯ</vt:lpstr>
      <vt:lpstr>ТЕХНОЛОГИЯ ТВОРЧЕСКОЙ МАСТЕРСКОЙ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88</cp:revision>
  <dcterms:created xsi:type="dcterms:W3CDTF">2022-02-17T08:22:47Z</dcterms:created>
  <dcterms:modified xsi:type="dcterms:W3CDTF">2022-04-15T09:42:01Z</dcterms:modified>
</cp:coreProperties>
</file>