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7" r:id="rId6"/>
    <p:sldId id="286" r:id="rId7"/>
    <p:sldId id="289" r:id="rId8"/>
    <p:sldId id="290" r:id="rId9"/>
    <p:sldId id="299" r:id="rId10"/>
    <p:sldId id="300" r:id="rId11"/>
    <p:sldId id="301" r:id="rId12"/>
    <p:sldId id="296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646" autoAdjust="0"/>
  </p:normalViewPr>
  <p:slideViewPr>
    <p:cSldViewPr snapToGrid="0">
      <p:cViewPr varScale="1">
        <p:scale>
          <a:sx n="88" d="100"/>
          <a:sy n="88" d="100"/>
        </p:scale>
        <p:origin x="102" y="564"/>
      </p:cViewPr>
      <p:guideLst/>
    </p:cSldViewPr>
  </p:slideViewPr>
  <p:outlineViewPr>
    <p:cViewPr>
      <p:scale>
        <a:sx n="33" d="100"/>
        <a:sy n="33" d="100"/>
      </p:scale>
      <p:origin x="0" y="-576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325"/>
    </p:cViewPr>
  </p:sorterViewPr>
  <p:notesViewPr>
    <p:cSldViewPr snapToGrid="0">
      <p:cViewPr varScale="1">
        <p:scale>
          <a:sx n="82" d="100"/>
          <a:sy n="82" d="100"/>
        </p:scale>
        <p:origin x="393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FB8B65A-D69F-C26C-B67E-036EF77BF1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52B9064-AE57-427F-E5AF-71DE7D52FE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A866D74C-B42B-421F-991B-DC8138906F81}" type="datetime1">
              <a:rPr lang="ru-RU" smtClean="0"/>
              <a:t>26.03.2024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86157A-CEB9-B0FC-3A49-BE950AEAD6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0819CA0-A57D-42D7-A625-56C22D0FA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AFF3A6F-DEFA-45E0-9496-BEE7C2C6F3D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00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3D963EC9-D16A-42AB-8B8A-8FDEF0583346}" type="datetime1">
              <a:rPr lang="ru-RU" smtClean="0"/>
              <a:pPr/>
              <a:t>26.03.2024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F97DC217-DF71-1A49-B3EA-559F1F43B0F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42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385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24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948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4793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086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97DC217-DF71-1A49-B3EA-559F1F43B0FF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488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F97DC217-DF71-1A49-B3EA-559F1F43B0FF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0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AC79249-FDC0-364D-A734-AE1DE160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>
              <a:latin typeface="Arial" panose="020B0604020202020204" pitchFamily="34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13537B6D-42A5-F449-2691-321A167F7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3419"/>
            <a:ext cx="12192000" cy="6861419"/>
            <a:chOff x="0" y="-3419"/>
            <a:chExt cx="12192000" cy="6861419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902465C8-266D-104C-9C49-323DF4A8277E}"/>
                </a:ext>
              </a:extLst>
            </p:cNvPr>
            <p:cNvSpPr/>
            <p:nvPr userDrawn="1"/>
          </p:nvSpPr>
          <p:spPr>
            <a:xfrm>
              <a:off x="583746" y="4960030"/>
              <a:ext cx="1551214" cy="1551214"/>
            </a:xfrm>
            <a:prstGeom prst="ellipse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37979A1C-BF60-B345-A664-2E4F7A3461EB}"/>
                </a:ext>
              </a:extLst>
            </p:cNvPr>
            <p:cNvSpPr/>
            <p:nvPr userDrawn="1"/>
          </p:nvSpPr>
          <p:spPr>
            <a:xfrm>
              <a:off x="1" y="4571999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9" name="Полилиния 8">
              <a:extLst>
                <a:ext uri="{FF2B5EF4-FFF2-40B4-BE49-F238E27FC236}">
                  <a16:creationId xmlns:a16="http://schemas.microsoft.com/office/drawing/2014/main" id="{58080B3E-915C-2D4C-8608-596E1BFD6387}"/>
                </a:ext>
              </a:extLst>
            </p:cNvPr>
            <p:cNvSpPr/>
            <p:nvPr userDrawn="1"/>
          </p:nvSpPr>
          <p:spPr>
            <a:xfrm>
              <a:off x="1" y="5739492"/>
              <a:ext cx="1118508" cy="1118508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-3419"/>
              <a:ext cx="3927573" cy="3165022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28" name="Полилиния 27">
              <a:extLst>
                <a:ext uri="{FF2B5EF4-FFF2-40B4-BE49-F238E27FC236}">
                  <a16:creationId xmlns:a16="http://schemas.microsoft.com/office/drawing/2014/main" id="{9E240E8A-950E-7946-826C-415CB5DACA43}"/>
                </a:ext>
              </a:extLst>
            </p:cNvPr>
            <p:cNvSpPr/>
            <p:nvPr userDrawn="1"/>
          </p:nvSpPr>
          <p:spPr>
            <a:xfrm>
              <a:off x="11024507" y="4580708"/>
              <a:ext cx="1167493" cy="2277292"/>
            </a:xfrm>
            <a:custGeom>
              <a:avLst/>
              <a:gdLst>
                <a:gd name="connsiteX0" fmla="*/ 1167473 w 1167493"/>
                <a:gd name="connsiteY0" fmla="*/ 0 h 2272167"/>
                <a:gd name="connsiteX1" fmla="*/ 1167493 w 1167493"/>
                <a:gd name="connsiteY1" fmla="*/ 0 h 2272167"/>
                <a:gd name="connsiteX2" fmla="*/ 1167493 w 1167493"/>
                <a:gd name="connsiteY2" fmla="*/ 492960 h 2272167"/>
                <a:gd name="connsiteX3" fmla="*/ 1167493 w 1167493"/>
                <a:gd name="connsiteY3" fmla="*/ 720385 h 2272167"/>
                <a:gd name="connsiteX4" fmla="*/ 1167493 w 1167493"/>
                <a:gd name="connsiteY4" fmla="*/ 2272167 h 2272167"/>
                <a:gd name="connsiteX5" fmla="*/ 0 w 1167493"/>
                <a:gd name="connsiteY5" fmla="*/ 2272167 h 2272167"/>
                <a:gd name="connsiteX6" fmla="*/ 0 w 1167493"/>
                <a:gd name="connsiteY6" fmla="*/ 1898074 h 2272167"/>
                <a:gd name="connsiteX7" fmla="*/ 0 w 1167493"/>
                <a:gd name="connsiteY7" fmla="*/ 1271597 h 2272167"/>
                <a:gd name="connsiteX8" fmla="*/ 0 w 1167493"/>
                <a:gd name="connsiteY8" fmla="*/ 1177688 h 2272167"/>
                <a:gd name="connsiteX9" fmla="*/ 1048124 w 1167493"/>
                <a:gd name="connsiteY9" fmla="*/ 6080 h 2272167"/>
                <a:gd name="connsiteX10" fmla="*/ 1167473 w 1167493"/>
                <a:gd name="connsiteY10" fmla="*/ 0 h 227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7493" h="2272167">
                  <a:moveTo>
                    <a:pt x="1167473" y="0"/>
                  </a:moveTo>
                  <a:lnTo>
                    <a:pt x="1167493" y="0"/>
                  </a:lnTo>
                  <a:lnTo>
                    <a:pt x="1167493" y="492960"/>
                  </a:lnTo>
                  <a:lnTo>
                    <a:pt x="1167493" y="720385"/>
                  </a:lnTo>
                  <a:lnTo>
                    <a:pt x="1167493" y="2272167"/>
                  </a:lnTo>
                  <a:lnTo>
                    <a:pt x="0" y="2272167"/>
                  </a:lnTo>
                  <a:lnTo>
                    <a:pt x="0" y="1898074"/>
                  </a:lnTo>
                  <a:lnTo>
                    <a:pt x="0" y="1271597"/>
                  </a:lnTo>
                  <a:lnTo>
                    <a:pt x="0" y="1177688"/>
                  </a:lnTo>
                  <a:cubicBezTo>
                    <a:pt x="0" y="567919"/>
                    <a:pt x="459408" y="66389"/>
                    <a:pt x="1048124" y="6080"/>
                  </a:cubicBezTo>
                  <a:lnTo>
                    <a:pt x="1167473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3" y="232913"/>
            <a:ext cx="7096933" cy="3830130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8864" y="102021"/>
            <a:ext cx="9779183" cy="174441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58865" y="2017467"/>
            <a:ext cx="9779182" cy="3366815"/>
          </a:xfrm>
        </p:spPr>
        <p:txBody>
          <a:bodyPr rtlCol="0">
            <a:norm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е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C10D125-AB73-D276-4947-94204736A3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flipH="1"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71600"/>
            <a:ext cx="5486400" cy="4114800"/>
          </a:xfrm>
        </p:spPr>
        <p:txBody>
          <a:bodyPr rtlCol="0" anchor="ctr" anchorCtr="0">
            <a:noAutofit/>
          </a:bodyPr>
          <a:lstStyle>
            <a:lvl1pPr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3124234B-E1C4-2616-9993-A23142AA69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3438" y="1168400"/>
            <a:ext cx="4500562" cy="4521200"/>
          </a:xfrm>
          <a:prstGeom prst="ellipse">
            <a:avLst/>
          </a:prstGeom>
          <a:solidFill>
            <a:schemeClr val="accent2"/>
          </a:solidFill>
        </p:spPr>
        <p:txBody>
          <a:bodyPr rtlCol="0"/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Вставка рисунка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266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CEDB282-8288-C81F-52B5-048A3E80C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208822" cy="6858003"/>
            <a:chOff x="0" y="-1"/>
            <a:chExt cx="12208822" cy="6858003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2A62587F-7496-384A-AF40-18FC8CF0709D}"/>
                </a:ext>
              </a:extLst>
            </p:cNvPr>
            <p:cNvSpPr/>
            <p:nvPr userDrawn="1"/>
          </p:nvSpPr>
          <p:spPr>
            <a:xfrm>
              <a:off x="0" y="2286002"/>
              <a:ext cx="12208822" cy="45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84DB028B-A475-224B-B675-A15A56CAD0BF}"/>
                </a:ext>
              </a:extLst>
            </p:cNvPr>
            <p:cNvSpPr/>
            <p:nvPr userDrawn="1"/>
          </p:nvSpPr>
          <p:spPr>
            <a:xfrm flipH="1">
              <a:off x="8597718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61C34955-105B-4D4D-B51D-754C5D38A85D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5" name="Полилиния 14">
              <a:extLst>
                <a:ext uri="{FF2B5EF4-FFF2-40B4-BE49-F238E27FC236}">
                  <a16:creationId xmlns:a16="http://schemas.microsoft.com/office/drawing/2014/main" id="{2734DEB1-EC02-2E42-9292-4ADD115060A5}"/>
                </a:ext>
              </a:extLst>
            </p:cNvPr>
            <p:cNvSpPr/>
            <p:nvPr userDrawn="1"/>
          </p:nvSpPr>
          <p:spPr>
            <a:xfrm rot="5400000" flipH="1" flipV="1">
              <a:off x="10344100" y="438098"/>
              <a:ext cx="2285999" cy="1409801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5E932F0D-7FC3-634B-932C-3625C16C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45085"/>
            <a:ext cx="9779183" cy="1600835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EED44-783E-8705-4119-D7E9F7D4F2B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166087" y="2652713"/>
            <a:ext cx="9780587" cy="3436936"/>
          </a:xfrm>
        </p:spPr>
        <p:txBody>
          <a:bodyPr rtlCol="0">
            <a:normAutofit/>
          </a:bodyPr>
          <a:lstStyle>
            <a:lvl1pPr marL="3429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09728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371600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E95D4F5-F69B-42F6-8A9D-330F696E1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79A23A-2238-4904-8692-9F2DAE8B8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69FC35-DDC8-45FB-8ACB-21C15F57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6318" y="6356350"/>
            <a:ext cx="1604682" cy="365125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3176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5FBCE6F-2AA9-31FE-8148-33B4807355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Полилиния 22">
              <a:extLst>
                <a:ext uri="{FF2B5EF4-FFF2-40B4-BE49-F238E27FC236}">
                  <a16:creationId xmlns:a16="http://schemas.microsoft.com/office/drawing/2014/main" id="{067EACEC-C2DD-EA42-8504-176673AD1F20}"/>
                </a:ext>
              </a:extLst>
            </p:cNvPr>
            <p:cNvSpPr/>
            <p:nvPr userDrawn="1"/>
          </p:nvSpPr>
          <p:spPr>
            <a:xfrm>
              <a:off x="0" y="0"/>
              <a:ext cx="8025490" cy="6858000"/>
            </a:xfrm>
            <a:custGeom>
              <a:avLst/>
              <a:gdLst>
                <a:gd name="connsiteX0" fmla="*/ 0 w 8025490"/>
                <a:gd name="connsiteY0" fmla="*/ 0 h 6858000"/>
                <a:gd name="connsiteX1" fmla="*/ 4596490 w 8025490"/>
                <a:gd name="connsiteY1" fmla="*/ 0 h 6858000"/>
                <a:gd name="connsiteX2" fmla="*/ 8025490 w 8025490"/>
                <a:gd name="connsiteY2" fmla="*/ 3429000 h 6858000"/>
                <a:gd name="connsiteX3" fmla="*/ 4596490 w 8025490"/>
                <a:gd name="connsiteY3" fmla="*/ 6858000 h 6858000"/>
                <a:gd name="connsiteX4" fmla="*/ 0 w 8025490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5490" h="6858000">
                  <a:moveTo>
                    <a:pt x="0" y="0"/>
                  </a:moveTo>
                  <a:lnTo>
                    <a:pt x="4596490" y="0"/>
                  </a:lnTo>
                  <a:cubicBezTo>
                    <a:pt x="6490274" y="0"/>
                    <a:pt x="8025490" y="1535216"/>
                    <a:pt x="8025490" y="3429000"/>
                  </a:cubicBezTo>
                  <a:cubicBezTo>
                    <a:pt x="8025490" y="5322784"/>
                    <a:pt x="6490274" y="6858000"/>
                    <a:pt x="4596490" y="6858000"/>
                  </a:cubicBez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89843C7E-5704-7A46-8974-F3BFA42E7310}"/>
                </a:ext>
              </a:extLst>
            </p:cNvPr>
            <p:cNvGrpSpPr/>
            <p:nvPr userDrawn="1"/>
          </p:nvGrpSpPr>
          <p:grpSpPr>
            <a:xfrm rot="16200000">
              <a:off x="8286528" y="2207195"/>
              <a:ext cx="3032351" cy="2443610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0B179973-08D2-EF40-B516-35E75E906394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8" name="Полилиния 17">
              <a:extLst>
                <a:ext uri="{FF2B5EF4-FFF2-40B4-BE49-F238E27FC236}">
                  <a16:creationId xmlns:a16="http://schemas.microsoft.com/office/drawing/2014/main" id="{6C811FF3-E48A-194D-8022-65F8C3A17449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177553"/>
            <a:ext cx="6245912" cy="3269447"/>
          </a:xfrm>
        </p:spPr>
        <p:txBody>
          <a:bodyPr bIns="0" rtlCol="0" anchor="b">
            <a:noAutofit/>
          </a:bodyPr>
          <a:lstStyle>
            <a:lvl1pPr algn="l">
              <a:defRPr lang="ru-RU" sz="60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4" y="3492896"/>
            <a:ext cx="6245912" cy="912850"/>
          </a:xfrm>
        </p:spPr>
        <p:txBody>
          <a:bodyPr rtlCol="0" anchor="ctr" anchorCtr="0">
            <a:noAutofit/>
          </a:bodyPr>
          <a:lstStyle>
            <a:lvl1pPr marL="0" indent="0" algn="l">
              <a:buNone/>
              <a:defRPr lang="ru-RU" sz="32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rtl="0"/>
            <a:r>
              <a:rPr lang="ru-RU" dirty="0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98652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столбца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4DB56B5-5DD7-95E3-52B2-EDC4B3F13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flipH="1">
              <a:off x="8580896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D11C9832-A021-954E-A34F-2988D1189AE9}"/>
                </a:ext>
              </a:extLst>
            </p:cNvPr>
            <p:cNvSpPr/>
            <p:nvPr userDrawn="1"/>
          </p:nvSpPr>
          <p:spPr>
            <a:xfrm>
              <a:off x="1" y="0"/>
              <a:ext cx="933856" cy="933856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9861BC34-DFBF-2D4F-B463-FCFBC08391FF}"/>
                </a:ext>
              </a:extLst>
            </p:cNvPr>
            <p:cNvGrpSpPr/>
            <p:nvPr userDrawn="1"/>
          </p:nvGrpSpPr>
          <p:grpSpPr>
            <a:xfrm>
              <a:off x="8082092" y="5590903"/>
              <a:ext cx="1572380" cy="1267097"/>
              <a:chOff x="7413403" y="4976359"/>
              <a:chExt cx="2334986" cy="1881641"/>
            </a:xfrm>
          </p:grpSpPr>
          <p:sp>
            <p:nvSpPr>
              <p:cNvPr id="7" name="Полилиния 6">
                <a:extLst>
                  <a:ext uri="{FF2B5EF4-FFF2-40B4-BE49-F238E27FC236}">
                    <a16:creationId xmlns:a16="http://schemas.microsoft.com/office/drawing/2014/main" id="{55C37C19-F268-4A43-A0D4-3B1B38D48952}"/>
                  </a:ext>
                </a:extLst>
              </p:cNvPr>
              <p:cNvSpPr/>
              <p:nvPr userDrawn="1"/>
            </p:nvSpPr>
            <p:spPr>
              <a:xfrm rot="5400000" flipH="1" flipV="1">
                <a:off x="8223822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  <p:sp>
            <p:nvSpPr>
              <p:cNvPr id="8" name="Полилиния 7">
                <a:extLst>
                  <a:ext uri="{FF2B5EF4-FFF2-40B4-BE49-F238E27FC236}">
                    <a16:creationId xmlns:a16="http://schemas.microsoft.com/office/drawing/2014/main" id="{E4F760E5-9D5D-E44F-AEBF-20CA8DE87D11}"/>
                  </a:ext>
                </a:extLst>
              </p:cNvPr>
              <p:cNvSpPr/>
              <p:nvPr userDrawn="1"/>
            </p:nvSpPr>
            <p:spPr>
              <a:xfrm rot="16200000" flipV="1">
                <a:off x="7056329" y="5333433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  <a:cs typeface="+mn-cs"/>
                </a:endParaRPr>
              </a:p>
            </p:txBody>
          </p:sp>
        </p:grp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601200" cy="1653371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94CA559C-3355-DE44-ACF9-BDB6083C422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843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2 объект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A0E8D4A-B13C-C7EE-5E27-278124A12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" y="1"/>
            <a:ext cx="12191999" cy="6857999"/>
            <a:chOff x="1" y="1"/>
            <a:chExt cx="12191999" cy="6857999"/>
          </a:xfrm>
        </p:grpSpPr>
        <p:sp>
          <p:nvSpPr>
            <p:cNvPr id="4" name="Полилиния 3">
              <a:extLst>
                <a:ext uri="{FF2B5EF4-FFF2-40B4-BE49-F238E27FC236}">
                  <a16:creationId xmlns:a16="http://schemas.microsoft.com/office/drawing/2014/main" id="{6A7F6A3F-E1DD-A246-9A6D-5F9B18BA2588}"/>
                </a:ext>
              </a:extLst>
            </p:cNvPr>
            <p:cNvSpPr/>
            <p:nvPr userDrawn="1"/>
          </p:nvSpPr>
          <p:spPr>
            <a:xfrm flipH="1">
              <a:off x="8580896" y="1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0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lnTo>
                    <a:pt x="1167493" y="0"/>
                  </a:lnTo>
                  <a:cubicBezTo>
                    <a:pt x="522704" y="0"/>
                    <a:pt x="0" y="522704"/>
                    <a:pt x="0" y="11674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5" name="Полилиния 4">
              <a:extLst>
                <a:ext uri="{FF2B5EF4-FFF2-40B4-BE49-F238E27FC236}">
                  <a16:creationId xmlns:a16="http://schemas.microsoft.com/office/drawing/2014/main" id="{055FD0FC-C8FF-6741-A364-A29CDC6F9495}"/>
                </a:ext>
              </a:extLst>
            </p:cNvPr>
            <p:cNvSpPr/>
            <p:nvPr userDrawn="1"/>
          </p:nvSpPr>
          <p:spPr>
            <a:xfrm rot="5400000" flipH="1">
              <a:off x="1" y="3246896"/>
              <a:ext cx="3611104" cy="3611104"/>
            </a:xfrm>
            <a:custGeom>
              <a:avLst/>
              <a:gdLst>
                <a:gd name="connsiteX0" fmla="*/ 0 w 1167493"/>
                <a:gd name="connsiteY0" fmla="*/ 0 h 1167493"/>
                <a:gd name="connsiteX1" fmla="*/ 1167493 w 1167493"/>
                <a:gd name="connsiteY1" fmla="*/ 1167493 h 1167493"/>
                <a:gd name="connsiteX2" fmla="*/ 0 w 1167493"/>
                <a:gd name="connsiteY2" fmla="*/ 1167493 h 1167493"/>
                <a:gd name="connsiteX3" fmla="*/ 0 w 1167493"/>
                <a:gd name="connsiteY3" fmla="*/ 0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7493" h="1167493">
                  <a:moveTo>
                    <a:pt x="0" y="0"/>
                  </a:moveTo>
                  <a:cubicBezTo>
                    <a:pt x="0" y="644789"/>
                    <a:pt x="522704" y="1167493"/>
                    <a:pt x="1167493" y="1167493"/>
                  </a:cubicBezTo>
                  <a:lnTo>
                    <a:pt x="0" y="11674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69008"/>
            <a:ext cx="9779183" cy="1706563"/>
          </a:xfrm>
        </p:spPr>
        <p:txBody>
          <a:bodyPr rtlCol="0" anchor="b">
            <a:noAutofit/>
          </a:bodyPr>
          <a:lstStyle>
            <a:lvl1pPr>
              <a:defRPr lang="ru-RU" sz="4200" b="1">
                <a:solidFill>
                  <a:schemeClr val="bg1"/>
                </a:solidFill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926B296A-EB6A-9BE9-E813-B15C46524F4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1167493" y="2023984"/>
            <a:ext cx="4663440" cy="3332832"/>
          </a:xfrm>
        </p:spPr>
        <p:txBody>
          <a:bodyPr rtlCol="0">
            <a:normAutofit/>
          </a:bodyPr>
          <a:lstStyle>
            <a:lvl1pPr marL="530352" indent="-530352">
              <a:spcBef>
                <a:spcPts val="1000"/>
              </a:spcBef>
              <a:buFont typeface="+mj-lt"/>
              <a:buAutoNum type="arabi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1097280" indent="-530352">
              <a:spcBef>
                <a:spcPts val="1000"/>
              </a:spcBef>
              <a:buFont typeface="+mj-lt"/>
              <a:buAutoNum type="alpha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1645920" indent="-530352">
              <a:spcBef>
                <a:spcPts val="1000"/>
              </a:spcBef>
              <a:buFont typeface="+mj-lt"/>
              <a:buAutoNum type="arabi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1920240" indent="-530352">
              <a:spcBef>
                <a:spcPts val="1000"/>
              </a:spcBef>
              <a:buFont typeface="+mj-lt"/>
              <a:buAutoNum type="alphaLcParenR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2560320" indent="-514350">
              <a:spcBef>
                <a:spcPts val="1000"/>
              </a:spcBef>
              <a:buFont typeface="+mj-lt"/>
              <a:buAutoNum type="romanLcPeriod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9435B7D5-E7F8-1267-8942-3C97BE836B9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83235" y="2023984"/>
            <a:ext cx="4663440" cy="3332832"/>
          </a:xfrm>
        </p:spPr>
        <p:txBody>
          <a:bodyPr rtlCol="0">
            <a:normAutofit/>
          </a:bodyPr>
          <a:lstStyle>
            <a:lvl1pPr marL="0" indent="0">
              <a:spcBef>
                <a:spcPts val="1000"/>
              </a:spcBef>
              <a:buFont typeface="Arial" panose="020B0604020202020204" pitchFamily="34" charset="0"/>
              <a:buNone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1pPr>
            <a:lvl2pPr marL="283464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2pPr>
            <a:lvl3pPr marL="566928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3pPr>
            <a:lvl4pPr marL="850392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4pPr>
            <a:lvl5pPr marL="1133856" indent="-283464">
              <a:spcBef>
                <a:spcPts val="1000"/>
              </a:spcBef>
              <a:buFont typeface="Arial" panose="020B0604020202020204" pitchFamily="34" charset="0"/>
              <a:buChar char="•"/>
              <a:defRPr lang="ru-RU" sz="2000">
                <a:solidFill>
                  <a:schemeClr val="bg1"/>
                </a:solidFill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426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иаграмма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BA2A58C-57B7-834C-8F5C-329932241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>
            <a:off x="10772262" y="152641"/>
            <a:ext cx="1572380" cy="1267097"/>
            <a:chOff x="7413403" y="4976359"/>
            <a:chExt cx="2334986" cy="1881641"/>
          </a:xfrm>
        </p:grpSpPr>
        <p:sp>
          <p:nvSpPr>
            <p:cNvPr id="13" name="Полилиния 12">
              <a:extLst>
                <a:ext uri="{FF2B5EF4-FFF2-40B4-BE49-F238E27FC236}">
                  <a16:creationId xmlns:a16="http://schemas.microsoft.com/office/drawing/2014/main" id="{801D8067-144A-FE48-AF1E-529B662DCAD3}"/>
                </a:ext>
              </a:extLst>
            </p:cNvPr>
            <p:cNvSpPr/>
            <p:nvPr userDrawn="1"/>
          </p:nvSpPr>
          <p:spPr>
            <a:xfrm rot="5400000" flipH="1" flipV="1">
              <a:off x="8223822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4" name="Полилиния 13">
              <a:extLst>
                <a:ext uri="{FF2B5EF4-FFF2-40B4-BE49-F238E27FC236}">
                  <a16:creationId xmlns:a16="http://schemas.microsoft.com/office/drawing/2014/main" id="{2ECA7D87-C78C-C140-AA28-C0FB20209045}"/>
                </a:ext>
              </a:extLst>
            </p:cNvPr>
            <p:cNvSpPr/>
            <p:nvPr userDrawn="1"/>
          </p:nvSpPr>
          <p:spPr>
            <a:xfrm rot="16200000" flipV="1">
              <a:off x="7056329" y="5333433"/>
              <a:ext cx="1881641" cy="1167493"/>
            </a:xfrm>
            <a:custGeom>
              <a:avLst/>
              <a:gdLst>
                <a:gd name="connsiteX0" fmla="*/ 1881641 w 1881641"/>
                <a:gd name="connsiteY0" fmla="*/ 1167473 h 1167493"/>
                <a:gd name="connsiteX1" fmla="*/ 1881641 w 1881641"/>
                <a:gd name="connsiteY1" fmla="*/ 1167493 h 1167493"/>
                <a:gd name="connsiteX2" fmla="*/ 1167493 w 1881641"/>
                <a:gd name="connsiteY2" fmla="*/ 1167493 h 1167493"/>
                <a:gd name="connsiteX3" fmla="*/ 0 w 1881641"/>
                <a:gd name="connsiteY3" fmla="*/ 0 h 1167493"/>
                <a:gd name="connsiteX4" fmla="*/ 714149 w 1881641"/>
                <a:gd name="connsiteY4" fmla="*/ 0 h 1167493"/>
                <a:gd name="connsiteX5" fmla="*/ 1875614 w 1881641"/>
                <a:gd name="connsiteY5" fmla="*/ 1048124 h 1167493"/>
                <a:gd name="connsiteX6" fmla="*/ 1881641 w 1881641"/>
                <a:gd name="connsiteY6" fmla="*/ 1167473 h 11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641" h="1167493">
                  <a:moveTo>
                    <a:pt x="1881641" y="1167473"/>
                  </a:moveTo>
                  <a:lnTo>
                    <a:pt x="1881641" y="1167493"/>
                  </a:lnTo>
                  <a:lnTo>
                    <a:pt x="1167493" y="1167493"/>
                  </a:lnTo>
                  <a:cubicBezTo>
                    <a:pt x="522704" y="1167493"/>
                    <a:pt x="0" y="644789"/>
                    <a:pt x="0" y="0"/>
                  </a:cubicBezTo>
                  <a:lnTo>
                    <a:pt x="714149" y="0"/>
                  </a:lnTo>
                  <a:cubicBezTo>
                    <a:pt x="1318639" y="0"/>
                    <a:pt x="1815827" y="459408"/>
                    <a:pt x="1875614" y="1048124"/>
                  </a:cubicBezTo>
                  <a:lnTo>
                    <a:pt x="1881641" y="11674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7492" y="136526"/>
            <a:ext cx="9779183" cy="1570038"/>
          </a:xfrm>
        </p:spPr>
        <p:txBody>
          <a:bodyPr rtlCol="0" anchor="b">
            <a:noAutofit/>
          </a:bodyPr>
          <a:lstStyle>
            <a:lvl1pPr>
              <a:defRPr lang="ru-RU" sz="42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67493" y="2084832"/>
            <a:ext cx="9779182" cy="3366813"/>
          </a:xfrm>
        </p:spPr>
        <p:txBody>
          <a:bodyPr rtlCol="0">
            <a:noAutofit/>
          </a:bodyPr>
          <a:lstStyle>
            <a:lvl1pPr marL="0" indent="0">
              <a:buNone/>
              <a:defRPr lang="ru-RU">
                <a:latin typeface="Arial" panose="020B0604020202020204" pitchFamily="34" charset="0"/>
                <a:cs typeface="+mn-cs"/>
              </a:defRPr>
            </a:lvl1pPr>
            <a:lvl2pPr marL="457200" indent="0">
              <a:buNone/>
              <a:defRPr lang="ru-RU">
                <a:latin typeface="Arial" panose="020B0604020202020204" pitchFamily="34" charset="0"/>
                <a:cs typeface="+mn-cs"/>
              </a:defRPr>
            </a:lvl2pPr>
            <a:lvl3pPr marL="914400" indent="0">
              <a:buNone/>
              <a:defRPr lang="ru-RU">
                <a:latin typeface="Arial" panose="020B0604020202020204" pitchFamily="34" charset="0"/>
                <a:cs typeface="+mn-cs"/>
              </a:defRPr>
            </a:lvl3pPr>
            <a:lvl4pPr marL="1371600" indent="0">
              <a:buNone/>
              <a:defRPr lang="ru-RU">
                <a:latin typeface="Arial" panose="020B0604020202020204" pitchFamily="34" charset="0"/>
                <a:cs typeface="+mn-cs"/>
              </a:defRPr>
            </a:lvl4pPr>
            <a:lvl5pPr marL="1828800" indent="0">
              <a:buNone/>
              <a:defRPr lang="ru-RU">
                <a:latin typeface="Arial" panose="020B0604020202020204" pitchFamily="34" charset="0"/>
                <a:cs typeface="+mn-cs"/>
              </a:defRPr>
            </a:lvl5pPr>
          </a:lstStyle>
          <a:p>
            <a:pPr lvl="0" rtl="0"/>
            <a:r>
              <a:rPr lang="ru-RU" dirty="0"/>
              <a:t>Текст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10" name="Дата 3">
            <a:extLst>
              <a:ext uri="{FF2B5EF4-FFF2-40B4-BE49-F238E27FC236}">
                <a16:creationId xmlns:a16="http://schemas.microsoft.com/office/drawing/2014/main" id="{7536C149-3EFE-A94E-902D-57CED00B2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70101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:a16="http://schemas.microsoft.com/office/drawing/2014/main" id="{53CA1E78-F17D-F34D-9F81-0DBF44F37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2" name="Номер слайда 5">
            <a:extLst>
              <a:ext uri="{FF2B5EF4-FFF2-40B4-BE49-F238E27FC236}">
                <a16:creationId xmlns:a16="http://schemas.microsoft.com/office/drawing/2014/main" id="{1FE54918-A625-F64F-A42E-A427E9B2D4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153276" y="6356350"/>
            <a:ext cx="1657723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accent3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94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вершающ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8AD52EA-B01E-8D38-D87A-BF7EB5B58A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-1"/>
            <a:ext cx="12192001" cy="6864796"/>
            <a:chOff x="0" y="-1"/>
            <a:chExt cx="12192001" cy="6864796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AC79249-FDC0-364D-A734-AE1DE1605D28}"/>
                </a:ext>
              </a:extLst>
            </p:cNvPr>
            <p:cNvSpPr/>
            <p:nvPr userDrawn="1"/>
          </p:nvSpPr>
          <p:spPr>
            <a:xfrm>
              <a:off x="8264426" y="0"/>
              <a:ext cx="3927574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F15FBB50-09C8-B64E-AE57-67C5E70810CB}"/>
                </a:ext>
              </a:extLst>
            </p:cNvPr>
            <p:cNvGrpSpPr/>
            <p:nvPr userDrawn="1"/>
          </p:nvGrpSpPr>
          <p:grpSpPr>
            <a:xfrm>
              <a:off x="8264427" y="3685939"/>
              <a:ext cx="3927573" cy="3178856"/>
              <a:chOff x="9857014" y="13834"/>
              <a:chExt cx="2334986" cy="1881641"/>
            </a:xfrm>
          </p:grpSpPr>
          <p:sp>
            <p:nvSpPr>
              <p:cNvPr id="15" name="Полилиния 14">
                <a:extLst>
                  <a:ext uri="{FF2B5EF4-FFF2-40B4-BE49-F238E27FC236}">
                    <a16:creationId xmlns:a16="http://schemas.microsoft.com/office/drawing/2014/main" id="{EFBF1E52-11FA-DC48-B7AD-75734232FFE8}"/>
                  </a:ext>
                </a:extLst>
              </p:cNvPr>
              <p:cNvSpPr/>
              <p:nvPr userDrawn="1"/>
            </p:nvSpPr>
            <p:spPr>
              <a:xfrm rot="5400000" flipH="1" flipV="1">
                <a:off x="10667433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Полилиния 15">
                <a:extLst>
                  <a:ext uri="{FF2B5EF4-FFF2-40B4-BE49-F238E27FC236}">
                    <a16:creationId xmlns:a16="http://schemas.microsoft.com/office/drawing/2014/main" id="{4850B620-49F5-3748-84AF-682555D52792}"/>
                  </a:ext>
                </a:extLst>
              </p:cNvPr>
              <p:cNvSpPr/>
              <p:nvPr userDrawn="1"/>
            </p:nvSpPr>
            <p:spPr>
              <a:xfrm rot="16200000" flipV="1">
                <a:off x="9499940" y="370908"/>
                <a:ext cx="1881641" cy="1167493"/>
              </a:xfrm>
              <a:custGeom>
                <a:avLst/>
                <a:gdLst>
                  <a:gd name="connsiteX0" fmla="*/ 1881641 w 1881641"/>
                  <a:gd name="connsiteY0" fmla="*/ 1167473 h 1167493"/>
                  <a:gd name="connsiteX1" fmla="*/ 1881641 w 1881641"/>
                  <a:gd name="connsiteY1" fmla="*/ 1167493 h 1167493"/>
                  <a:gd name="connsiteX2" fmla="*/ 1167493 w 1881641"/>
                  <a:gd name="connsiteY2" fmla="*/ 1167493 h 1167493"/>
                  <a:gd name="connsiteX3" fmla="*/ 0 w 1881641"/>
                  <a:gd name="connsiteY3" fmla="*/ 0 h 1167493"/>
                  <a:gd name="connsiteX4" fmla="*/ 714149 w 1881641"/>
                  <a:gd name="connsiteY4" fmla="*/ 0 h 1167493"/>
                  <a:gd name="connsiteX5" fmla="*/ 1875614 w 1881641"/>
                  <a:gd name="connsiteY5" fmla="*/ 1048124 h 1167493"/>
                  <a:gd name="connsiteX6" fmla="*/ 1881641 w 1881641"/>
                  <a:gd name="connsiteY6" fmla="*/ 1167473 h 1167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1641" h="1167493">
                    <a:moveTo>
                      <a:pt x="1881641" y="1167473"/>
                    </a:moveTo>
                    <a:lnTo>
                      <a:pt x="1881641" y="1167493"/>
                    </a:lnTo>
                    <a:lnTo>
                      <a:pt x="1167493" y="1167493"/>
                    </a:lnTo>
                    <a:cubicBezTo>
                      <a:pt x="522704" y="1167493"/>
                      <a:pt x="0" y="644789"/>
                      <a:pt x="0" y="0"/>
                    </a:cubicBezTo>
                    <a:lnTo>
                      <a:pt x="714149" y="0"/>
                    </a:lnTo>
                    <a:cubicBezTo>
                      <a:pt x="1318639" y="0"/>
                      <a:pt x="1815827" y="459408"/>
                      <a:pt x="1875614" y="1048124"/>
                    </a:cubicBezTo>
                    <a:lnTo>
                      <a:pt x="1881641" y="11674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ru-RU"/>
                </a:defPPr>
              </a:lstStyle>
              <a:p>
                <a:pPr algn="ctr" rtl="0"/>
                <a:endParaRPr lang="ru-RU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C68F289-2744-2F48-893A-3F17911625C8}"/>
                </a:ext>
              </a:extLst>
            </p:cNvPr>
            <p:cNvSpPr/>
            <p:nvPr userDrawn="1"/>
          </p:nvSpPr>
          <p:spPr>
            <a:xfrm>
              <a:off x="0" y="-1"/>
              <a:ext cx="1167493" cy="1167493"/>
            </a:xfrm>
            <a:custGeom>
              <a:avLst/>
              <a:gdLst>
                <a:gd name="connsiteX0" fmla="*/ 0 w 862693"/>
                <a:gd name="connsiteY0" fmla="*/ 0 h 862693"/>
                <a:gd name="connsiteX1" fmla="*/ 862693 w 862693"/>
                <a:gd name="connsiteY1" fmla="*/ 0 h 862693"/>
                <a:gd name="connsiteX2" fmla="*/ 0 w 862693"/>
                <a:gd name="connsiteY2" fmla="*/ 862693 h 862693"/>
                <a:gd name="connsiteX3" fmla="*/ 0 w 862693"/>
                <a:gd name="connsiteY3" fmla="*/ 0 h 862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93" h="862693">
                  <a:moveTo>
                    <a:pt x="0" y="0"/>
                  </a:moveTo>
                  <a:lnTo>
                    <a:pt x="862693" y="0"/>
                  </a:lnTo>
                  <a:cubicBezTo>
                    <a:pt x="862693" y="476453"/>
                    <a:pt x="476452" y="862693"/>
                    <a:pt x="0" y="86269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17" name="Полилиния 16">
              <a:extLst>
                <a:ext uri="{FF2B5EF4-FFF2-40B4-BE49-F238E27FC236}">
                  <a16:creationId xmlns:a16="http://schemas.microsoft.com/office/drawing/2014/main" id="{39563C76-BC00-DE47-88F5-C24D3CE3325A}"/>
                </a:ext>
              </a:extLst>
            </p:cNvPr>
            <p:cNvSpPr/>
            <p:nvPr userDrawn="1"/>
          </p:nvSpPr>
          <p:spPr>
            <a:xfrm>
              <a:off x="10228214" y="-1"/>
              <a:ext cx="1963787" cy="3178856"/>
            </a:xfrm>
            <a:custGeom>
              <a:avLst/>
              <a:gdLst>
                <a:gd name="connsiteX0" fmla="*/ 0 w 1963787"/>
                <a:gd name="connsiteY0" fmla="*/ 0 h 3178856"/>
                <a:gd name="connsiteX1" fmla="*/ 1963787 w 1963787"/>
                <a:gd name="connsiteY1" fmla="*/ 0 h 3178856"/>
                <a:gd name="connsiteX2" fmla="*/ 1963787 w 1963787"/>
                <a:gd name="connsiteY2" fmla="*/ 1967129 h 3178856"/>
                <a:gd name="connsiteX3" fmla="*/ 1963787 w 1963787"/>
                <a:gd name="connsiteY3" fmla="*/ 2349671 h 3178856"/>
                <a:gd name="connsiteX4" fmla="*/ 1963787 w 1963787"/>
                <a:gd name="connsiteY4" fmla="*/ 3178856 h 3178856"/>
                <a:gd name="connsiteX5" fmla="*/ 1963753 w 1963787"/>
                <a:gd name="connsiteY5" fmla="*/ 3178856 h 3178856"/>
                <a:gd name="connsiteX6" fmla="*/ 1763002 w 1963787"/>
                <a:gd name="connsiteY6" fmla="*/ 3168629 h 3178856"/>
                <a:gd name="connsiteX7" fmla="*/ 0 w 1963787"/>
                <a:gd name="connsiteY7" fmla="*/ 1197921 h 3178856"/>
                <a:gd name="connsiteX8" fmla="*/ 0 w 1963787"/>
                <a:gd name="connsiteY8" fmla="*/ 1039961 h 3178856"/>
                <a:gd name="connsiteX9" fmla="*/ 0 w 1963787"/>
                <a:gd name="connsiteY9" fmla="*/ 0 h 317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3787" h="3178856">
                  <a:moveTo>
                    <a:pt x="0" y="0"/>
                  </a:moveTo>
                  <a:lnTo>
                    <a:pt x="1963787" y="0"/>
                  </a:lnTo>
                  <a:lnTo>
                    <a:pt x="1963787" y="1967129"/>
                  </a:lnTo>
                  <a:lnTo>
                    <a:pt x="1963787" y="2349671"/>
                  </a:lnTo>
                  <a:lnTo>
                    <a:pt x="1963787" y="3178856"/>
                  </a:lnTo>
                  <a:lnTo>
                    <a:pt x="1963753" y="3178856"/>
                  </a:lnTo>
                  <a:lnTo>
                    <a:pt x="1763002" y="3168629"/>
                  </a:lnTo>
                  <a:cubicBezTo>
                    <a:pt x="772749" y="3067186"/>
                    <a:pt x="0" y="2223585"/>
                    <a:pt x="0" y="1197921"/>
                  </a:cubicBezTo>
                  <a:lnTo>
                    <a:pt x="0" y="1039961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ru-RU"/>
              </a:defPPr>
            </a:lstStyle>
            <a:p>
              <a:pPr algn="ctr" rtl="0"/>
              <a:endParaRPr lang="ru-RU" dirty="0">
                <a:latin typeface="Arial" panose="020B0604020202020204" pitchFamily="34" charset="0"/>
              </a:endParaRP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248F2-5264-4601-AA0B-6C092F77F2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67494" y="252549"/>
            <a:ext cx="6220278" cy="3262811"/>
          </a:xfrm>
        </p:spPr>
        <p:txBody>
          <a:bodyPr rtlCol="0" anchor="b">
            <a:noAutofit/>
          </a:bodyPr>
          <a:lstStyle>
            <a:lvl1pPr algn="l">
              <a:defRPr lang="ru-RU" sz="6000" b="1">
                <a:latin typeface="Arial" panose="020B0604020202020204" pitchFamily="34" charset="0"/>
                <a:cs typeface="+mj-cs"/>
              </a:defRPr>
            </a:lvl1pPr>
          </a:lstStyle>
          <a:p>
            <a:pPr rtl="0"/>
            <a:r>
              <a:rPr lang="ru-RU" dirty="0"/>
              <a:t>Заголовок слайда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67493" y="3685939"/>
            <a:ext cx="6220277" cy="2919512"/>
          </a:xfrm>
        </p:spPr>
        <p:txBody>
          <a:bodyPr rtlCol="0" anchor="t" anchorCtr="0">
            <a:normAutofit/>
          </a:bodyPr>
          <a:lstStyle>
            <a:lvl1pPr marL="0" indent="0" algn="l">
              <a:buNone/>
              <a:defRPr lang="ru-RU" sz="2800">
                <a:latin typeface="Arial" panose="020B0604020202020204" pitchFamily="34" charset="0"/>
                <a:cs typeface="+mn-cs"/>
              </a:defRPr>
            </a:lvl1pPr>
            <a:lvl2pPr marL="457200" indent="0" algn="ctr">
              <a:buNone/>
              <a:defRPr lang="ru-RU" sz="2000"/>
            </a:lvl2pPr>
            <a:lvl3pPr marL="914400" indent="0" algn="ctr">
              <a:buNone/>
              <a:defRPr lang="ru-RU" sz="1800"/>
            </a:lvl3pPr>
            <a:lvl4pPr marL="1371600" indent="0" algn="ctr">
              <a:buNone/>
              <a:defRPr lang="ru-RU" sz="1600"/>
            </a:lvl4pPr>
            <a:lvl5pPr marL="1828800" indent="0" algn="ctr">
              <a:buNone/>
              <a:defRPr lang="ru-RU" sz="1600"/>
            </a:lvl5pPr>
            <a:lvl6pPr marL="2286000" indent="0" algn="ctr">
              <a:buNone/>
              <a:defRPr lang="ru-RU" sz="1600"/>
            </a:lvl6pPr>
            <a:lvl7pPr marL="2743200" indent="0" algn="ctr">
              <a:buNone/>
              <a:defRPr lang="ru-RU" sz="1600"/>
            </a:lvl7pPr>
            <a:lvl8pPr marL="3200400" indent="0" algn="ctr">
              <a:buNone/>
              <a:defRPr lang="ru-RU" sz="1600"/>
            </a:lvl8pPr>
            <a:lvl9pPr marL="3657600" indent="0" algn="ctr">
              <a:buNone/>
              <a:defRPr lang="ru-RU" sz="1600"/>
            </a:lvl9pPr>
          </a:lstStyle>
          <a:p>
            <a:pPr lvl="0" rtl="0"/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54470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dirty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r>
              <a:rPr lang="ru-RU" dirty="0"/>
              <a:t>08.09.20ГГ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ru-RU" sz="1200">
                <a:solidFill>
                  <a:schemeClr val="tx2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71" r:id="rId4"/>
    <p:sldLayoutId id="2147483659" r:id="rId5"/>
    <p:sldLayoutId id="2147483668" r:id="rId6"/>
    <p:sldLayoutId id="2147483669" r:id="rId7"/>
    <p:sldLayoutId id="2147483661" r:id="rId8"/>
    <p:sldLayoutId id="2147483666" r:id="rId9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ru-RU"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864" y="1060227"/>
            <a:ext cx="8977993" cy="4360858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7200" noProof="1">
                <a:latin typeface="Arial Black" panose="020B0A04020102020204" pitchFamily="34" charset="0"/>
              </a:rPr>
              <a:t>ГМО  УЧИТЕЛЕЙ ХИМИИ </a:t>
            </a:r>
            <a:br>
              <a:rPr lang="ru-RU" sz="7200" noProof="1">
                <a:latin typeface="Arial Black" panose="020B0A04020102020204" pitchFamily="34" charset="0"/>
              </a:rPr>
            </a:br>
            <a:r>
              <a:rPr lang="ru-RU" sz="7200" noProof="1">
                <a:latin typeface="Arial Black" panose="020B0A04020102020204" pitchFamily="34" charset="0"/>
              </a:rPr>
              <a:t>Г. ОРСК</a:t>
            </a:r>
            <a:br>
              <a:rPr lang="ru-RU" sz="7200" noProof="1">
                <a:latin typeface="Arial Black" panose="020B0A04020102020204" pitchFamily="34" charset="0"/>
              </a:rPr>
            </a:br>
            <a:br>
              <a:rPr lang="ru-RU" sz="7200" noProof="1">
                <a:latin typeface="Arial Black" panose="020B0A04020102020204" pitchFamily="34" charset="0"/>
              </a:rPr>
            </a:br>
            <a:r>
              <a:rPr lang="ru-RU" sz="4000" noProof="1">
                <a:latin typeface="Arial Black" panose="020B0A04020102020204" pitchFamily="34" charset="0"/>
              </a:rPr>
              <a:t>27.03.2024г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8" y="102021"/>
            <a:ext cx="10493828" cy="116072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sz="48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Анализ и решение наиболее проблемных заданий ЕГЭ по химии </a:t>
            </a:r>
            <a:endParaRPr lang="ru-RU" sz="4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788C46-D0BC-4307-AE55-7601A139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515" y="1262743"/>
            <a:ext cx="11511178" cy="5192486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>
            <a:defPPr>
              <a:defRPr lang="ru-RU"/>
            </a:defPPr>
          </a:lstStyle>
          <a:p>
            <a:pPr marL="514350" indent="-514350" algn="just" rtl="0">
              <a:buAutoNum type="arabicPeriod"/>
            </a:pPr>
            <a:r>
              <a:rPr lang="ru-RU" dirty="0"/>
              <a:t>Задание 23.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Обратимые и необратимые химические реакции. Химическое равновесие. Расчёты количества вещества, массы вещества или объёма газов по известному количеству вещества, массе или объёму одного из участвующих в реакции веществ</a:t>
            </a:r>
            <a:r>
              <a:rPr lang="ru-RU" dirty="0"/>
              <a:t> </a:t>
            </a:r>
            <a:r>
              <a:rPr lang="ru-RU" sz="2000" dirty="0"/>
              <a:t>(</a:t>
            </a:r>
            <a:r>
              <a:rPr lang="ru-RU" sz="2000" i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Лужнова</a:t>
            </a:r>
            <a:r>
              <a:rPr lang="ru-RU" sz="2000" i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Татьяна Леонтьевна</a:t>
            </a:r>
            <a:r>
              <a:rPr lang="ru-RU" sz="20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химии первой категории МОАУ «СОШ №27»)</a:t>
            </a:r>
            <a:endParaRPr lang="ru-RU" sz="2000" dirty="0"/>
          </a:p>
          <a:p>
            <a:pPr marL="514350" indent="-514350" algn="just" rtl="0">
              <a:buAutoNum type="arabicPeriod"/>
            </a:pPr>
            <a:r>
              <a:rPr lang="ru-RU" dirty="0"/>
              <a:t>Задание 26-28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Расчёты с использованием понятий «растворимость», «массовая доля вещества в растворе» Расчёты теплового эффекта (по термохимическим уравнениям) Расчёты массы вещества или объёма газов по известному количеству вещества, массе или объёму одного из участвующих в реакции веществ. Расчёты массовой или объёмной доли выхода продукта реакции от теоретически возможного. Расчёты массовой доли (массы) химического соединения в смеси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Филиппова Анна Михайловна,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химии высшей категории МОАУ «СОШ №25»)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 rtl="0">
              <a:buAutoNum type="arabicPeriod"/>
            </a:pPr>
            <a:r>
              <a:rPr lang="ru-RU" dirty="0"/>
              <a:t>Задание 33.</a:t>
            </a:r>
            <a:r>
              <a:rPr lang="ru-RU" sz="1200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молекулярной и структурной формул вещества</a:t>
            </a:r>
            <a:r>
              <a:rPr lang="ru-RU" sz="24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i="1" kern="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Агайкина</a:t>
            </a:r>
            <a:r>
              <a:rPr lang="ru-RU" sz="2000" i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Лариса Александровна, учитель химии высшей категории ЧОУ «РЕКОРД»)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ru-RU" dirty="0"/>
              <a:t>Задание 29-30.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и восстановитель. Реакции окислительно-восстановительные. Электролитическая диссоциация электролитов в водных растворах. Сильные и слабые электролиты. Реакции ионного обмена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Кунак Валентина Вячеславовна, учитель химии высшей категории МОАУ «СОШ №15»)</a:t>
            </a:r>
            <a:endParaRPr lang="ru-RU" sz="2000" dirty="0"/>
          </a:p>
          <a:p>
            <a:pPr marL="514350" indent="-514350" rtl="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148DD4-4828-CE87-0C5C-42BE175E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965200"/>
            <a:ext cx="7427686" cy="3944257"/>
          </a:xfrm>
        </p:spPr>
        <p:txBody>
          <a:bodyPr rtlCol="0"/>
          <a:lstStyle>
            <a:defPPr>
              <a:defRPr lang="ru-RU"/>
            </a:defPPr>
          </a:lstStyle>
          <a:p>
            <a:pPr algn="just"/>
            <a:r>
              <a:rPr lang="ru-RU" sz="2000" dirty="0"/>
              <a:t>Задание 29-30.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 и восстановитель. Реакции окислительно-восстановительные. Электролитическая диссоциация электролитов в водных растворах. Сильные и слабые электролиты. Реакции ионного обмена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Кунак Валентина Вячеславовна, учитель химии высшей категории МОАУ «СОШ №15»)</a:t>
            </a:r>
            <a:endParaRPr lang="ru-RU" sz="2000" dirty="0"/>
          </a:p>
        </p:txBody>
      </p:sp>
      <p:pic>
        <p:nvPicPr>
          <p:cNvPr id="3" name="Объект 5" descr="Формула">
            <a:extLst>
              <a:ext uri="{FF2B5EF4-FFF2-40B4-BE49-F238E27FC236}">
                <a16:creationId xmlns:a16="http://schemas.microsoft.com/office/drawing/2014/main" id="{645EC42F-5E22-6FE1-76D3-86D14DE82C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8074491" y="0"/>
            <a:ext cx="3986881" cy="679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77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F5EE67-DE83-C00F-F31C-58A2B4623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006" y="121285"/>
            <a:ext cx="9779183" cy="160083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F7743C-9A64-6DD7-26EC-7870E2484D2F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2307771"/>
            <a:ext cx="12191999" cy="3897086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algn="just" rtl="0"/>
            <a:r>
              <a:rPr lang="ru-RU" sz="2400" dirty="0">
                <a:solidFill>
                  <a:schemeClr val="tx1"/>
                </a:solidFill>
              </a:rPr>
              <a:t>29. Из предложенного перечня выберите вещества, окислительно-восстановительная реакция между которыми протекает с образованием осадка бурого цвета и двух солей одной и той же кислоты. Запишите уравнение только одной из возможных окислительно- восстановительных реакций с участием выбранных веществ. Составьте электронный баланс, укажите окислитель и восстановитель.</a:t>
            </a:r>
          </a:p>
          <a:p>
            <a:pPr algn="just" rtl="0"/>
            <a:r>
              <a:rPr lang="ru-RU" sz="2400" dirty="0">
                <a:solidFill>
                  <a:schemeClr val="tx1"/>
                </a:solidFill>
              </a:rPr>
              <a:t>30. Из предложенного перечня выберите два вещества, между которыми возможна реакция ионного обмена, протекающая с выпадением белого осадка. Запишите молекулярное, полное и сокращенное ионные уравнения только одной возможной реакции.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001FDA-D603-6C69-ED2D-21824B6BF8B2}"/>
              </a:ext>
            </a:extLst>
          </p:cNvPr>
          <p:cNvSpPr/>
          <p:nvPr/>
        </p:nvSpPr>
        <p:spPr>
          <a:xfrm>
            <a:off x="304800" y="121285"/>
            <a:ext cx="11419113" cy="196877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1.Для выполнения задания 29 и 30 используйте следующий перечень веществ: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бромоводород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фосфин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гидрофосфат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калия, бромид бария, карбонат меди 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), перманганат калия.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29338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EDF9E134-98AA-3ECE-E40A-180C85ACD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035" y="293913"/>
            <a:ext cx="11582400" cy="2111829"/>
          </a:xfrm>
        </p:spPr>
        <p:txBody>
          <a:bodyPr rtlCol="0"/>
          <a:lstStyle>
            <a:defPPr>
              <a:defRPr lang="ru-RU"/>
            </a:defPPr>
          </a:lstStyle>
          <a:p>
            <a:pPr algn="just"/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b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 Для выполнения задания 29 и 30 используйте следующий перечень веществ: гидроксид натрия, гидрокарбонат меди 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), аммиак, оксид серы(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IV)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перманганат калия,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дигидрофосфат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натрия.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br>
              <a:rPr lang="ru-RU" sz="4400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455C0B-19FB-954B-532A-0A68CAC4E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457" y="1905000"/>
            <a:ext cx="5649686" cy="3614056"/>
          </a:xfrm>
        </p:spPr>
        <p:txBody>
          <a:bodyPr rtlCol="0">
            <a:normAutofit lnSpcReduction="10000"/>
          </a:bodyPr>
          <a:lstStyle>
            <a:defPPr>
              <a:defRPr lang="ru-RU"/>
            </a:defPPr>
          </a:lstStyle>
          <a:p>
            <a:pPr algn="just"/>
            <a:r>
              <a:rPr lang="ru-RU" sz="2400" b="1" dirty="0"/>
              <a:t>29. Из предложенного перечня выберите такие, окислительно-восстановительная реакция между которыми протекает с выпадением осадка и выделением газа.</a:t>
            </a:r>
            <a:r>
              <a:rPr lang="ru-RU" sz="2400" b="1" dirty="0">
                <a:solidFill>
                  <a:schemeClr val="tx1"/>
                </a:solidFill>
              </a:rPr>
              <a:t> Запишите уравнение только одной из возможных окислительно- восстановительных реакций с участием выбранных веществ. Составьте электронный баланс, укажите окислитель и восстановитель.</a:t>
            </a:r>
          </a:p>
          <a:p>
            <a:pPr rtl="0"/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A34351-9D9C-8C32-5CC0-3F19A1CAC03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3235" y="1926770"/>
            <a:ext cx="5290457" cy="3614057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algn="just" rtl="0"/>
            <a:r>
              <a:rPr lang="ru-RU" sz="2400" b="1" dirty="0"/>
              <a:t>30. Выберите кислую соль и другое вещество, способное вступать с ней в реакцию ионного обмена. </a:t>
            </a:r>
            <a:r>
              <a:rPr lang="ru-RU" sz="2400" b="1" dirty="0">
                <a:solidFill>
                  <a:schemeClr val="tx1"/>
                </a:solidFill>
              </a:rPr>
              <a:t>Запишите молекулярное, полное и сокращенное ионные уравнения только одной возможной реакции.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65939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3EB71-A2A5-CFC8-E573-B51779552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11876314" cy="1785257"/>
          </a:xfrm>
        </p:spPr>
        <p:txBody>
          <a:bodyPr/>
          <a:lstStyle/>
          <a:p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 Для выполнения задания 29 и 30 используйте следующий перечень веществ: сульфат аммония, гидроксид калия, перманганат калия, соляная кислота, нитрит калия, оксид меди 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).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6607B4-F4DB-044B-C9F3-708E71DAB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896" y="1894113"/>
            <a:ext cx="5504362" cy="384265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/>
              <a:t>29. </a:t>
            </a:r>
            <a:r>
              <a:rPr lang="ru-RU" sz="2400" b="1" dirty="0"/>
              <a:t>Из предложенного перечня выберите такие, окислительно-восстановительная реакция между которыми протекает с образованием бесцветного раствора, выделяется газ без цвета и запаха, но осадок при этом не образуется.</a:t>
            </a:r>
            <a:r>
              <a:rPr lang="ru-RU" sz="2400" b="1" dirty="0">
                <a:solidFill>
                  <a:schemeClr val="tx1"/>
                </a:solidFill>
              </a:rPr>
              <a:t> Запишите уравнение только одной из возможных окислительно- восстановительных реакций с участием выбранных веществ. Составьте электронный баланс, укажите окислитель и восстановитель.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0A1A64-209F-967F-75DA-1249E26EC90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15743" y="1894113"/>
            <a:ext cx="5323114" cy="3842657"/>
          </a:xfrm>
        </p:spPr>
        <p:txBody>
          <a:bodyPr>
            <a:normAutofit/>
          </a:bodyPr>
          <a:lstStyle/>
          <a:p>
            <a:pPr algn="just"/>
            <a:r>
              <a:rPr lang="ru-RU" sz="2200" b="1" dirty="0"/>
              <a:t>30. </a:t>
            </a:r>
            <a:r>
              <a:rPr lang="ru-RU" sz="2200" b="1" dirty="0">
                <a:solidFill>
                  <a:schemeClr val="tx1"/>
                </a:solidFill>
              </a:rPr>
              <a:t>Из предложенного перечня выберите два вещества, реакция между которыми приводит к образованию слабой кислоты. Запишите молекулярное, полное и сокращенное ионные уравнения только одной возможной реакции. 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247741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F7A7FE-0CE1-0714-0D3B-F039DBF8E5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607" y="125640"/>
            <a:ext cx="11459936" cy="1692274"/>
          </a:xfrm>
        </p:spPr>
        <p:txBody>
          <a:bodyPr/>
          <a:lstStyle/>
          <a:p>
            <a:pPr algn="just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Для выполнения задания 29 и 30 используйте следующий перечень веществ: разбавленная серная кислота, гидроксид железа 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),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гидрофосфат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натрия, нитрит калия, хлорид серебра.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B32564-E3ED-5BE6-8FA0-424CCCFCE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023983"/>
            <a:ext cx="5791200" cy="3538615"/>
          </a:xfrm>
        </p:spPr>
        <p:txBody>
          <a:bodyPr/>
          <a:lstStyle/>
          <a:p>
            <a:pPr algn="just"/>
            <a:r>
              <a:rPr lang="ru-RU" dirty="0"/>
              <a:t>29. </a:t>
            </a:r>
            <a:r>
              <a:rPr lang="ru-RU" sz="2000" b="1" dirty="0"/>
              <a:t>Из предложенного перечня выберите такие, окислительно-восстановительная реакция между которыми протекает с образованием нерастворимого вещества и газообразный оксид.</a:t>
            </a:r>
            <a:r>
              <a:rPr lang="ru-RU" sz="2000" b="1" dirty="0">
                <a:solidFill>
                  <a:schemeClr val="tx1"/>
                </a:solidFill>
              </a:rPr>
              <a:t> Запишите уравнение только одной из возможных окислительно- восстановительных реакций с участием выбранных веществ. Составьте электронный баланс, укажите окислитель и восстановитель.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38E89F-9938-AB4E-6C04-3483DC494C4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3234" y="2023984"/>
            <a:ext cx="5603965" cy="3538616"/>
          </a:xfrm>
        </p:spPr>
        <p:txBody>
          <a:bodyPr/>
          <a:lstStyle/>
          <a:p>
            <a:pPr algn="just"/>
            <a:r>
              <a:rPr lang="ru-RU" sz="2000" b="1" dirty="0"/>
              <a:t>30. </a:t>
            </a:r>
            <a:r>
              <a:rPr lang="ru-RU" sz="2000" b="1" dirty="0">
                <a:solidFill>
                  <a:schemeClr val="tx1"/>
                </a:solidFill>
              </a:rPr>
              <a:t>Из предложенного перечня выберите вещества разных классов, реакция между которыми протекает с образованием двух веществ одного класса. Запишите молекулярное, полное и сокращенное ионные уравнения только одной возможной реакции. </a:t>
            </a:r>
            <a:endParaRPr lang="ru-RU" sz="20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211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AACD1-238E-DD6B-905D-CFE8419A4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77" y="136526"/>
            <a:ext cx="11579680" cy="1692274"/>
          </a:xfrm>
        </p:spPr>
        <p:txBody>
          <a:bodyPr/>
          <a:lstStyle/>
          <a:p>
            <a:pPr algn="just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 Для выполнения задания 29 и 30 используйте следующий перечень веществ: гидроксид хрома (</a:t>
            </a:r>
            <a:r>
              <a:rPr lang="en-US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III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), серная кислота, гипохлорит калия,  </a:t>
            </a:r>
            <a:r>
              <a:rPr lang="ru-RU" sz="28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фосфин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нитрат цинка, гидроксид калия.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636FB0-80C5-C110-864C-70F1B10B9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977" y="2023983"/>
            <a:ext cx="5566956" cy="3658359"/>
          </a:xfrm>
        </p:spPr>
        <p:txBody>
          <a:bodyPr/>
          <a:lstStyle/>
          <a:p>
            <a:pPr algn="just"/>
            <a:r>
              <a:rPr lang="ru-RU" dirty="0"/>
              <a:t>29. </a:t>
            </a:r>
            <a:r>
              <a:rPr lang="ru-RU" sz="2000" b="1" dirty="0"/>
              <a:t>Из предложенного перечня выберите такие, окислительно-восстановительная реакция между которыми протекает с образованием бесцветного раствора, содержащего только соли.</a:t>
            </a:r>
            <a:r>
              <a:rPr lang="ru-RU" sz="2000" b="1" dirty="0">
                <a:solidFill>
                  <a:schemeClr val="tx1"/>
                </a:solidFill>
              </a:rPr>
              <a:t> Запишите уравнение только одной из возможных окислительно- восстановительных реакций с участием выбранных веществ. Составьте электронный баланс, укажите окислитель и восстановитель.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D24817-102E-EC21-3CD4-5E84B8FE79A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83235" y="2023984"/>
            <a:ext cx="5560422" cy="3658358"/>
          </a:xfrm>
        </p:spPr>
        <p:txBody>
          <a:bodyPr/>
          <a:lstStyle/>
          <a:p>
            <a:pPr algn="just"/>
            <a:r>
              <a:rPr lang="ru-RU" sz="2000" b="1" dirty="0"/>
              <a:t>30. </a:t>
            </a:r>
            <a:r>
              <a:rPr lang="ru-RU" sz="2000" b="1" dirty="0">
                <a:solidFill>
                  <a:schemeClr val="tx1"/>
                </a:solidFill>
              </a:rPr>
              <a:t>Из предложенного перечня выберите вещества, реакция между которыми протекает с образованием двух веществ одного класса. Запишите молекулярное, полное и сокращенное ионные уравнения только одной возможной реакции. </a:t>
            </a:r>
            <a:endParaRPr lang="ru-RU" sz="20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552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1C753FD-96EC-101A-B8A4-5F69A189B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67494" y="252549"/>
            <a:ext cx="6220278" cy="3262811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Спасибо за внимание!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67BB04B7-47A4-741B-59E0-F0E6F2126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493" y="3685939"/>
            <a:ext cx="6220277" cy="2919512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pic>
        <p:nvPicPr>
          <p:cNvPr id="2" name="Рисунок 1" descr="Чашка Петри">
            <a:extLst>
              <a:ext uri="{FF2B5EF4-FFF2-40B4-BE49-F238E27FC236}">
                <a16:creationId xmlns:a16="http://schemas.microsoft.com/office/drawing/2014/main" id="{2ED2BB4F-11ED-9197-9489-CF5E7E63FF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7770" y="10"/>
            <a:ext cx="4804230" cy="681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673525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Universal Color Block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68FF"/>
      </a:accent1>
      <a:accent2>
        <a:srgbClr val="DAE5EF"/>
      </a:accent2>
      <a:accent3>
        <a:srgbClr val="637183"/>
      </a:accent3>
      <a:accent4>
        <a:srgbClr val="434E5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5">
      <a:majorFont>
        <a:latin typeface="Tenorite"/>
        <a:ea typeface=""/>
        <a:cs typeface="Arial"/>
      </a:majorFont>
      <a:minorFont>
        <a:latin typeface="Tenorite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73135419_TF45331398_Win32" id="{1985D359-9A42-449B-9FEF-EE73ED6449AE}" vid="{2CEC5633-45B8-4D07-A961-F20A3F04FFE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A6A711-2C3F-4EC0-B88B-62D7408511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E98C35-9ECE-4425-BCBA-00E118C705CE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45A8381C-73EB-48EA-B45F-7B7C8C7DF40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Универсальная презентация</Template>
  <TotalTime>139</TotalTime>
  <Words>835</Words>
  <Application>Microsoft Office PowerPoint</Application>
  <PresentationFormat>Широкоэкранный</PresentationFormat>
  <Paragraphs>30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Times New Roman</vt:lpstr>
      <vt:lpstr>Пользовательская</vt:lpstr>
      <vt:lpstr>ГМО  УЧИТЕЛЕЙ ХИМИИ  Г. ОРСК  27.03.2024г</vt:lpstr>
      <vt:lpstr>Анализ и решение наиболее проблемных заданий ЕГЭ по химии </vt:lpstr>
      <vt:lpstr>Задание 29-30. Окислитель и восстановитель. Реакции окислительно-восстановительные. Электролитическая диссоциация электролитов в водных растворах. Сильные и слабые электролиты. Реакции ионного обмена (Кунак Валентина Вячеславовна, учитель химии высшей категории МОАУ «СОШ №15»)</vt:lpstr>
      <vt:lpstr>Презентация PowerPoint</vt:lpstr>
      <vt:lpstr>      2. Для выполнения задания 29 и 30 используйте следующий перечень веществ: гидроксид натрия, гидрокарбонат меди (II), аммиак, оксид серы(IV), перманганат калия, дигидрофосфат натрия. . </vt:lpstr>
      <vt:lpstr>3. Для выполнения задания 29 и 30 используйте следующий перечень веществ: сульфат аммония, гидроксид калия, перманганат калия, соляная кислота, нитрит калия, оксид меди (II).</vt:lpstr>
      <vt:lpstr>4. Для выполнения задания 29 и 30 используйте следующий перечень веществ: разбавленная серная кислота, гидроксид железа (II), гидрофосфат натрия, нитрит калия, хлорид серебра.</vt:lpstr>
      <vt:lpstr>5. Для выполнения задания 29 и 30 используйте следующий перечень веществ: гидроксид хрома (III), серная кислота, гипохлорит калия,  фосфин, нитрат цинка, гидроксид калия.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ГМО  УЧИТЕЛЕЙ ХИМИИ  Г. ОРСК  27.03.2024г</dc:title>
  <dc:creator>walentinka81@mail.ru</dc:creator>
  <cp:lastModifiedBy>walentinka81@mail.ru</cp:lastModifiedBy>
  <cp:revision>1</cp:revision>
  <dcterms:created xsi:type="dcterms:W3CDTF">2024-03-26T18:16:00Z</dcterms:created>
  <dcterms:modified xsi:type="dcterms:W3CDTF">2024-03-26T20:35:52Z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