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4"/>
  </p:sldMasterIdLst>
  <p:notesMasterIdLst>
    <p:notesMasterId r:id="rId21"/>
  </p:notesMasterIdLst>
  <p:handoutMasterIdLst>
    <p:handoutMasterId r:id="rId22"/>
  </p:handoutMasterIdLst>
  <p:sldIdLst>
    <p:sldId id="266" r:id="rId5"/>
    <p:sldId id="267" r:id="rId6"/>
    <p:sldId id="268" r:id="rId7"/>
    <p:sldId id="256" r:id="rId8"/>
    <p:sldId id="264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0" r:id="rId20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05" autoAdjust="0"/>
  </p:normalViewPr>
  <p:slideViewPr>
    <p:cSldViewPr snapToGrid="0">
      <p:cViewPr varScale="1">
        <p:scale>
          <a:sx n="116" d="100"/>
          <a:sy n="116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5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2_2" csCatId="accent2" phldr="1"/>
      <dgm:spPr/>
    </dgm:pt>
    <dgm:pt modelId="{4AF52931-E4CA-4429-AACB-B8747CDB2409}">
      <dgm:prSet phldrT="[Text]" custT="1"/>
      <dgm:spPr/>
      <dgm:t>
        <a:bodyPr rtlCol="0"/>
        <a:lstStyle/>
        <a:p>
          <a:pPr algn="just">
            <a:lnSpc>
              <a:spcPct val="100000"/>
            </a:lnSpc>
          </a:pPr>
          <a:r>
            <a:rPr lang="ru-RU" sz="2000" b="1" noProof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В этом учебном году 5 учителей прошли аттестацию </a:t>
          </a:r>
          <a:r>
            <a:rPr lang="ru-RU" sz="2000" b="1" dirty="0" err="1">
              <a:solidFill>
                <a:schemeClr val="tx1"/>
              </a:solidFill>
            </a:rPr>
            <a:t>Шукимбаева</a:t>
          </a:r>
          <a:r>
            <a:rPr lang="ru-RU" sz="2000" b="1" dirty="0">
              <a:solidFill>
                <a:schemeClr val="tx1"/>
              </a:solidFill>
            </a:rPr>
            <a:t> </a:t>
          </a:r>
          <a:r>
            <a:rPr lang="ru-RU" sz="2000" b="1" dirty="0" err="1">
              <a:solidFill>
                <a:schemeClr val="tx1"/>
              </a:solidFill>
            </a:rPr>
            <a:t>Нурсулу</a:t>
          </a:r>
          <a:r>
            <a:rPr lang="ru-RU" sz="2000" b="1" dirty="0">
              <a:solidFill>
                <a:schemeClr val="tx1"/>
              </a:solidFill>
            </a:rPr>
            <a:t> </a:t>
          </a:r>
          <a:r>
            <a:rPr lang="ru-RU" sz="2000" b="1" dirty="0" err="1">
              <a:solidFill>
                <a:schemeClr val="tx1"/>
              </a:solidFill>
            </a:rPr>
            <a:t>Абдисадыковна</a:t>
          </a:r>
          <a:r>
            <a:rPr lang="ru-RU" sz="2000" b="1" dirty="0">
              <a:solidFill>
                <a:schemeClr val="tx1"/>
              </a:solidFill>
            </a:rPr>
            <a:t> ( 1 К повысила), Пименова Екатерина Николаевна (1 К), </a:t>
          </a:r>
          <a:r>
            <a:rPr lang="ru-RU" sz="2000" b="1" dirty="0" err="1">
              <a:solidFill>
                <a:schemeClr val="tx1"/>
              </a:solidFill>
            </a:rPr>
            <a:t>Кочугурова</a:t>
          </a:r>
          <a:r>
            <a:rPr lang="ru-RU" sz="2000" b="1" dirty="0">
              <a:solidFill>
                <a:schemeClr val="tx1"/>
              </a:solidFill>
            </a:rPr>
            <a:t> Ольга Анатольевна ВК повысила), Рамазанова Тамара Владимировна (ВК), </a:t>
          </a:r>
          <a:r>
            <a:rPr lang="ru-RU" sz="2000" b="1" dirty="0" err="1">
              <a:solidFill>
                <a:schemeClr val="tx1"/>
              </a:solidFill>
            </a:rPr>
            <a:t>Лужнова</a:t>
          </a:r>
          <a:r>
            <a:rPr lang="ru-RU" sz="2000" b="1" dirty="0">
              <a:solidFill>
                <a:schemeClr val="tx1"/>
              </a:solidFill>
            </a:rPr>
            <a:t> Татьяна Леонтьевна (1 К)</a:t>
          </a:r>
          <a:endParaRPr lang="ru-RU" sz="2000" b="1" noProof="1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7B2FC97-2FAE-4EFE-9DEE-E4216C657F35}" type="parTrans" cxnId="{F82329C8-C3B2-4E9B-9033-528488D72705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86AF01C-9CBC-41F8-9354-48CD82BDFDC9}" type="sibTrans" cxnId="{F82329C8-C3B2-4E9B-9033-528488D72705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1BEB84D-9A77-49C6-9301-B3359FCAC75F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ru-RU" b="1" dirty="0">
              <a:solidFill>
                <a:schemeClr val="tx1"/>
              </a:solidFill>
            </a:rPr>
            <a:t>Участие в олимпиаде «ДНК науки» дистанционный этап и региональный этап Раковская Ольга Сергеевна учитель химии МОАУ «СОШ № 13». </a:t>
          </a:r>
          <a:endParaRPr lang="ru-RU" b="1" noProof="1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E4D0D43-0332-4F79-8D35-BCD8C10758AE}" type="parTrans" cxnId="{420EF6C4-7321-43BE-A2FC-253606B1E06A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D260F18-25D2-4074-87F1-7E78DDA61C58}" type="sibTrans" cxnId="{420EF6C4-7321-43BE-A2FC-253606B1E06A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FF9359E-E9B1-4B73-BACC-2C7988765B16}">
      <dgm:prSet phldrT="[Text]"/>
      <dgm:spPr/>
      <dgm:t>
        <a:bodyPr/>
        <a:lstStyle/>
        <a:p>
          <a:pPr>
            <a:lnSpc>
              <a:spcPct val="100000"/>
            </a:lnSpc>
            <a:buFont typeface="Symbol" panose="05050102010706020507" pitchFamily="18" charset="2"/>
            <a:buChar char=""/>
          </a:pPr>
          <a:r>
            <a:rPr lang="ru-RU" b="1" dirty="0">
              <a:solidFill>
                <a:schemeClr val="tx1"/>
              </a:solidFill>
            </a:rPr>
            <a:t>Школа молодого педагога (ежемесячная работа по усовершенствованию педагогического опыта учителей на базе МОАУ «СОШ № 25» проводит </a:t>
          </a:r>
          <a:r>
            <a:rPr lang="ru-RU" b="1" dirty="0" err="1">
              <a:solidFill>
                <a:schemeClr val="tx1"/>
              </a:solidFill>
            </a:rPr>
            <a:t>Филлипова</a:t>
          </a:r>
          <a:r>
            <a:rPr lang="ru-RU" b="1" dirty="0">
              <a:solidFill>
                <a:schemeClr val="tx1"/>
              </a:solidFill>
            </a:rPr>
            <a:t> Анна Михайловна).</a:t>
          </a:r>
          <a:endParaRPr lang="ru-RU" b="1" noProof="1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E0A40FA-1B79-4089-8B9A-3BA22865FE4E}" type="parTrans" cxnId="{516EC545-1971-48B3-978C-4756FCDCCFD9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CEF1965-C516-4C44-BAE3-2FA3F5116930}" type="sibTrans" cxnId="{516EC545-1971-48B3-978C-4756FCDCCFD9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F4DA4D9-01DC-439B-8F27-AAA47846B277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7BD98E3C-315B-4C9C-8D58-D6DB162B58F8}" type="pres">
      <dgm:prSet presAssocID="{4AF52931-E4CA-4429-AACB-B8747CDB2409}" presName="compNode" presStyleCnt="0"/>
      <dgm:spPr/>
    </dgm:pt>
    <dgm:pt modelId="{DD5F79B1-3C2C-4604-AC16-19B868C74020}" type="pres">
      <dgm:prSet presAssocID="{4AF52931-E4CA-4429-AACB-B8747CDB2409}" presName="bgRect" presStyleLbl="bgShp" presStyleIdx="0" presStyleCnt="3" custLinFactX="-100000" custLinFactY="-91746" custLinFactNeighborX="-129530" custLinFactNeighborY="-100000"/>
      <dgm:spPr/>
    </dgm:pt>
    <dgm:pt modelId="{B949D2F1-162D-4D02-A732-D01345E22AA4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B131C359-49F1-4CB8-8E9B-1B1386A2778B}" type="pres">
      <dgm:prSet presAssocID="{4AF52931-E4CA-4429-AACB-B8747CDB2409}" presName="spaceRect" presStyleCnt="0"/>
      <dgm:spPr/>
    </dgm:pt>
    <dgm:pt modelId="{F8F5240A-0D85-485B-9D93-407D1FFAF913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</dgm:pt>
    <dgm:pt modelId="{D8ABCEC2-390B-429B-9081-E082DA5D0427}" type="pres">
      <dgm:prSet presAssocID="{D86AF01C-9CBC-41F8-9354-48CD82BDFDC9}" presName="sibTrans" presStyleCnt="0"/>
      <dgm:spPr/>
    </dgm:pt>
    <dgm:pt modelId="{F2D54F12-8080-4E0C-BD80-92EA1630D084}" type="pres">
      <dgm:prSet presAssocID="{81BEB84D-9A77-49C6-9301-B3359FCAC75F}" presName="compNode" presStyleCnt="0"/>
      <dgm:spPr/>
    </dgm:pt>
    <dgm:pt modelId="{CBA0401E-7684-42C8-839E-D801768D883C}" type="pres">
      <dgm:prSet presAssocID="{81BEB84D-9A77-49C6-9301-B3359FCAC75F}" presName="bgRect" presStyleLbl="bgShp" presStyleIdx="1" presStyleCnt="3" custLinFactNeighborX="869" custLinFactNeighborY="-1997"/>
      <dgm:spPr/>
    </dgm:pt>
    <dgm:pt modelId="{EF3B2503-2995-401B-AD2A-8687192014FC}" type="pres">
      <dgm:prSet presAssocID="{81BEB84D-9A77-49C6-9301-B3359FCAC7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est tubes"/>
        </a:ext>
      </dgm:extLst>
    </dgm:pt>
    <dgm:pt modelId="{69262E9A-AC8B-4E45-B562-DDB0B7EF679B}" type="pres">
      <dgm:prSet presAssocID="{81BEB84D-9A77-49C6-9301-B3359FCAC75F}" presName="spaceRect" presStyleCnt="0"/>
      <dgm:spPr/>
    </dgm:pt>
    <dgm:pt modelId="{686301C7-6BD3-4366-8AD9-2496B2EDF77C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</dgm:pt>
    <dgm:pt modelId="{6ED4671C-AA9A-4E39-8821-8479FB442A42}" type="pres">
      <dgm:prSet presAssocID="{5D260F18-25D2-4074-87F1-7E78DDA61C58}" presName="sibTrans" presStyleCnt="0"/>
      <dgm:spPr/>
    </dgm:pt>
    <dgm:pt modelId="{73B0EF57-FE6C-4349-B546-40C4671BE0AF}" type="pres">
      <dgm:prSet presAssocID="{BFF9359E-E9B1-4B73-BACC-2C7988765B16}" presName="compNode" presStyleCnt="0"/>
      <dgm:spPr/>
    </dgm:pt>
    <dgm:pt modelId="{5865A6BD-F99C-4927-AA71-14438D8BD5FD}" type="pres">
      <dgm:prSet presAssocID="{BFF9359E-E9B1-4B73-BACC-2C7988765B16}" presName="bgRect" presStyleLbl="bgShp" presStyleIdx="2" presStyleCnt="3"/>
      <dgm:spPr/>
    </dgm:pt>
    <dgm:pt modelId="{F7573F21-6CA6-4D82-A5B8-20E46E8BAE44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CFA2DEF1-3E86-45A4-93DF-3F3524CE8FA1}" type="pres">
      <dgm:prSet presAssocID="{BFF9359E-E9B1-4B73-BACC-2C7988765B16}" presName="spaceRect" presStyleCnt="0"/>
      <dgm:spPr/>
    </dgm:pt>
    <dgm:pt modelId="{3A277CF8-63F3-4E73-9A0E-6D37315945D9}" type="pres">
      <dgm:prSet presAssocID="{BFF9359E-E9B1-4B73-BACC-2C7988765B16}" presName="parTx" presStyleLbl="revTx" presStyleIdx="2" presStyleCnt="3" custScaleX="100733" custScaleY="100607">
        <dgm:presLayoutVars>
          <dgm:chMax val="0"/>
          <dgm:chPref val="0"/>
        </dgm:presLayoutVars>
      </dgm:prSet>
      <dgm:spPr/>
    </dgm:pt>
  </dgm:ptLst>
  <dgm:cxnLst>
    <dgm:cxn modelId="{157D760D-D278-416A-8A95-E1E5E1AC50DD}" type="presOf" srcId="{BFF9359E-E9B1-4B73-BACC-2C7988765B16}" destId="{3A277CF8-63F3-4E73-9A0E-6D37315945D9}" srcOrd="0" destOrd="0" presId="urn:microsoft.com/office/officeart/2018/2/layout/IconVerticalSolidList"/>
    <dgm:cxn modelId="{0FB2B426-F0E1-46AC-8877-C6BC9AFEAA79}" type="presOf" srcId="{81BEB84D-9A77-49C6-9301-B3359FCAC75F}" destId="{686301C7-6BD3-4366-8AD9-2496B2EDF77C}" srcOrd="0" destOrd="0" presId="urn:microsoft.com/office/officeart/2018/2/layout/IconVerticalSolidList"/>
    <dgm:cxn modelId="{E35E8428-56F2-46AB-9E50-4261F022E415}" type="presOf" srcId="{4AF52931-E4CA-4429-AACB-B8747CDB2409}" destId="{F8F5240A-0D85-485B-9D93-407D1FFAF913}" srcOrd="0" destOrd="0" presId="urn:microsoft.com/office/officeart/2018/2/layout/IconVerticalSolidList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9AA0145A-3FA6-4E40-B6CD-6DB3507FF368}" type="presOf" srcId="{C7720856-93F0-4CC7-B7FD-2466914A11D4}" destId="{6F4DA4D9-01DC-439B-8F27-AAA47846B277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AFECB7CA-4E50-4F60-A6FB-C3816E8CAB87}" type="presParOf" srcId="{6F4DA4D9-01DC-439B-8F27-AAA47846B277}" destId="{7BD98E3C-315B-4C9C-8D58-D6DB162B58F8}" srcOrd="0" destOrd="0" presId="urn:microsoft.com/office/officeart/2018/2/layout/IconVerticalSolidList"/>
    <dgm:cxn modelId="{A2217810-9D1C-4BC7-BE87-D83BE419F7B1}" type="presParOf" srcId="{7BD98E3C-315B-4C9C-8D58-D6DB162B58F8}" destId="{DD5F79B1-3C2C-4604-AC16-19B868C74020}" srcOrd="0" destOrd="0" presId="urn:microsoft.com/office/officeart/2018/2/layout/IconVerticalSolidList"/>
    <dgm:cxn modelId="{30B94466-A785-41BF-BAD4-03A089615086}" type="presParOf" srcId="{7BD98E3C-315B-4C9C-8D58-D6DB162B58F8}" destId="{B949D2F1-162D-4D02-A732-D01345E22AA4}" srcOrd="1" destOrd="0" presId="urn:microsoft.com/office/officeart/2018/2/layout/IconVerticalSolidList"/>
    <dgm:cxn modelId="{FFB8D8B5-5828-46DD-BA77-13638195E4D6}" type="presParOf" srcId="{7BD98E3C-315B-4C9C-8D58-D6DB162B58F8}" destId="{B131C359-49F1-4CB8-8E9B-1B1386A2778B}" srcOrd="2" destOrd="0" presId="urn:microsoft.com/office/officeart/2018/2/layout/IconVerticalSolidList"/>
    <dgm:cxn modelId="{11227E96-FF77-4F39-8B07-07E8611C740D}" type="presParOf" srcId="{7BD98E3C-315B-4C9C-8D58-D6DB162B58F8}" destId="{F8F5240A-0D85-485B-9D93-407D1FFAF913}" srcOrd="3" destOrd="0" presId="urn:microsoft.com/office/officeart/2018/2/layout/IconVerticalSolidList"/>
    <dgm:cxn modelId="{FFC4B6D5-9F56-4405-843A-09B40CA888A3}" type="presParOf" srcId="{6F4DA4D9-01DC-439B-8F27-AAA47846B277}" destId="{D8ABCEC2-390B-429B-9081-E082DA5D0427}" srcOrd="1" destOrd="0" presId="urn:microsoft.com/office/officeart/2018/2/layout/IconVerticalSolidList"/>
    <dgm:cxn modelId="{16ACC83C-7034-4747-BC5D-1E635B3C6CE7}" type="presParOf" srcId="{6F4DA4D9-01DC-439B-8F27-AAA47846B277}" destId="{F2D54F12-8080-4E0C-BD80-92EA1630D084}" srcOrd="2" destOrd="0" presId="urn:microsoft.com/office/officeart/2018/2/layout/IconVerticalSolidList"/>
    <dgm:cxn modelId="{8B276A48-7CBD-4E21-9430-CF0A09D6C0BD}" type="presParOf" srcId="{F2D54F12-8080-4E0C-BD80-92EA1630D084}" destId="{CBA0401E-7684-42C8-839E-D801768D883C}" srcOrd="0" destOrd="0" presId="urn:microsoft.com/office/officeart/2018/2/layout/IconVerticalSolidList"/>
    <dgm:cxn modelId="{F08383BF-FD60-4A49-AD77-65D910EFB252}" type="presParOf" srcId="{F2D54F12-8080-4E0C-BD80-92EA1630D084}" destId="{EF3B2503-2995-401B-AD2A-8687192014FC}" srcOrd="1" destOrd="0" presId="urn:microsoft.com/office/officeart/2018/2/layout/IconVerticalSolidList"/>
    <dgm:cxn modelId="{9D8D1D89-E527-4484-AD56-92A94FED0B6C}" type="presParOf" srcId="{F2D54F12-8080-4E0C-BD80-92EA1630D084}" destId="{69262E9A-AC8B-4E45-B562-DDB0B7EF679B}" srcOrd="2" destOrd="0" presId="urn:microsoft.com/office/officeart/2018/2/layout/IconVerticalSolidList"/>
    <dgm:cxn modelId="{6BE50CC8-CADE-45A7-BC96-23D75538F39A}" type="presParOf" srcId="{F2D54F12-8080-4E0C-BD80-92EA1630D084}" destId="{686301C7-6BD3-4366-8AD9-2496B2EDF77C}" srcOrd="3" destOrd="0" presId="urn:microsoft.com/office/officeart/2018/2/layout/IconVerticalSolidList"/>
    <dgm:cxn modelId="{159D78D4-1170-4693-834B-E3B0A1E5AA76}" type="presParOf" srcId="{6F4DA4D9-01DC-439B-8F27-AAA47846B277}" destId="{6ED4671C-AA9A-4E39-8821-8479FB442A42}" srcOrd="3" destOrd="0" presId="urn:microsoft.com/office/officeart/2018/2/layout/IconVerticalSolidList"/>
    <dgm:cxn modelId="{0E014224-8D52-4573-89D1-F50AF2BE6748}" type="presParOf" srcId="{6F4DA4D9-01DC-439B-8F27-AAA47846B277}" destId="{73B0EF57-FE6C-4349-B546-40C4671BE0AF}" srcOrd="4" destOrd="0" presId="urn:microsoft.com/office/officeart/2018/2/layout/IconVerticalSolidList"/>
    <dgm:cxn modelId="{ACBC9EF5-3D90-4A12-AA98-CAAF2742426F}" type="presParOf" srcId="{73B0EF57-FE6C-4349-B546-40C4671BE0AF}" destId="{5865A6BD-F99C-4927-AA71-14438D8BD5FD}" srcOrd="0" destOrd="0" presId="urn:microsoft.com/office/officeart/2018/2/layout/IconVerticalSolidList"/>
    <dgm:cxn modelId="{528DEE1A-B9B3-44B7-9915-05F053EAB214}" type="presParOf" srcId="{73B0EF57-FE6C-4349-B546-40C4671BE0AF}" destId="{F7573F21-6CA6-4D82-A5B8-20E46E8BAE44}" srcOrd="1" destOrd="0" presId="urn:microsoft.com/office/officeart/2018/2/layout/IconVerticalSolidList"/>
    <dgm:cxn modelId="{BBB56E6E-28C7-4B11-9E9C-87BF204F01B2}" type="presParOf" srcId="{73B0EF57-FE6C-4349-B546-40C4671BE0AF}" destId="{CFA2DEF1-3E86-45A4-93DF-3F3524CE8FA1}" srcOrd="2" destOrd="0" presId="urn:microsoft.com/office/officeart/2018/2/layout/IconVerticalSolidList"/>
    <dgm:cxn modelId="{109CAEC4-7E84-44CD-AC12-5A4173227651}" type="presParOf" srcId="{73B0EF57-FE6C-4349-B546-40C4671BE0AF}" destId="{3A277CF8-63F3-4E73-9A0E-6D37315945D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5F79B1-3C2C-4604-AC16-19B868C74020}">
      <dsp:nvSpPr>
        <dsp:cNvPr id="0" name=""/>
        <dsp:cNvSpPr/>
      </dsp:nvSpPr>
      <dsp:spPr>
        <a:xfrm>
          <a:off x="0" y="0"/>
          <a:ext cx="11376453" cy="14132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49D2F1-162D-4D02-A732-D01345E22AA4}">
      <dsp:nvSpPr>
        <dsp:cNvPr id="0" name=""/>
        <dsp:cNvSpPr/>
      </dsp:nvSpPr>
      <dsp:spPr>
        <a:xfrm>
          <a:off x="427516" y="323125"/>
          <a:ext cx="778062" cy="7773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F5240A-0D85-485B-9D93-407D1FFAF913}">
      <dsp:nvSpPr>
        <dsp:cNvPr id="0" name=""/>
        <dsp:cNvSpPr/>
      </dsp:nvSpPr>
      <dsp:spPr>
        <a:xfrm>
          <a:off x="1633095" y="5137"/>
          <a:ext cx="9624873" cy="1421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480" tIns="150480" rIns="150480" bIns="150480" numCol="1" spcCol="1270" rtlCol="0" anchor="ctr" anchorCtr="0">
          <a:noAutofit/>
        </a:bodyPr>
        <a:lstStyle/>
        <a:p>
          <a:pPr marL="0" lvl="0" indent="0" algn="just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noProof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В этом учебном году 5 учителей прошли аттестацию </a:t>
          </a:r>
          <a:r>
            <a:rPr lang="ru-RU" sz="2000" b="1" kern="1200" dirty="0" err="1">
              <a:solidFill>
                <a:schemeClr val="tx1"/>
              </a:solidFill>
            </a:rPr>
            <a:t>Шукимбаева</a:t>
          </a:r>
          <a:r>
            <a:rPr lang="ru-RU" sz="2000" b="1" kern="1200" dirty="0">
              <a:solidFill>
                <a:schemeClr val="tx1"/>
              </a:solidFill>
            </a:rPr>
            <a:t> </a:t>
          </a:r>
          <a:r>
            <a:rPr lang="ru-RU" sz="2000" b="1" kern="1200" dirty="0" err="1">
              <a:solidFill>
                <a:schemeClr val="tx1"/>
              </a:solidFill>
            </a:rPr>
            <a:t>Нурсулу</a:t>
          </a:r>
          <a:r>
            <a:rPr lang="ru-RU" sz="2000" b="1" kern="1200" dirty="0">
              <a:solidFill>
                <a:schemeClr val="tx1"/>
              </a:solidFill>
            </a:rPr>
            <a:t> </a:t>
          </a:r>
          <a:r>
            <a:rPr lang="ru-RU" sz="2000" b="1" kern="1200" dirty="0" err="1">
              <a:solidFill>
                <a:schemeClr val="tx1"/>
              </a:solidFill>
            </a:rPr>
            <a:t>Абдисадыковна</a:t>
          </a:r>
          <a:r>
            <a:rPr lang="ru-RU" sz="2000" b="1" kern="1200" dirty="0">
              <a:solidFill>
                <a:schemeClr val="tx1"/>
              </a:solidFill>
            </a:rPr>
            <a:t> ( 1 К повысила), Пименова Екатерина Николаевна (1 К), </a:t>
          </a:r>
          <a:r>
            <a:rPr lang="ru-RU" sz="2000" b="1" kern="1200" dirty="0" err="1">
              <a:solidFill>
                <a:schemeClr val="tx1"/>
              </a:solidFill>
            </a:rPr>
            <a:t>Кочугурова</a:t>
          </a:r>
          <a:r>
            <a:rPr lang="ru-RU" sz="2000" b="1" kern="1200" dirty="0">
              <a:solidFill>
                <a:schemeClr val="tx1"/>
              </a:solidFill>
            </a:rPr>
            <a:t> Ольга Анатольевна ВК повысила), Рамазанова Тамара Владимировна (ВК), </a:t>
          </a:r>
          <a:r>
            <a:rPr lang="ru-RU" sz="2000" b="1" kern="1200" dirty="0" err="1">
              <a:solidFill>
                <a:schemeClr val="tx1"/>
              </a:solidFill>
            </a:rPr>
            <a:t>Лужнова</a:t>
          </a:r>
          <a:r>
            <a:rPr lang="ru-RU" sz="2000" b="1" kern="1200" dirty="0">
              <a:solidFill>
                <a:schemeClr val="tx1"/>
              </a:solidFill>
            </a:rPr>
            <a:t> Татьяна Леонтьевна (1 К)</a:t>
          </a:r>
          <a:endParaRPr lang="ru-RU" sz="2000" b="1" kern="1200" noProof="1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633095" y="5137"/>
        <a:ext cx="9624873" cy="1421855"/>
      </dsp:txXfrm>
    </dsp:sp>
    <dsp:sp modelId="{CBA0401E-7684-42C8-839E-D801768D883C}">
      <dsp:nvSpPr>
        <dsp:cNvPr id="0" name=""/>
        <dsp:cNvSpPr/>
      </dsp:nvSpPr>
      <dsp:spPr>
        <a:xfrm>
          <a:off x="0" y="1723766"/>
          <a:ext cx="11376453" cy="14132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B2503-2995-401B-AD2A-8687192014FC}">
      <dsp:nvSpPr>
        <dsp:cNvPr id="0" name=""/>
        <dsp:cNvSpPr/>
      </dsp:nvSpPr>
      <dsp:spPr>
        <a:xfrm>
          <a:off x="427516" y="2069976"/>
          <a:ext cx="778062" cy="7773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6301C7-6BD3-4366-8AD9-2496B2EDF77C}">
      <dsp:nvSpPr>
        <dsp:cNvPr id="0" name=""/>
        <dsp:cNvSpPr/>
      </dsp:nvSpPr>
      <dsp:spPr>
        <a:xfrm>
          <a:off x="1633095" y="1751989"/>
          <a:ext cx="9630068" cy="1421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480" tIns="150480" rIns="150480" bIns="15048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>
              <a:solidFill>
                <a:schemeClr val="tx1"/>
              </a:solidFill>
            </a:rPr>
            <a:t>Участие в олимпиаде «ДНК науки» дистанционный этап и региональный этап Раковская Ольга Сергеевна учитель химии МОАУ «СОШ № 13». </a:t>
          </a:r>
          <a:endParaRPr lang="ru-RU" sz="2400" b="1" kern="1200" noProof="1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633095" y="1751989"/>
        <a:ext cx="9630068" cy="1421855"/>
      </dsp:txXfrm>
    </dsp:sp>
    <dsp:sp modelId="{5865A6BD-F99C-4927-AA71-14438D8BD5FD}">
      <dsp:nvSpPr>
        <dsp:cNvPr id="0" name=""/>
        <dsp:cNvSpPr/>
      </dsp:nvSpPr>
      <dsp:spPr>
        <a:xfrm>
          <a:off x="0" y="3503156"/>
          <a:ext cx="11376453" cy="14132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73F21-6CA6-4D82-A5B8-20E46E8BAE44}">
      <dsp:nvSpPr>
        <dsp:cNvPr id="0" name=""/>
        <dsp:cNvSpPr/>
      </dsp:nvSpPr>
      <dsp:spPr>
        <a:xfrm>
          <a:off x="427516" y="3821143"/>
          <a:ext cx="778062" cy="7773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77CF8-63F3-4E73-9A0E-6D37315945D9}">
      <dsp:nvSpPr>
        <dsp:cNvPr id="0" name=""/>
        <dsp:cNvSpPr/>
      </dsp:nvSpPr>
      <dsp:spPr>
        <a:xfrm>
          <a:off x="1597800" y="3498840"/>
          <a:ext cx="9700657" cy="14304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480" tIns="150480" rIns="150480" bIns="15048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2400" b="1" kern="1200" dirty="0">
              <a:solidFill>
                <a:schemeClr val="tx1"/>
              </a:solidFill>
            </a:rPr>
            <a:t>Школа молодого педагога (ежемесячная работа по усовершенствованию педагогического опыта учителей на базе МОАУ «СОШ № 25» проводит </a:t>
          </a:r>
          <a:r>
            <a:rPr lang="ru-RU" sz="2400" b="1" kern="1200" dirty="0" err="1">
              <a:solidFill>
                <a:schemeClr val="tx1"/>
              </a:solidFill>
            </a:rPr>
            <a:t>Филлипова</a:t>
          </a:r>
          <a:r>
            <a:rPr lang="ru-RU" sz="2400" b="1" kern="1200" dirty="0">
              <a:solidFill>
                <a:schemeClr val="tx1"/>
              </a:solidFill>
            </a:rPr>
            <a:t> Анна Михайловна).</a:t>
          </a:r>
          <a:endParaRPr lang="ru-RU" sz="2400" b="1" kern="1200" noProof="1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597800" y="3498840"/>
        <a:ext cx="9700657" cy="14304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Вертикальный сплошной список со значками"/>
  <dgm:desc val="Используется для отображения сверху вниз последовательности визуальных элементов, сгруппированных в фигуре, с текстом уровня 1 или уровня 1 и 2. Рекомендуется использовать значки или небольшие изображения с более длинными описаниями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2AEF700-9B0B-4359-8356-DCE7EE4E41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B9BF05B-06DB-4EC8-B476-CF95F9BD85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B8C555D-D61D-4CCD-829C-8805F5E9C7DE}" type="datetime1">
              <a:rPr lang="ru-RU" smtClean="0"/>
              <a:t>24.12.2023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21952E-79CD-4E03-AAEB-C22680419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3DCA65F-8548-4E36-8331-FD471638BD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8CE0281-66A0-46B8-BDE2-AEF0C74537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35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93BF0EC-F003-46F1-9A17-601B51810292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9EDED1C-4656-4CF8-AD34-DC4A65BB3913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954299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842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230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17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B06A3F-53F8-4B5C-9294-B390023373D2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8740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5108728"/>
            <a:ext cx="10364452" cy="682472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59FEC3C-665A-4DD7-8226-6EA04E55C0F9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7697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rtlCol="0" anchor="ctr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5" y="4204821"/>
            <a:ext cx="10364452" cy="1586380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8D2C58-00F6-4121-A5B7-CAB48E71F7D9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242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3" hasCustomPrompt="1"/>
          </p:nvPr>
        </p:nvSpPr>
        <p:spPr>
          <a:xfrm>
            <a:off x="1720644" y="3610032"/>
            <a:ext cx="8752299" cy="59478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4372796"/>
            <a:ext cx="10364452" cy="1421053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C34F91-A333-485D-9CA2-15B1210DFF68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3" name="Надпись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«</a:t>
            </a:r>
          </a:p>
        </p:txBody>
      </p:sp>
      <p:sp>
        <p:nvSpPr>
          <p:cNvPr id="14" name="Надпись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1610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5" y="4662335"/>
            <a:ext cx="10364452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8D600-2791-4A49-8C22-14F3AD94EEC0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9213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774" y="2367093"/>
            <a:ext cx="3298976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 hasCustomPrompt="1"/>
          </p:nvPr>
        </p:nvSpPr>
        <p:spPr>
          <a:xfrm>
            <a:off x="913774" y="2943355"/>
            <a:ext cx="3298976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452389" y="2367093"/>
            <a:ext cx="329152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 hasCustomPrompt="1"/>
          </p:nvPr>
        </p:nvSpPr>
        <p:spPr>
          <a:xfrm>
            <a:off x="4441348" y="2943355"/>
            <a:ext cx="3303351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7973298" y="2367093"/>
            <a:ext cx="33049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 hasCustomPrompt="1"/>
          </p:nvPr>
        </p:nvSpPr>
        <p:spPr>
          <a:xfrm>
            <a:off x="7973298" y="2943355"/>
            <a:ext cx="3304928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2B2C81-98FF-4E9B-A69B-15FD8A8170A4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88399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774" y="4204820"/>
            <a:ext cx="3296409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Рисунок 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 hasCustomPrompt="1"/>
          </p:nvPr>
        </p:nvSpPr>
        <p:spPr>
          <a:xfrm>
            <a:off x="913774" y="4781082"/>
            <a:ext cx="3296409" cy="101011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442759" y="4204820"/>
            <a:ext cx="33018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 hasCustomPrompt="1"/>
          </p:nvPr>
        </p:nvSpPr>
        <p:spPr>
          <a:xfrm>
            <a:off x="4441348" y="4781080"/>
            <a:ext cx="3303352" cy="101011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7973298" y="4204820"/>
            <a:ext cx="330068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Рисунок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 hasCustomPrompt="1"/>
          </p:nvPr>
        </p:nvSpPr>
        <p:spPr>
          <a:xfrm>
            <a:off x="7973173" y="4781078"/>
            <a:ext cx="3305053" cy="1010121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CE79FB-ED8D-4530-AACC-8FA5857BFD2F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97418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Вертикальный текст 2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913775" y="2367093"/>
            <a:ext cx="10364452" cy="3424107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C9C97-D36A-4022-B5AE-3B26A54A8F6E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3966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Вертикальный текст 2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913775" y="609601"/>
            <a:ext cx="7658724" cy="5181599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B51B99-2292-4206-B8F2-82B7DA748FD9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55640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913775" y="2376520"/>
            <a:ext cx="10364452" cy="3424107"/>
          </a:xfrm>
        </p:spPr>
        <p:txBody>
          <a:bodyPr rtlCol="0" anchor="ctr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3D3382-ECF4-4D79-B6F5-1523C8FB8295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2497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Объект 2"/>
          <p:cNvSpPr>
            <a:spLocks noGrp="1"/>
          </p:cNvSpPr>
          <p:nvPr>
            <p:ph sz="quarter" idx="13" hasCustomPrompt="1"/>
          </p:nvPr>
        </p:nvSpPr>
        <p:spPr>
          <a:xfrm>
            <a:off x="913774" y="2367092"/>
            <a:ext cx="10363826" cy="34241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8FB68A-8D23-4657-9842-DB3C7014DB21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6270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774" y="3657457"/>
            <a:ext cx="10351752" cy="1368183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5E7467-7C29-4314-8BF9-47A49D53698D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7535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Объект 2"/>
          <p:cNvSpPr>
            <a:spLocks noGrp="1"/>
          </p:cNvSpPr>
          <p:nvPr>
            <p:ph sz="quarter" idx="13" hasCustomPrompt="1"/>
          </p:nvPr>
        </p:nvSpPr>
        <p:spPr>
          <a:xfrm>
            <a:off x="913774" y="2367092"/>
            <a:ext cx="5106026" cy="34241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4" hasCustomPrompt="1"/>
          </p:nvPr>
        </p:nvSpPr>
        <p:spPr>
          <a:xfrm>
            <a:off x="6172200" y="2367092"/>
            <a:ext cx="5105400" cy="34241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01FEC0-DF9D-4588-A73C-5E92B0942689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55164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6328" y="2371018"/>
            <a:ext cx="487347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3" hasCustomPrompt="1"/>
          </p:nvPr>
        </p:nvSpPr>
        <p:spPr>
          <a:xfrm>
            <a:off x="913774" y="3051012"/>
            <a:ext cx="5106027" cy="274018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396423" y="2371018"/>
            <a:ext cx="488180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/>
          <p:cNvSpPr>
            <a:spLocks noGrp="1"/>
          </p:cNvSpPr>
          <p:nvPr>
            <p:ph sz="quarter" idx="14" hasCustomPrompt="1"/>
          </p:nvPr>
        </p:nvSpPr>
        <p:spPr>
          <a:xfrm>
            <a:off x="6172200" y="3051012"/>
            <a:ext cx="5105401" cy="274018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898C72B-C8C2-47E9-81E0-B0F4E8F89773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2024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E4DCC9-9CB6-4072-B46D-05619032A79B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1332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2968B2-08A3-4B88-968A-ACCFB114B261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537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Объект 2"/>
          <p:cNvSpPr>
            <a:spLocks noGrp="1"/>
          </p:cNvSpPr>
          <p:nvPr>
            <p:ph sz="quarter" idx="13" hasCustomPrompt="1"/>
          </p:nvPr>
        </p:nvSpPr>
        <p:spPr>
          <a:xfrm>
            <a:off x="5078062" y="609600"/>
            <a:ext cx="6200163" cy="5181599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2632852"/>
            <a:ext cx="3935689" cy="3158348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29B08C-C3CE-4C65-86C8-00FE401CB61A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8518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94" y="2632852"/>
            <a:ext cx="5934949" cy="3158347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A68420-2D68-4B2D-8A2E-86629732A93B}" type="datetime1">
              <a:rPr lang="ru-RU" noProof="0" smtClean="0"/>
              <a:t>24.12.2023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8249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110B2B38-6C10-4E55-8EB6-D1860FD9C735}" type="datetime1">
              <a:rPr lang="ru-RU" noProof="0" smtClean="0"/>
              <a:t>24.12.2023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6D22F896-40B5-4ADD-8801-0D06FADFA09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5226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705" r:id="rId18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7">
            <a:extLst>
              <a:ext uri="{FF2B5EF4-FFF2-40B4-BE49-F238E27FC236}">
                <a16:creationId xmlns:a16="http://schemas.microsoft.com/office/drawing/2014/main" id="{CD6AEB22-E87F-AB37-6BFE-E37CAEF44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073" y="0"/>
            <a:ext cx="9563332" cy="681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0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23E4210-4F55-DF19-1E39-990CE1C880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244331"/>
              </p:ext>
            </p:extLst>
          </p:nvPr>
        </p:nvGraphicFramePr>
        <p:xfrm>
          <a:off x="403654" y="1070919"/>
          <a:ext cx="11114429" cy="55090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1510">
                  <a:extLst>
                    <a:ext uri="{9D8B030D-6E8A-4147-A177-3AD203B41FA5}">
                      <a16:colId xmlns:a16="http://schemas.microsoft.com/office/drawing/2014/main" val="4145812696"/>
                    </a:ext>
                  </a:extLst>
                </a:gridCol>
                <a:gridCol w="2752289">
                  <a:extLst>
                    <a:ext uri="{9D8B030D-6E8A-4147-A177-3AD203B41FA5}">
                      <a16:colId xmlns:a16="http://schemas.microsoft.com/office/drawing/2014/main" val="1004732075"/>
                    </a:ext>
                  </a:extLst>
                </a:gridCol>
                <a:gridCol w="2428311">
                  <a:extLst>
                    <a:ext uri="{9D8B030D-6E8A-4147-A177-3AD203B41FA5}">
                      <a16:colId xmlns:a16="http://schemas.microsoft.com/office/drawing/2014/main" val="1583370983"/>
                    </a:ext>
                  </a:extLst>
                </a:gridCol>
                <a:gridCol w="1732319">
                  <a:extLst>
                    <a:ext uri="{9D8B030D-6E8A-4147-A177-3AD203B41FA5}">
                      <a16:colId xmlns:a16="http://schemas.microsoft.com/office/drawing/2014/main" val="4033176423"/>
                    </a:ext>
                  </a:extLst>
                </a:gridCol>
              </a:tblGrid>
              <a:tr h="7981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600" kern="100" dirty="0">
                          <a:effectLst/>
                        </a:rPr>
                        <a:t>Муниципальное образовательное автономное учреждение "Средняя общеобразовательная школа №13 г. Орска"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Раковская Ольга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Сергеевна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победитель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34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extLst>
                  <a:ext uri="{0D108BD9-81ED-4DB2-BD59-A6C34878D82A}">
                    <a16:rowId xmlns:a16="http://schemas.microsoft.com/office/drawing/2014/main" val="866303210"/>
                  </a:ext>
                </a:extLst>
              </a:tr>
              <a:tr h="7981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Муниципальное общеобразовательное автономное учреждение «Гимназия № 3 г. Орска Оренбургской области»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Кочугурова Ольга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 Анатольевна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призер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25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extLst>
                  <a:ext uri="{0D108BD9-81ED-4DB2-BD59-A6C34878D82A}">
                    <a16:rowId xmlns:a16="http://schemas.microsoft.com/office/drawing/2014/main" val="1261948044"/>
                  </a:ext>
                </a:extLst>
              </a:tr>
              <a:tr h="9962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Муниципальное образовательное автономное учреждение "Средняя общеобразовательная школа №13 г. Орска"</a:t>
                      </a:r>
                    </a:p>
                    <a:p>
                      <a:pPr marL="85725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 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Раковская Ольга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Сергеевна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 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призер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18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extLst>
                  <a:ext uri="{0D108BD9-81ED-4DB2-BD59-A6C34878D82A}">
                    <a16:rowId xmlns:a16="http://schemas.microsoft.com/office/drawing/2014/main" val="1442428448"/>
                  </a:ext>
                </a:extLst>
              </a:tr>
              <a:tr h="783601">
                <a:tc>
                  <a:txBody>
                    <a:bodyPr/>
                    <a:lstStyle/>
                    <a:p>
                      <a:pPr marL="85725" algn="just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Муниципальное общеобразовательное автономное учреждение "Гимназия № 2 г. Орска"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Рамазанова Тамара Владимировна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призер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17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extLst>
                  <a:ext uri="{0D108BD9-81ED-4DB2-BD59-A6C34878D82A}">
                    <a16:rowId xmlns:a16="http://schemas.microsoft.com/office/drawing/2014/main" val="3518832051"/>
                  </a:ext>
                </a:extLst>
              </a:tr>
              <a:tr h="79815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Муниципальное образовательное автономное учреждение "Средняя общеобразовательная школа №13 г. Орска"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Кочугурова Ольга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 Анатольевна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призер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16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extLst>
                  <a:ext uri="{0D108BD9-81ED-4DB2-BD59-A6C34878D82A}">
                    <a16:rowId xmlns:a16="http://schemas.microsoft.com/office/drawing/2014/main" val="4065934380"/>
                  </a:ext>
                </a:extLst>
              </a:tr>
              <a:tr h="9962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Муниципальное общеобразовательное автономное учреждение "Средняя общеобразовательная школа №25 г. Орска"</a:t>
                      </a:r>
                    </a:p>
                    <a:p>
                      <a:pPr marL="85725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 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Филиппова    Анна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Михайловна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 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>
                          <a:effectLst/>
                        </a:rPr>
                        <a:t>призер</a:t>
                      </a:r>
                      <a:endParaRPr lang="ru-RU" sz="16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600" kern="100" dirty="0">
                          <a:effectLst/>
                        </a:rPr>
                        <a:t>14</a:t>
                      </a:r>
                      <a:endParaRPr lang="ru-RU" sz="16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00" marR="6500" marT="6500" marB="6500"/>
                </a:tc>
                <a:extLst>
                  <a:ext uri="{0D108BD9-81ED-4DB2-BD59-A6C34878D82A}">
                    <a16:rowId xmlns:a16="http://schemas.microsoft.com/office/drawing/2014/main" val="381383093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F75E38B-374D-EB64-C262-CB0B03527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559" y="-99490"/>
            <a:ext cx="11395122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l"/>
              </a:tabLst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 данном учебном году в муниципальном этапе олимпиады по химии среди учащихся 8-х классов приняли участие 25 человек. Все учащиеся приступили к выполнению заданий.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l"/>
              </a:tabLst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Лучшие результаты участников олимпиады среди участников 8-х классов.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l"/>
              </a:tabLst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101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9DCAFB-A37E-6D26-8F4A-24CD0F4988DB}"/>
              </a:ext>
            </a:extLst>
          </p:cNvPr>
          <p:cNvSpPr txBox="1"/>
          <p:nvPr/>
        </p:nvSpPr>
        <p:spPr>
          <a:xfrm>
            <a:off x="222422" y="164758"/>
            <a:ext cx="116400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58508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данном учебном году в муниципальном этапе олимпиады по химии среди учащихся 9-х классов приняли участие 28 человек. Все учащиеся приступили к выполнению заданий.</a:t>
            </a:r>
          </a:p>
          <a:p>
            <a:pPr marL="540385" indent="-630555" algn="just">
              <a:spcAft>
                <a:spcPts val="0"/>
              </a:spcAft>
              <a:tabLst>
                <a:tab pos="58508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Лучшие результаты участников олимпиады среди участников 9-х классов.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35DFE82-2E2A-88F1-6512-F0C50379E6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427681"/>
              </p:ext>
            </p:extLst>
          </p:nvPr>
        </p:nvGraphicFramePr>
        <p:xfrm>
          <a:off x="403653" y="1210962"/>
          <a:ext cx="11335265" cy="5120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1636">
                  <a:extLst>
                    <a:ext uri="{9D8B030D-6E8A-4147-A177-3AD203B41FA5}">
                      <a16:colId xmlns:a16="http://schemas.microsoft.com/office/drawing/2014/main" val="1944386074"/>
                    </a:ext>
                  </a:extLst>
                </a:gridCol>
                <a:gridCol w="2798228">
                  <a:extLst>
                    <a:ext uri="{9D8B030D-6E8A-4147-A177-3AD203B41FA5}">
                      <a16:colId xmlns:a16="http://schemas.microsoft.com/office/drawing/2014/main" val="890553673"/>
                    </a:ext>
                  </a:extLst>
                </a:gridCol>
                <a:gridCol w="2504170">
                  <a:extLst>
                    <a:ext uri="{9D8B030D-6E8A-4147-A177-3AD203B41FA5}">
                      <a16:colId xmlns:a16="http://schemas.microsoft.com/office/drawing/2014/main" val="1822286392"/>
                    </a:ext>
                  </a:extLst>
                </a:gridCol>
                <a:gridCol w="1761231">
                  <a:extLst>
                    <a:ext uri="{9D8B030D-6E8A-4147-A177-3AD203B41FA5}">
                      <a16:colId xmlns:a16="http://schemas.microsoft.com/office/drawing/2014/main" val="109511604"/>
                    </a:ext>
                  </a:extLst>
                </a:gridCol>
              </a:tblGrid>
              <a:tr h="1984570">
                <a:tc>
                  <a:txBody>
                    <a:bodyPr/>
                    <a:lstStyle/>
                    <a:p>
                      <a:pPr algn="just"/>
                      <a:r>
                        <a:rPr lang="ru-RU" sz="2800" dirty="0">
                          <a:effectLst/>
                        </a:rPr>
                        <a:t>муниципальное общеобразовательное автономное учреждение "Гимназия № 2 г. Орска"</a:t>
                      </a:r>
                    </a:p>
                    <a:p>
                      <a:pPr algn="just"/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Рамазанова </a:t>
                      </a:r>
                    </a:p>
                    <a:p>
                      <a:pPr algn="ctr"/>
                      <a:r>
                        <a:rPr lang="ru-RU" sz="2800" dirty="0">
                          <a:effectLst/>
                        </a:rPr>
                        <a:t>Тамара </a:t>
                      </a:r>
                    </a:p>
                    <a:p>
                      <a:pPr algn="ctr"/>
                      <a:r>
                        <a:rPr lang="ru-RU" sz="2800" dirty="0">
                          <a:effectLst/>
                        </a:rPr>
                        <a:t>Владимировна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призер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effectLst/>
                        </a:rPr>
                        <a:t>16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0253710"/>
                  </a:ext>
                </a:extLst>
              </a:tr>
              <a:tr h="2381484">
                <a:tc>
                  <a:txBody>
                    <a:bodyPr/>
                    <a:lstStyle/>
                    <a:p>
                      <a:pPr algn="just"/>
                      <a:r>
                        <a:rPr lang="ru-RU" sz="2800" dirty="0">
                          <a:effectLst/>
                        </a:rPr>
                        <a:t>Муниципальное общеобразовательное автономное учреждение</a:t>
                      </a:r>
                      <a:br>
                        <a:rPr lang="ru-RU" sz="2800" dirty="0">
                          <a:effectLst/>
                        </a:rPr>
                      </a:br>
                      <a:r>
                        <a:rPr lang="ru-RU" sz="2800" dirty="0">
                          <a:effectLst/>
                        </a:rPr>
                        <a:t>"Средняя общеобразовательная школа № 4 г. Орска"</a:t>
                      </a:r>
                    </a:p>
                    <a:p>
                      <a:pPr algn="just"/>
                      <a:r>
                        <a:rPr lang="ru-RU" sz="28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>
                          <a:effectLst/>
                        </a:rPr>
                        <a:t>Пименова </a:t>
                      </a:r>
                    </a:p>
                    <a:p>
                      <a:pPr algn="ctr"/>
                      <a:r>
                        <a:rPr lang="ru-RU" sz="2800">
                          <a:effectLst/>
                        </a:rPr>
                        <a:t>Екатерина </a:t>
                      </a:r>
                    </a:p>
                    <a:p>
                      <a:pPr algn="ctr"/>
                      <a:r>
                        <a:rPr lang="ru-RU" sz="2800">
                          <a:effectLst/>
                        </a:rPr>
                        <a:t>Николаевна</a:t>
                      </a:r>
                    </a:p>
                    <a:p>
                      <a:pPr algn="ctr"/>
                      <a:r>
                        <a:rPr lang="ru-RU" sz="2800">
                          <a:effectLst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призер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effectLst/>
                        </a:rPr>
                        <a:t>12,5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451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270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9EBFFA-C8E9-89CF-4195-884AB4FC3662}"/>
              </a:ext>
            </a:extLst>
          </p:cNvPr>
          <p:cNvSpPr txBox="1"/>
          <p:nvPr/>
        </p:nvSpPr>
        <p:spPr>
          <a:xfrm>
            <a:off x="214184" y="115330"/>
            <a:ext cx="116977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58508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данном учебном году в муниципальном этапе олимпиады по химии среди учащихся 10-х классов приняли участие 15 человек. К выполнению заданий приступили все учащиеся.</a:t>
            </a:r>
          </a:p>
          <a:p>
            <a:pPr marL="540385" indent="-630555" algn="just">
              <a:spcAft>
                <a:spcPts val="0"/>
              </a:spcAft>
              <a:tabLst>
                <a:tab pos="58508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Лучшие результаты участников олимпиады среди участников 10-х классов.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FE6F9C6-23FC-F64C-6D45-894686E875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001489"/>
              </p:ext>
            </p:extLst>
          </p:nvPr>
        </p:nvGraphicFramePr>
        <p:xfrm>
          <a:off x="477795" y="1120346"/>
          <a:ext cx="11508259" cy="5486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71268">
                  <a:extLst>
                    <a:ext uri="{9D8B030D-6E8A-4147-A177-3AD203B41FA5}">
                      <a16:colId xmlns:a16="http://schemas.microsoft.com/office/drawing/2014/main" val="4289616225"/>
                    </a:ext>
                  </a:extLst>
                </a:gridCol>
                <a:gridCol w="2844584">
                  <a:extLst>
                    <a:ext uri="{9D8B030D-6E8A-4147-A177-3AD203B41FA5}">
                      <a16:colId xmlns:a16="http://schemas.microsoft.com/office/drawing/2014/main" val="1125909967"/>
                    </a:ext>
                  </a:extLst>
                </a:gridCol>
                <a:gridCol w="2545654">
                  <a:extLst>
                    <a:ext uri="{9D8B030D-6E8A-4147-A177-3AD203B41FA5}">
                      <a16:colId xmlns:a16="http://schemas.microsoft.com/office/drawing/2014/main" val="804045810"/>
                    </a:ext>
                  </a:extLst>
                </a:gridCol>
                <a:gridCol w="1646753">
                  <a:extLst>
                    <a:ext uri="{9D8B030D-6E8A-4147-A177-3AD203B41FA5}">
                      <a16:colId xmlns:a16="http://schemas.microsoft.com/office/drawing/2014/main" val="2093919978"/>
                    </a:ext>
                  </a:extLst>
                </a:gridCol>
              </a:tblGrid>
              <a:tr h="16857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Муниципальное общеобразовательное автономное учреждение "Гимназия № 2 г. Орска"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 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Рамазанова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Тамара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 Владимировна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 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победитель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39 б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7614711"/>
                  </a:ext>
                </a:extLst>
              </a:tr>
              <a:tr h="168576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Муниципальное общеобразовательное автономное учреждение "Гимназия № 2 г. Орска"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Рамазанова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Тамара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Владимировна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 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призер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31,5 б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00109120"/>
                  </a:ext>
                </a:extLst>
              </a:tr>
              <a:tr h="2114865">
                <a:tc>
                  <a:txBody>
                    <a:bodyPr/>
                    <a:lstStyle/>
                    <a:p>
                      <a:pPr marL="170180" algn="just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Муниципальное общеобразовательное автономное учреждение "Средняя общеобразовательная школа № 27 г. Орска"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Лужнова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Татьяна </a:t>
                      </a:r>
                    </a:p>
                    <a:p>
                      <a:pPr marL="170180" algn="ctr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Леонтьевна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0180" algn="just">
                        <a:lnSpc>
                          <a:spcPct val="107000"/>
                        </a:lnSpc>
                      </a:pPr>
                      <a:r>
                        <a:rPr lang="ru-RU" sz="2000" kern="100">
                          <a:effectLst/>
                        </a:rPr>
                        <a:t>призер</a:t>
                      </a:r>
                      <a:endParaRPr lang="ru-RU" sz="20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0180" algn="just">
                        <a:lnSpc>
                          <a:spcPct val="107000"/>
                        </a:lnSpc>
                      </a:pPr>
                      <a:r>
                        <a:rPr lang="ru-RU" sz="2000" kern="100" dirty="0">
                          <a:effectLst/>
                        </a:rPr>
                        <a:t>31 б</a:t>
                      </a:r>
                      <a:endParaRPr lang="ru-RU" sz="20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22993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860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8969150-DF18-4791-24FB-80244015F5EC}"/>
              </a:ext>
            </a:extLst>
          </p:cNvPr>
          <p:cNvSpPr txBox="1"/>
          <p:nvPr/>
        </p:nvSpPr>
        <p:spPr>
          <a:xfrm>
            <a:off x="362465" y="82378"/>
            <a:ext cx="112940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58508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данном учебном году в муниципальном этапе олимпиады по химии среди учащихся 11-х классов приняли участие 15 человек. К выполнению заданий приступили все учащиеся.</a:t>
            </a:r>
          </a:p>
          <a:p>
            <a:pPr marL="540385" indent="-630555" algn="just">
              <a:spcAft>
                <a:spcPts val="0"/>
              </a:spcAft>
              <a:tabLst>
                <a:tab pos="58508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Лучшие результаты участников олимпиады среди участников 11-х классов.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D2FBAA53-CCFB-2D93-96BC-4EF45EE86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178017"/>
              </p:ext>
            </p:extLst>
          </p:nvPr>
        </p:nvGraphicFramePr>
        <p:xfrm>
          <a:off x="148281" y="1005709"/>
          <a:ext cx="11804822" cy="57828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22044">
                  <a:extLst>
                    <a:ext uri="{9D8B030D-6E8A-4147-A177-3AD203B41FA5}">
                      <a16:colId xmlns:a16="http://schemas.microsoft.com/office/drawing/2014/main" val="2502441223"/>
                    </a:ext>
                  </a:extLst>
                </a:gridCol>
                <a:gridCol w="2947920">
                  <a:extLst>
                    <a:ext uri="{9D8B030D-6E8A-4147-A177-3AD203B41FA5}">
                      <a16:colId xmlns:a16="http://schemas.microsoft.com/office/drawing/2014/main" val="1701818627"/>
                    </a:ext>
                  </a:extLst>
                </a:gridCol>
                <a:gridCol w="2479408">
                  <a:extLst>
                    <a:ext uri="{9D8B030D-6E8A-4147-A177-3AD203B41FA5}">
                      <a16:colId xmlns:a16="http://schemas.microsoft.com/office/drawing/2014/main" val="2288973898"/>
                    </a:ext>
                  </a:extLst>
                </a:gridCol>
                <a:gridCol w="1855450">
                  <a:extLst>
                    <a:ext uri="{9D8B030D-6E8A-4147-A177-3AD203B41FA5}">
                      <a16:colId xmlns:a16="http://schemas.microsoft.com/office/drawing/2014/main" val="891342142"/>
                    </a:ext>
                  </a:extLst>
                </a:gridCol>
              </a:tblGrid>
              <a:tr h="1162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Муниципальное общеобразовательное автономное учреждение "Средняя общеобразовательная школа № 27 г. Орска"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Лужнова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Татьяна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Леонтьевна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победитель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77,5 б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extLst>
                  <a:ext uri="{0D108BD9-81ED-4DB2-BD59-A6C34878D82A}">
                    <a16:rowId xmlns:a16="http://schemas.microsoft.com/office/drawing/2014/main" val="21982403"/>
                  </a:ext>
                </a:extLst>
              </a:tr>
              <a:tr h="11627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Муниципальное общеобразовательное автономное учреждение "Средняя общеобразовательная школа № 27 г. Орска"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Лужнова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Татьяна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Леонтьевна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призер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70 б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extLst>
                  <a:ext uri="{0D108BD9-81ED-4DB2-BD59-A6C34878D82A}">
                    <a16:rowId xmlns:a16="http://schemas.microsoft.com/office/drawing/2014/main" val="4223956506"/>
                  </a:ext>
                </a:extLst>
              </a:tr>
              <a:tr h="112164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Муниципальное образовательное автономное учереждение "Средняя общеобразовательная школа №13 г.Орска"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Раковская Ольга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Сергеевна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призер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63,5 б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extLst>
                  <a:ext uri="{0D108BD9-81ED-4DB2-BD59-A6C34878D82A}">
                    <a16:rowId xmlns:a16="http://schemas.microsoft.com/office/drawing/2014/main" val="2598833515"/>
                  </a:ext>
                </a:extLst>
              </a:tr>
              <a:tr h="11627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Муниципальное общеобразовательное автономное учреждение "Средняя общеобразовательная школа №50 г. Орска им. В.П.Поляничко" 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Байжанова Зульфия </a:t>
                      </a:r>
                    </a:p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Талгатовна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призер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63 б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extLst>
                  <a:ext uri="{0D108BD9-81ED-4DB2-BD59-A6C34878D82A}">
                    <a16:rowId xmlns:a16="http://schemas.microsoft.com/office/drawing/2014/main" val="1455505464"/>
                  </a:ext>
                </a:extLst>
              </a:tr>
              <a:tr h="116009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Муниципальное Образовательное Автономное Учреждение "Средняя общеобразовательная школа №1 им. А. С. Макаренко г.Орска"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Лебедянцева Лариса Алексеевна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>
                          <a:effectLst/>
                        </a:rPr>
                        <a:t>призер</a:t>
                      </a:r>
                      <a:endParaRPr lang="ru-RU" sz="18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800" kern="100" dirty="0">
                          <a:effectLst/>
                        </a:rPr>
                        <a:t>62 б</a:t>
                      </a:r>
                      <a:endParaRPr lang="ru-RU" sz="18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372" marR="8372" marT="8372" marB="0" anchor="ctr"/>
                </a:tc>
                <a:extLst>
                  <a:ext uri="{0D108BD9-81ED-4DB2-BD59-A6C34878D82A}">
                    <a16:rowId xmlns:a16="http://schemas.microsoft.com/office/drawing/2014/main" val="3759334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73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3302AD-A7CC-A866-333B-E64B3B4509F8}"/>
              </a:ext>
            </a:extLst>
          </p:cNvPr>
          <p:cNvSpPr txBox="1"/>
          <p:nvPr/>
        </p:nvSpPr>
        <p:spPr>
          <a:xfrm>
            <a:off x="436605" y="345988"/>
            <a:ext cx="1124464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Областная олимпиада школьников по химии среди 8-х классов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/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областной олимпиаде школьников по химии среди учащихся 8-х классов приняли участие 47 человек.</a:t>
            </a: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Гимназия № 2 – победитель (29,5 б)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МОАУ "Гимназия № 3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г.Орска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"- призёр (18 б) 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МОАУ  "СОШ №4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г.Орска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 – призер (15,5 б)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МОАУ "СОШ №15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г.Орска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"- призер (18,5 б)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МОАУ «СОШ № 25» - призер (19 б, 18,5 б, 16,5 б, 14,5 б)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МОАУ «СОШ № 52» - призер (16 б)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947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65E0BEF-CA35-2E26-F025-84B1CB4470ED}"/>
              </a:ext>
            </a:extLst>
          </p:cNvPr>
          <p:cNvSpPr txBox="1"/>
          <p:nvPr/>
        </p:nvSpPr>
        <p:spPr>
          <a:xfrm>
            <a:off x="700216" y="107092"/>
            <a:ext cx="84437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0" u="none" strike="noStrike" dirty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План ГМО учителей химии на  2023-2024 гг. </a:t>
            </a:r>
            <a:endParaRPr lang="ru-RU" sz="36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4C6BA80-1A80-C1FA-D503-6F006E0E9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429790"/>
              </p:ext>
            </p:extLst>
          </p:nvPr>
        </p:nvGraphicFramePr>
        <p:xfrm>
          <a:off x="411892" y="753423"/>
          <a:ext cx="11294077" cy="3676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78325">
                  <a:extLst>
                    <a:ext uri="{9D8B030D-6E8A-4147-A177-3AD203B41FA5}">
                      <a16:colId xmlns:a16="http://schemas.microsoft.com/office/drawing/2014/main" val="428155396"/>
                    </a:ext>
                  </a:extLst>
                </a:gridCol>
                <a:gridCol w="1932220">
                  <a:extLst>
                    <a:ext uri="{9D8B030D-6E8A-4147-A177-3AD203B41FA5}">
                      <a16:colId xmlns:a16="http://schemas.microsoft.com/office/drawing/2014/main" val="1540442654"/>
                    </a:ext>
                  </a:extLst>
                </a:gridCol>
                <a:gridCol w="1372217">
                  <a:extLst>
                    <a:ext uri="{9D8B030D-6E8A-4147-A177-3AD203B41FA5}">
                      <a16:colId xmlns:a16="http://schemas.microsoft.com/office/drawing/2014/main" val="1418974343"/>
                    </a:ext>
                  </a:extLst>
                </a:gridCol>
                <a:gridCol w="1526111">
                  <a:extLst>
                    <a:ext uri="{9D8B030D-6E8A-4147-A177-3AD203B41FA5}">
                      <a16:colId xmlns:a16="http://schemas.microsoft.com/office/drawing/2014/main" val="2920894765"/>
                    </a:ext>
                  </a:extLst>
                </a:gridCol>
                <a:gridCol w="1812524">
                  <a:extLst>
                    <a:ext uri="{9D8B030D-6E8A-4147-A177-3AD203B41FA5}">
                      <a16:colId xmlns:a16="http://schemas.microsoft.com/office/drawing/2014/main" val="3659575897"/>
                    </a:ext>
                  </a:extLst>
                </a:gridCol>
                <a:gridCol w="1402142">
                  <a:extLst>
                    <a:ext uri="{9D8B030D-6E8A-4147-A177-3AD203B41FA5}">
                      <a16:colId xmlns:a16="http://schemas.microsoft.com/office/drawing/2014/main" val="3956630958"/>
                    </a:ext>
                  </a:extLst>
                </a:gridCol>
                <a:gridCol w="1470538">
                  <a:extLst>
                    <a:ext uri="{9D8B030D-6E8A-4147-A177-3AD203B41FA5}">
                      <a16:colId xmlns:a16="http://schemas.microsoft.com/office/drawing/2014/main" val="2690544391"/>
                    </a:ext>
                  </a:extLst>
                </a:gridCol>
              </a:tblGrid>
              <a:tr h="4484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>
                          <a:effectLst/>
                        </a:rPr>
                        <a:t>Вид  деятельности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>
                          <a:effectLst/>
                        </a:rPr>
                        <a:t>Исполнитель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>
                          <a:effectLst/>
                        </a:rPr>
                        <a:t>Предмет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>
                          <a:effectLst/>
                        </a:rPr>
                        <a:t>Вид  мероприятия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>
                          <a:effectLst/>
                        </a:rPr>
                        <a:t>Название  мероприятия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>
                          <a:effectLst/>
                        </a:rPr>
                        <a:t>Дата  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>
                          <a:effectLst/>
                        </a:rPr>
                        <a:t>Место</a:t>
                      </a:r>
                      <a:endParaRPr lang="ru-RU" sz="2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32701985"/>
                  </a:ext>
                </a:extLst>
              </a:tr>
              <a:tr h="23321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effectLst/>
                        </a:rPr>
                        <a:t>Организационная деятельность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effectLst/>
                        </a:rPr>
                        <a:t>Филиппова А.М.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effectLst/>
                        </a:rPr>
                        <a:t>Химия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effectLst/>
                        </a:rPr>
                        <a:t>изучение педагогического опыта учителей 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effectLst/>
                        </a:rPr>
                        <a:t>Школа молодого педагога 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>
                          <a:effectLst/>
                        </a:rPr>
                        <a:t>сентябрь, октябрь, ноябрь, декабрь,  февраль март, апрель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u="none" strike="noStrike" dirty="0">
                          <a:effectLst/>
                        </a:rPr>
                        <a:t>СОШ № 25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74745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43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2">
            <a:extLst>
              <a:ext uri="{FF2B5EF4-FFF2-40B4-BE49-F238E27FC236}">
                <a16:creationId xmlns:a16="http://schemas.microsoft.com/office/drawing/2014/main" id="{22790EC5-ACA7-4536-8066-B60199F3C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CAD20AEA-7CAF-4A83-BE2E-EAF010B8B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0" name="Прямоугольник 49">
            <a:extLst>
              <a:ext uri="{FF2B5EF4-FFF2-40B4-BE49-F238E27FC236}">
                <a16:creationId xmlns:a16="http://schemas.microsoft.com/office/drawing/2014/main" id="{2255CADE-DCE0-447F-B290-2AE78E5E5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2" name="Рисунок 2">
            <a:extLst>
              <a:ext uri="{FF2B5EF4-FFF2-40B4-BE49-F238E27FC236}">
                <a16:creationId xmlns:a16="http://schemas.microsoft.com/office/drawing/2014/main" id="{240987D2-7FAC-4B65-A97B-0EAADE73B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7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Научная лаборатория">
            <a:extLst>
              <a:ext uri="{FF2B5EF4-FFF2-40B4-BE49-F238E27FC236}">
                <a16:creationId xmlns:a16="http://schemas.microsoft.com/office/drawing/2014/main" id="{2543122C-30CE-4CD2-B15E-CA20AE39CC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64" r="2" b="2"/>
          <a:stretch/>
        </p:blipFill>
        <p:spPr>
          <a:xfrm>
            <a:off x="8860" y="10"/>
            <a:ext cx="6924201" cy="685799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4245587C-701C-48A1-9B6B-10C3DF81A8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33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2E5CF545-7AAF-4A13-8871-089E929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B77B0A-41A1-428C-897D-2AEE4B4A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82" y="1358901"/>
            <a:ext cx="3707844" cy="27304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sz="4800" noProof="1"/>
              <a:t>Спасибо за внимание!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38BA689-20E2-4C6E-9788-5A871F3D19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76707" y="4165601"/>
            <a:ext cx="3487479" cy="789172"/>
          </a:xfrm>
        </p:spPr>
        <p:txBody>
          <a:bodyPr vert="horz" lIns="91440" tIns="45720" rIns="91440" bIns="45720" rtlCol="0">
            <a:normAutofit/>
          </a:bodyPr>
          <a:lstStyle/>
          <a:p>
            <a:pPr rtl="0"/>
            <a:endParaRPr lang="ru-RU" sz="2200" noProof="1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610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DFB75ED-A872-B5F6-6511-741E5EBB21B6}"/>
              </a:ext>
            </a:extLst>
          </p:cNvPr>
          <p:cNvSpPr txBox="1"/>
          <p:nvPr/>
        </p:nvSpPr>
        <p:spPr>
          <a:xfrm>
            <a:off x="484093" y="225912"/>
            <a:ext cx="1142462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Rockwell Nova Cond Light" panose="02060306020205020403" pitchFamily="18" charset="0"/>
                <a:ea typeface="Times New Roman" panose="02020603050405020304" pitchFamily="18" charset="0"/>
              </a:rPr>
              <a:t>Городское </a:t>
            </a:r>
            <a:br>
              <a:rPr lang="ru-RU" sz="3200" i="1" dirty="0">
                <a:latin typeface="Rockwell Nova Cond Light" panose="02060306020205020403" pitchFamily="18" charset="0"/>
                <a:ea typeface="Times New Roman" panose="02020603050405020304" pitchFamily="18" charset="0"/>
              </a:rPr>
            </a:br>
            <a:r>
              <a:rPr lang="ru-RU" sz="3200" b="1" i="1" dirty="0">
                <a:latin typeface="Rockwell Nova Cond Light" panose="02060306020205020403" pitchFamily="18" charset="0"/>
                <a:ea typeface="Times New Roman" panose="02020603050405020304" pitchFamily="18" charset="0"/>
              </a:rPr>
              <a:t>методического объединения учителей химии г. Орска.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97DCA0-D41B-C306-9084-57A193E8100B}"/>
              </a:ext>
            </a:extLst>
          </p:cNvPr>
          <p:cNvSpPr txBox="1"/>
          <p:nvPr/>
        </p:nvSpPr>
        <p:spPr>
          <a:xfrm>
            <a:off x="559398" y="1303130"/>
            <a:ext cx="11148509" cy="5116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0215" algn="just">
              <a:lnSpc>
                <a:spcPct val="115000"/>
              </a:lnSpc>
              <a:spcAft>
                <a:spcPts val="1000"/>
              </a:spcAft>
            </a:pPr>
            <a:r>
              <a:rPr lang="ru-RU" sz="4800" b="1" i="1" dirty="0">
                <a:effectLst/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Тема: «Актуальные вопросы повышения эффективности и качества образовательной деятельности в 2023-2024 учебном году. Анализ ЕГЭ, ОГЭ и ВПР»</a:t>
            </a:r>
            <a:endParaRPr lang="ru-RU" sz="4800" dirty="0">
              <a:effectLst/>
              <a:latin typeface="Segoe UI Black" panose="020B0A02040204020203" pitchFamily="34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34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31C92D-8F57-9266-EF3E-3A08E732FC6D}"/>
              </a:ext>
            </a:extLst>
          </p:cNvPr>
          <p:cNvSpPr txBox="1"/>
          <p:nvPr/>
        </p:nvSpPr>
        <p:spPr>
          <a:xfrm>
            <a:off x="387275" y="193638"/>
            <a:ext cx="11725836" cy="6761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buSzPts val="1100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Анализ проделанной работы ГМО за 2022-2023 учебный год: проблемы, перспективы. Примерный план работы на данный учебный год с учетом предложений и рекомендаций педагогов. (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Кунак Валентина Вячеславовна, учитель химии высшей категории МОАУ «СОШ №15»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SzPts val="1100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Анализ результатов единого государственного экзамена (ЕГЭ, 11 класс) в 2023 году: проблемы, перспективы. Актуальные проблемы методики преподавания химии в условиях внедрения ФГОС основного общего образования. (</a:t>
            </a:r>
            <a:r>
              <a:rPr lang="ru-RU" sz="24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Агайкина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Лариса Александровна, учитель химии высшей категории ЧОУ «Рекорд»)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SzPts val="1100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3.Анализ результатов единого государственного экзамена (ОГЭ, 9 класс) в 2023 году: проблемы, перспективы. (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Барышникова Марина Владимировна, учитель химии первой категории МОАУ «СОШ №37»)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SzPts val="1100"/>
            </a:pPr>
            <a:r>
              <a:rPr lang="ru-RU" sz="2400" b="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4.Анализ результатов ВПР 8 класс в 2023 году: проблемы и перспективы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4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Абсалямова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Илсуяр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Хайбулловна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учитель химии первой категории МОАУ СОШ №28)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buSzPts val="1100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Утверждение плана работы ГМО на 2020-2021 учебный год.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  <a:buSzPts val="1100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Принятие рекомендаций</a:t>
            </a:r>
          </a:p>
        </p:txBody>
      </p:sp>
    </p:spTree>
    <p:extLst>
      <p:ext uri="{BB962C8B-B14F-4D97-AF65-F5344CB8AC3E}">
        <p14:creationId xmlns:p14="http://schemas.microsoft.com/office/powerpoint/2010/main" val="3796561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9">
            <a:extLst>
              <a:ext uri="{FF2B5EF4-FFF2-40B4-BE49-F238E27FC236}">
                <a16:creationId xmlns:a16="http://schemas.microsoft.com/office/drawing/2014/main" id="{4A391C69-E52F-4DC0-B51A-0DABC5484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2" name="Рисунок 2">
            <a:extLst>
              <a:ext uri="{FF2B5EF4-FFF2-40B4-BE49-F238E27FC236}">
                <a16:creationId xmlns:a16="http://schemas.microsoft.com/office/drawing/2014/main" id="{C3C7ED6A-DE7F-4002-9699-B659DE551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48390FD-448E-4FF2-AEE8-C46960568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59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Рисунок 4" descr="Чашка Петри">
            <a:extLst>
              <a:ext uri="{FF2B5EF4-FFF2-40B4-BE49-F238E27FC236}">
                <a16:creationId xmlns:a16="http://schemas.microsoft.com/office/drawing/2014/main" id="{D16B27C4-A9C2-4AC4-9DD3-88F63F48E8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7276" y="10"/>
            <a:ext cx="4834726" cy="685799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BD259F2-A289-4420-B3EB-BBC6A904F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63915B-82A1-4F1C-B5C6-3E18DDD972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100" y="4346088"/>
            <a:ext cx="1210963" cy="677733"/>
          </a:xfrm>
        </p:spPr>
        <p:txBody>
          <a:bodyPr rtlCol="0">
            <a:noAutofit/>
          </a:bodyPr>
          <a:lstStyle/>
          <a:p>
            <a:pPr rtl="0"/>
            <a:endParaRPr lang="ru-RU" sz="4800" noProof="1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7553A7-A8BB-58F1-D028-5FC3C7D06429}"/>
              </a:ext>
            </a:extLst>
          </p:cNvPr>
          <p:cNvSpPr txBox="1"/>
          <p:nvPr/>
        </p:nvSpPr>
        <p:spPr>
          <a:xfrm>
            <a:off x="204396" y="204394"/>
            <a:ext cx="637802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u="sng" dirty="0"/>
              <a:t>Планируемые изменения в КИМ ЕГЭ 2024 года</a:t>
            </a:r>
            <a:endParaRPr lang="ru-RU" sz="4400" dirty="0"/>
          </a:p>
        </p:txBody>
      </p:sp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96BA381-8429-0D8E-A513-F78323DD50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855338"/>
            <a:ext cx="7275958" cy="3932276"/>
          </a:xfrm>
        </p:spPr>
        <p:txBody>
          <a:bodyPr>
            <a:normAutofit/>
          </a:bodyPr>
          <a:lstStyle/>
          <a:p>
            <a:r>
              <a:rPr lang="ru-RU" b="1" noProof="1"/>
              <a:t>В КИМ ЕГЭ и ОГЭ по химииизменений в 2024 году нет</a:t>
            </a:r>
            <a:br>
              <a:rPr lang="ru-RU" noProof="1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02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l" rtl="0"/>
            <a:r>
              <a:rPr lang="ru-RU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проделанной работы ГМО за 2022-2023 учебный год: проблемы, перспективы.</a:t>
            </a:r>
            <a:b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noProof="1"/>
          </a:p>
        </p:txBody>
      </p:sp>
      <p:graphicFrame>
        <p:nvGraphicFramePr>
          <p:cNvPr id="9" name="Объект 8" descr="Значки">
            <a:extLst>
              <a:ext uri="{FF2B5EF4-FFF2-40B4-BE49-F238E27FC236}">
                <a16:creationId xmlns:a16="http://schemas.microsoft.com/office/drawing/2014/main" id="{8FF6EDB8-0D3A-4193-BDFE-DD56CEA7DA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6623627"/>
              </p:ext>
            </p:extLst>
          </p:nvPr>
        </p:nvGraphicFramePr>
        <p:xfrm>
          <a:off x="395417" y="1705232"/>
          <a:ext cx="11376454" cy="4934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26403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9E4F29B-30D7-49F2-3380-08351256140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98438"/>
            <a:ext cx="10363200" cy="1209675"/>
          </a:xfrm>
        </p:spPr>
        <p:txBody>
          <a:bodyPr>
            <a:noAutofit/>
          </a:bodyPr>
          <a:lstStyle/>
          <a:p>
            <a:pPr marL="342900" indent="-342900" algn="just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Дистанционные курсы повышения квалификации: </a:t>
            </a:r>
            <a:b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560423D-1688-F210-21FD-4B692045F37E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77838" y="1120775"/>
            <a:ext cx="11714162" cy="5538788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Дистанционные курсы повышения квалификации: </a:t>
            </a:r>
            <a:b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Школа современного учителя химии: достижения российской науки прошли 9 учителей (Ульянкина Марина Владимировна,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Пиминова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Екатерина Николаевна,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Байжанова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Зульфия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Талгатовна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Лужнова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Татьяна Леонтьевна, Котина Елена Владимировна,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Романий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Варвара Романовна, Нефедова Татьяна Владимировна,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Догонкина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Татьяна Марковна, </a:t>
            </a:r>
            <a:r>
              <a:rPr lang="ru-RU" sz="17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Кирдябкина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Екатерина Александровна)</a:t>
            </a:r>
          </a:p>
          <a:p>
            <a:pPr marL="0" indent="0" algn="just">
              <a:buNone/>
            </a:pPr>
            <a:b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«Подготовка членов (экспертов) для работы предметных комиссиях при проведении государственной итоговой аттестации по образовательным программам основного общего образования» (химия) прошли в «Региональном центре развития Оренбургской области» 9 учителей (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Кунак Валентина Вячеславовна, учитель химии ВК МОАУ «СОШ № 15 г. Орска»;  Филиппова Анна Михайловна, учитель химии ВК МОАУ «СОШ № 25 г. Орска»; </a:t>
            </a:r>
            <a:r>
              <a:rPr lang="ru-RU" sz="1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Русскина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Наталья Александровна, учитель химии 1 категории МОАУ «Гимназии № 1 г. Орска»;  Рамазанова Тамара Владимировна, учитель химии ВК МОАУ «СОШ № 8 г. Орска»; </a:t>
            </a:r>
            <a:r>
              <a:rPr lang="ru-RU" sz="1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Кочугурова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Ольга Анатольевна, учитель химии 1 категории МОАУ «Гимназия № 3 г. Орска Оренбургской области»; </a:t>
            </a:r>
            <a:r>
              <a:rPr lang="ru-RU" sz="1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Лужнова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Татьяна Леонтьевна, учитель химии 1 категории МОАУ «СОШ № 27 г. Орска»; Барышникова Марина Владимировна учитель 1 категории МОАУ «СОШ №37 г. Орска»; </a:t>
            </a:r>
            <a:r>
              <a:rPr lang="ru-RU" sz="1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Пиминова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Екатерина Николаевна учитель 1 категории МОАУ «СОШ №52 г. Орска»;  Ульянкина Марина Владимировна учитель 1 категории МОАУ «СОШ № 2 </a:t>
            </a:r>
            <a:r>
              <a:rPr lang="ru-RU" sz="17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г.Орска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C8199E-CB1B-8BAF-FA98-22A9BB621DDB}"/>
              </a:ext>
            </a:extLst>
          </p:cNvPr>
          <p:cNvSpPr txBox="1"/>
          <p:nvPr/>
        </p:nvSpPr>
        <p:spPr>
          <a:xfrm>
            <a:off x="477795" y="345990"/>
            <a:ext cx="10544432" cy="643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Дистанционные курсы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повышения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квалификации: </a:t>
            </a:r>
          </a:p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«Подготовка специалистов по проведению инструктажа и обеспечению лабораторных работ для работы в пунктах проведения экзамена при проведении государственной итоговой аттестации по образовательным программам основного общего образования (по предмету «Химия»)» прошли 5 педагогов.</a:t>
            </a:r>
          </a:p>
          <a:p>
            <a:pPr algn="just"/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«Подготовка членов (экспертов) для работы предметных комиссиях при проведении государственной итоговой аттестации по образовательным программам основного общего образования» (химия) прошли в «Региональном центре развития Оренбургской области» (1 учитель).</a:t>
            </a:r>
          </a:p>
          <a:p>
            <a:pPr algn="just"/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41456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737333-5A28-3594-67DB-E3CF5C9BC918}"/>
              </a:ext>
            </a:extLst>
          </p:cNvPr>
          <p:cNvSpPr txBox="1"/>
          <p:nvPr/>
        </p:nvSpPr>
        <p:spPr>
          <a:xfrm>
            <a:off x="230659" y="181231"/>
            <a:ext cx="11664779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Деятельность методического объединения учителей химии в 2022 – 2023 учебном году строилась в соответствии с планом методической работы объединения и была направлена на решение проблемы: «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качества химического образования школьников через внедрение современных педагогических технологий, активных методов и приемов работы с учащимися, способствующих введению новых ФГОС по химии в  системе основного общего образования». </a:t>
            </a:r>
          </a:p>
          <a:p>
            <a:pPr indent="449580" algn="just"/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2022-2023 учебном году было проведено 8 заседаний ГМО (одно в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онлайм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режиме). Тематика заседаний отражала основные проблемные вопросы, стоящие перед объединением. В рамках повышения квалификации учителей химии Филипповой А. М.  были проведены 7 заседаний «Школы молодого педагога», на которых рассматривались вопросы курса химии для успешной подготовки к сдаче учащимися ОГЭ и ЕГЭ по химии.</a:t>
            </a:r>
          </a:p>
          <a:p>
            <a:pPr indent="449580" algn="just"/>
            <a:endParaRPr 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04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FA5B192-6385-85B0-6796-2BD9E95C7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529799"/>
              </p:ext>
            </p:extLst>
          </p:nvPr>
        </p:nvGraphicFramePr>
        <p:xfrm>
          <a:off x="568411" y="370703"/>
          <a:ext cx="11071653" cy="31098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412">
                  <a:extLst>
                    <a:ext uri="{9D8B030D-6E8A-4147-A177-3AD203B41FA5}">
                      <a16:colId xmlns:a16="http://schemas.microsoft.com/office/drawing/2014/main" val="2042705144"/>
                    </a:ext>
                  </a:extLst>
                </a:gridCol>
                <a:gridCol w="6179744">
                  <a:extLst>
                    <a:ext uri="{9D8B030D-6E8A-4147-A177-3AD203B41FA5}">
                      <a16:colId xmlns:a16="http://schemas.microsoft.com/office/drawing/2014/main" val="1944968066"/>
                    </a:ext>
                  </a:extLst>
                </a:gridCol>
                <a:gridCol w="1622429">
                  <a:extLst>
                    <a:ext uri="{9D8B030D-6E8A-4147-A177-3AD203B41FA5}">
                      <a16:colId xmlns:a16="http://schemas.microsoft.com/office/drawing/2014/main" val="1214147758"/>
                    </a:ext>
                  </a:extLst>
                </a:gridCol>
                <a:gridCol w="2827068">
                  <a:extLst>
                    <a:ext uri="{9D8B030D-6E8A-4147-A177-3AD203B41FA5}">
                      <a16:colId xmlns:a16="http://schemas.microsoft.com/office/drawing/2014/main" val="3553335690"/>
                    </a:ext>
                  </a:extLst>
                </a:gridCol>
              </a:tblGrid>
              <a:tr h="13757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1200" kern="100" dirty="0">
                          <a:effectLst/>
                        </a:rPr>
                        <a:t>1.</a:t>
                      </a:r>
                      <a:endParaRPr lang="ru-RU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Проверка олимпиадных работ учащихся </a:t>
                      </a:r>
                      <a:endParaRPr lang="ru-RU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Декабрь, март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Экспертная комиссия: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Филиппова А.М.,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Рамазанова Т.В.,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Кунак В.В.,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 err="1">
                          <a:solidFill>
                            <a:schemeClr val="tx1"/>
                          </a:solidFill>
                          <a:effectLst/>
                        </a:rPr>
                        <a:t>Кочугурова</a:t>
                      </a: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 О А.,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 err="1">
                          <a:solidFill>
                            <a:schemeClr val="tx1"/>
                          </a:solidFill>
                          <a:effectLst/>
                        </a:rPr>
                        <a:t>Лужнова</a:t>
                      </a: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 Т.Л.</a:t>
                      </a:r>
                    </a:p>
                    <a:p>
                      <a:pPr algn="just">
                        <a:lnSpc>
                          <a:spcPct val="107000"/>
                        </a:lnSpc>
                      </a:pPr>
                      <a:r>
                        <a:rPr lang="ru-RU" sz="24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3077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3112215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50521891_TF33443810_Win32" id="{C77FFDF8-5092-4B7E-A06D-AE1B68F5D9C3}" vid="{0CA80A37-D93F-42F9-A862-B3B22ACE34D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E52988-C458-4121-9BF8-864CDB291D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BA7D41-7EBD-45D7-AFB8-22EF4BFA6BA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19C9275B-1E7E-409A-9467-302622C468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Лаборатория</Template>
  <TotalTime>124</TotalTime>
  <Words>1449</Words>
  <Application>Microsoft Office PowerPoint</Application>
  <PresentationFormat>Широкоэкранный</PresentationFormat>
  <Paragraphs>170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Calibri</vt:lpstr>
      <vt:lpstr>Rockwell Nova Cond Light</vt:lpstr>
      <vt:lpstr>Segoe UI Black</vt:lpstr>
      <vt:lpstr>Symbol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В КИМ ЕГЭ и ОГЭ по химииизменений в 2024 году нет </vt:lpstr>
      <vt:lpstr>Анализ проделанной работы ГМО за 2022-2023 учебный год: проблемы, перспективы. </vt:lpstr>
      <vt:lpstr>Дистанционные курсы повышения квалификации: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walentinka81@mail.ru</dc:creator>
  <cp:lastModifiedBy>walentinka81@mail.ru</cp:lastModifiedBy>
  <cp:revision>3</cp:revision>
  <dcterms:created xsi:type="dcterms:W3CDTF">2023-09-04T18:00:01Z</dcterms:created>
  <dcterms:modified xsi:type="dcterms:W3CDTF">2023-12-24T06:38:39Z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