
<file path=[Content_Types].xml><?xml version="1.0" encoding="utf-8"?>
<Types xmlns="http://schemas.openxmlformats.org/package/2006/content-types">
  <Default Extension="png" ContentType="image/png"/>
  <Default Extension="jpeg" ContentType="image/jpeg"/>
  <Default Extension="webp" ContentType="image/webp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75" r:id="rId3"/>
    <p:sldId id="317" r:id="rId4"/>
    <p:sldId id="288" r:id="rId5"/>
    <p:sldId id="318" r:id="rId6"/>
    <p:sldId id="296" r:id="rId7"/>
    <p:sldId id="270" r:id="rId8"/>
    <p:sldId id="278" r:id="rId9"/>
    <p:sldId id="273" r:id="rId10"/>
    <p:sldId id="306" r:id="rId11"/>
    <p:sldId id="279" r:id="rId12"/>
    <p:sldId id="284" r:id="rId13"/>
    <p:sldId id="313" r:id="rId14"/>
    <p:sldId id="319" r:id="rId15"/>
    <p:sldId id="25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609B2-3348-4B9D-8318-E8AE467DDBE7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DE164-12EB-43FC-B32F-7EB7285D1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54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t.me/bereza_blok" TargetMode="External"/><Relationship Id="rId2" Type="http://schemas.openxmlformats.org/officeDocument/2006/relationships/hyperlink" Target="https://t.me/+f48y1tqQJJwwY2U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.me/learn_rus_creatively" TargetMode="External"/><Relationship Id="rId5" Type="http://schemas.openxmlformats.org/officeDocument/2006/relationships/hyperlink" Target="https://t.me/schoola_skrepka" TargetMode="External"/><Relationship Id="rId4" Type="http://schemas.openxmlformats.org/officeDocument/2006/relationships/hyperlink" Target="https://t.me/snegbrusnika-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eb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eb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848600" cy="1656184"/>
          </a:xfrm>
        </p:spPr>
        <p:txBody>
          <a:bodyPr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Система подготовки учащихся к ЕГЭ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по русскому  языку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(из опыта работы)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6096" y="4221088"/>
            <a:ext cx="3168352" cy="146876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 ВК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МОАУ «СОШ №15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г.Орска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Незванова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Елена Викторовна 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645024"/>
            <a:ext cx="2975960" cy="29809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99439" y="4653136"/>
            <a:ext cx="165618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2702412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Повторение знаний по орфографии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675"/>
              </a:spcAft>
              <a:buNone/>
            </a:pP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 </a:t>
            </a:r>
            <a:r>
              <a:rPr lang="ru-RU" b="1" dirty="0">
                <a:solidFill>
                  <a:srgbClr val="333333"/>
                </a:solidFill>
                <a:latin typeface="Times New Roman"/>
                <a:ea typeface="Times New Roman"/>
              </a:rPr>
              <a:t>Виды упражнений:</a:t>
            </a:r>
          </a:p>
          <a:p>
            <a:pPr marL="0" indent="0">
              <a:spcAft>
                <a:spcPts val="675"/>
              </a:spcAft>
              <a:buNone/>
            </a:pP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словарно-орфографическая работа,</a:t>
            </a:r>
          </a:p>
          <a:p>
            <a:pPr marL="0" indent="0">
              <a:spcAft>
                <a:spcPts val="675"/>
              </a:spcAft>
              <a:buNone/>
            </a:pP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 "Найди ошибку", </a:t>
            </a:r>
          </a:p>
          <a:p>
            <a:pPr marL="0" indent="0">
              <a:spcAft>
                <a:spcPts val="675"/>
              </a:spcAft>
              <a:buNone/>
            </a:pP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"Четвертое лишнее",</a:t>
            </a:r>
          </a:p>
          <a:p>
            <a:pPr marL="0" indent="0">
              <a:spcAft>
                <a:spcPts val="675"/>
              </a:spcAft>
              <a:buNone/>
            </a:pP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 распределительный диктант, </a:t>
            </a:r>
          </a:p>
          <a:p>
            <a:pPr marL="0" indent="0">
              <a:spcAft>
                <a:spcPts val="675"/>
              </a:spcAft>
              <a:buNone/>
            </a:pP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орфографический диктант "Проверь себя".</a:t>
            </a:r>
            <a:endParaRPr lang="ru-RU" sz="20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1882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Лингвистические разминки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орфоэпические,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синтаксические,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лексические,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пунктуационные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Разминки помогают доводить до автоматизма некоторые разделы тем, которые включены в задания ЕГЭ по русскому языку.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r>
              <a:rPr lang="ru-RU" dirty="0" err="1">
                <a:latin typeface="Times New Roman"/>
                <a:ea typeface="Times New Roman"/>
              </a:rPr>
              <a:t>Ежеурочная</a:t>
            </a:r>
            <a:r>
              <a:rPr lang="ru-RU" dirty="0">
                <a:latin typeface="Times New Roman"/>
                <a:ea typeface="Times New Roman"/>
              </a:rPr>
              <a:t> «разминка» состоит, например, из следующих этапов: работа над произношением и лексическим значением слов; задания по фонетике и словообразованию; орфографический разбор слов, пунктуационный и синтаксический разбор предложений; работа по исправлению грамматических ошибок.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837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/>
            </a:r>
            <a:br>
              <a:rPr lang="ru-RU" b="1" dirty="0"/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Самостоятельное выполнение  заданий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Отработанный на уроке материал закрепляется во время подготовки домашнего задания: обучающиеся самостоятельно выбирают типичные задания и отрабатывают тестовые задания. Для этого можно использовать дополнительный материал по подготовке к тестовому контролю.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1219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При подготовке к ЕГЭ уделяю внимание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подробному разбору каждого задания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, применяя алгоритмы-рассуждения. Здесь можно выделить несколько шагов: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u="sng" dirty="0">
                <a:latin typeface="Times New Roman"/>
                <a:ea typeface="Times New Roman"/>
                <a:cs typeface="Times New Roman"/>
              </a:rPr>
              <a:t>Первый шаг: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знакомство с формулировкой задания.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Объясняю, что задания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КИМов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имеют стандартизированную форму.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fontAlgn="base">
              <a:lnSpc>
                <a:spcPts val="1800"/>
              </a:lnSpc>
              <a:spcAft>
                <a:spcPts val="0"/>
              </a:spcAft>
            </a:pPr>
            <a:r>
              <a:rPr lang="ru-RU" b="1" u="sng" dirty="0">
                <a:latin typeface="Times New Roman"/>
                <a:ea typeface="Times New Roman"/>
                <a:cs typeface="Times New Roman"/>
              </a:rPr>
              <a:t>Второй шаг: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определяем, что следует знать для правильного выполнения задания. </a:t>
            </a:r>
          </a:p>
          <a:p>
            <a:pPr fontAlgn="base">
              <a:lnSpc>
                <a:spcPts val="1800"/>
              </a:lnSpc>
              <a:spcAft>
                <a:spcPts val="0"/>
              </a:spcAft>
            </a:pPr>
            <a:r>
              <a:rPr lang="ru-RU" b="1" u="sng" dirty="0">
                <a:latin typeface="Times New Roman"/>
                <a:ea typeface="Times New Roman"/>
                <a:cs typeface="Times New Roman"/>
              </a:rPr>
              <a:t>Третий шаг: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вспоминаем теорию по данному заданию.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Восстановить и систематизировать теоретические знания можно с  помощью лекции учителя, презентации, семинарского занятия.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fontAlgn="base">
              <a:lnSpc>
                <a:spcPts val="1800"/>
              </a:lnSpc>
              <a:spcAft>
                <a:spcPts val="0"/>
              </a:spcAft>
            </a:pPr>
            <a:r>
              <a:rPr lang="ru-RU" b="1" u="sng" dirty="0">
                <a:latin typeface="Times New Roman"/>
                <a:ea typeface="Times New Roman"/>
                <a:cs typeface="Times New Roman"/>
              </a:rPr>
              <a:t>Четвёртый шаг: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создаём алгоритм выполнения задания.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Выстраиваем последовательность действий. Важно, чтобы обучающийся  при решении любой задачи учился анализировать, рассуждать, применять не только правило, но и логику.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fontAlgn="base">
              <a:lnSpc>
                <a:spcPts val="1800"/>
              </a:lnSpc>
              <a:spcAft>
                <a:spcPts val="0"/>
              </a:spcAft>
            </a:pPr>
            <a:r>
              <a:rPr lang="ru-RU" b="1" u="sng" dirty="0">
                <a:latin typeface="Times New Roman"/>
                <a:ea typeface="Times New Roman"/>
                <a:cs typeface="Times New Roman"/>
              </a:rPr>
              <a:t>Пятый шаг: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решаем задачи по алгоритму вместе.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fontAlgn="base">
              <a:lnSpc>
                <a:spcPts val="1800"/>
              </a:lnSpc>
              <a:spcAft>
                <a:spcPts val="0"/>
              </a:spcAft>
            </a:pPr>
            <a:r>
              <a:rPr lang="ru-RU" b="1" u="sng" dirty="0">
                <a:latin typeface="Times New Roman"/>
                <a:ea typeface="Times New Roman"/>
                <a:cs typeface="Times New Roman"/>
              </a:rPr>
              <a:t>Шестой шаг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: решаем самостоятельно.</a:t>
            </a:r>
            <a:r>
              <a:rPr lang="ru-RU" b="1" dirty="0">
                <a:solidFill>
                  <a:srgbClr val="555555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Для тренировки берем тематические тестовые задания.  Желательно все свои рассуждения проговаривать вслух! Критерий готовности: «Если ты можешь не только выбрать правильный ответ, но и объяснить, почему все другие неправильные, можешь переходить к следующему заданию».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42269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Телеграмм-каналы, полезные при подготовке к ЕГЭ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>
                <a:hlinkClick r:id="rId2"/>
              </a:rPr>
              <a:t>ttps://t.me/+f48y1tqQJJwwY2U6</a:t>
            </a:r>
            <a:r>
              <a:rPr lang="ru-RU" dirty="0"/>
              <a:t> </a:t>
            </a:r>
            <a:r>
              <a:rPr lang="ru-RU" dirty="0" smtClean="0"/>
              <a:t>- «Словесники России»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u="sng" dirty="0" smtClean="0">
                <a:hlinkClick r:id="rId3"/>
              </a:rPr>
              <a:t>https</a:t>
            </a:r>
            <a:r>
              <a:rPr lang="ru-RU" u="sng" dirty="0">
                <a:hlinkClick r:id="rId3"/>
              </a:rPr>
              <a:t>://t.me/bereza_blok</a:t>
            </a:r>
            <a:r>
              <a:rPr lang="ru-RU" dirty="0"/>
              <a:t> </a:t>
            </a:r>
            <a:r>
              <a:rPr lang="ru-RU" dirty="0" smtClean="0"/>
              <a:t>- «Березовый </a:t>
            </a:r>
            <a:r>
              <a:rPr lang="ru-RU" dirty="0"/>
              <a:t>блок </a:t>
            </a:r>
            <a:r>
              <a:rPr lang="ru-RU" dirty="0" smtClean="0"/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u="sng" dirty="0" smtClean="0">
                <a:hlinkClick r:id="rId4"/>
              </a:rPr>
              <a:t>https</a:t>
            </a:r>
            <a:r>
              <a:rPr lang="ru-RU" u="sng" dirty="0">
                <a:hlinkClick r:id="rId4"/>
              </a:rPr>
              <a:t>://</a:t>
            </a:r>
            <a:r>
              <a:rPr lang="ru-RU" u="sng" dirty="0" smtClean="0">
                <a:hlinkClick r:id="rId4"/>
              </a:rPr>
              <a:t>t.me/snegbrusnika-</a:t>
            </a:r>
            <a:r>
              <a:rPr lang="ru-RU" u="sng" dirty="0" smtClean="0"/>
              <a:t> «</a:t>
            </a:r>
            <a:r>
              <a:rPr lang="ru-RU" dirty="0" smtClean="0"/>
              <a:t>Снежная брусника»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r>
              <a:rPr lang="ru-RU" u="sng" dirty="0">
                <a:hlinkClick r:id="rId5"/>
              </a:rPr>
              <a:t>https://</a:t>
            </a:r>
            <a:r>
              <a:rPr lang="ru-RU" u="sng" dirty="0" smtClean="0">
                <a:hlinkClick r:id="rId5"/>
              </a:rPr>
              <a:t>t.me/schoola_skrepka</a:t>
            </a:r>
            <a:r>
              <a:rPr lang="ru-RU" u="sng" dirty="0" smtClean="0"/>
              <a:t> - «</a:t>
            </a:r>
            <a:r>
              <a:rPr lang="ru-RU" dirty="0" smtClean="0"/>
              <a:t>Школьная скрепка»</a:t>
            </a:r>
          </a:p>
          <a:p>
            <a:endParaRPr lang="ru-RU" u="sng" dirty="0" smtClean="0">
              <a:hlinkClick r:id="rId6"/>
            </a:endParaRPr>
          </a:p>
          <a:p>
            <a:r>
              <a:rPr lang="ru-RU" u="sng" dirty="0" smtClean="0">
                <a:hlinkClick r:id="rId6"/>
              </a:rPr>
              <a:t>https</a:t>
            </a:r>
            <a:r>
              <a:rPr lang="ru-RU" u="sng" dirty="0">
                <a:hlinkClick r:id="rId6"/>
              </a:rPr>
              <a:t>://</a:t>
            </a:r>
            <a:r>
              <a:rPr lang="ru-RU" u="sng" dirty="0" smtClean="0">
                <a:hlinkClick r:id="rId6"/>
              </a:rPr>
              <a:t>t.me/learn_rus_creatively</a:t>
            </a:r>
            <a:r>
              <a:rPr lang="ru-RU" u="sng" dirty="0" smtClean="0"/>
              <a:t> -</a:t>
            </a:r>
            <a:r>
              <a:rPr lang="ru-RU" dirty="0"/>
              <a:t>  </a:t>
            </a:r>
            <a:r>
              <a:rPr lang="ru-RU" dirty="0" smtClean="0"/>
              <a:t>«Изучай </a:t>
            </a:r>
            <a:r>
              <a:rPr lang="ru-RU" dirty="0"/>
              <a:t>язык </a:t>
            </a:r>
            <a:r>
              <a:rPr lang="ru-RU" dirty="0" smtClean="0"/>
              <a:t>творчески»</a:t>
            </a:r>
            <a:endParaRPr lang="ru-RU" dirty="0"/>
          </a:p>
          <a:p>
            <a:endParaRPr lang="ru-RU" dirty="0"/>
          </a:p>
          <a:p>
            <a:r>
              <a:rPr lang="ru-RU" dirty="0" smtClean="0"/>
              <a:t>sbor25.me- «Сборники ЕГЭ»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4723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204864"/>
            <a:ext cx="2975960" cy="2980928"/>
          </a:xfrm>
        </p:spPr>
      </p:pic>
    </p:spTree>
    <p:extLst>
      <p:ext uri="{BB962C8B-B14F-4D97-AF65-F5344CB8AC3E}">
        <p14:creationId xmlns:p14="http://schemas.microsoft.com/office/powerpoint/2010/main" val="2616302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33400"/>
            <a:ext cx="5122912" cy="9906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D2533C"/>
                </a:solidFill>
                <a:latin typeface="Times New Roman" pitchFamily="18" charset="0"/>
                <a:cs typeface="Times New Roman" pitchFamily="18" charset="0"/>
              </a:rPr>
              <a:t>Как  сделать так, чтобы государственная итоговая аттестация была успешной</a:t>
            </a:r>
            <a:r>
              <a:rPr lang="ru-RU" sz="2400" b="1" dirty="0">
                <a:solidFill>
                  <a:srgbClr val="D2533C"/>
                </a:solidFill>
              </a:rPr>
              <a:t>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4038600" cy="3303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599495"/>
              </p:ext>
            </p:extLst>
          </p:nvPr>
        </p:nvGraphicFramePr>
        <p:xfrm>
          <a:off x="395536" y="4005064"/>
          <a:ext cx="8229600" cy="2098548"/>
        </p:xfrm>
        <a:graphic>
          <a:graphicData uri="http://schemas.openxmlformats.org/drawingml/2006/table">
            <a:tbl>
              <a:tblPr/>
              <a:tblGrid>
                <a:gridCol w="8229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     Тщательно изучить демоверсию ЕГЭ (цель – понять особенности заданий, которые будут предложены учащимся в этом году);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     Оценить готовность учащихся к ЕГЭ, выявить проблемы, как для данного класса, так и индивидуально для каждого ученика;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     Спланировать работу по развитию навыков выполнения первой части экзаменационного задания;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      Психологическая подготовка обучающихся к ЕГЭ, не пугать школьников предстоящим ЕГЭ, убеждать их в том, что если очень постараться, то можно получить вполне приличный балл.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1284EC6D-0B26-3950-1435-25FD316B577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Знание только тогда становится знанием,                                                                 когда оно приобретено усилиями своей                                                                                                      мысли, а не памятью.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</a:rPr>
              <a:t>                                                 </a:t>
            </a:r>
            <a:r>
              <a:rPr lang="ru-RU" sz="1600" b="1" dirty="0" err="1">
                <a:latin typeface="Times New Roman" panose="02020603050405020304" pitchFamily="18" charset="0"/>
              </a:rPr>
              <a:t>Л.Н.Толстой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51103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33400"/>
            <a:ext cx="5122912" cy="9906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D2533C"/>
                </a:solidFill>
                <a:latin typeface="Times New Roman" pitchFamily="18" charset="0"/>
                <a:cs typeface="Times New Roman" pitchFamily="18" charset="0"/>
              </a:rPr>
              <a:t>Как  сделать так, чтобы государственная итоговая аттестация была успешной</a:t>
            </a:r>
            <a:r>
              <a:rPr lang="ru-RU" sz="2400" b="1" dirty="0">
                <a:solidFill>
                  <a:srgbClr val="D2533C"/>
                </a:solidFill>
              </a:rPr>
              <a:t>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4038600" cy="3303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16832"/>
            <a:ext cx="4038600" cy="1109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3933056"/>
            <a:ext cx="56166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spc="-100" dirty="0">
                <a:solidFill>
                  <a:srgbClr val="292934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Знакомство  обучающихся с формой проведения ЕГЭ, его целями и задачами, структурой и содержанием, бланками и </a:t>
            </a:r>
            <a:r>
              <a:rPr lang="ru-RU" sz="2000" b="1" spc="-100" dirty="0" err="1">
                <a:solidFill>
                  <a:srgbClr val="292934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КИМами</a:t>
            </a:r>
            <a:r>
              <a:rPr lang="ru-RU" sz="2000" b="1" spc="-100" dirty="0">
                <a:solidFill>
                  <a:srgbClr val="292934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, критериями оценки и системой перевода баллов в отметки.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8661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Что необходимо знать о ЕГЭ по русскому языку?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1. Сколько времени предусмотрено на выполнение заданий ЕГЭ по русскому языку?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 Сколько вопросов включает экзаменационная работа?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3.Сколько  первичных баллов можно заработать за всю работу? За сочинение-рассуждение?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4.Сколько баллов необходимо получить для получения аттестата?  Для поступления в ВУЗ?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5.Какова композиция сочинения?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652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481EA9A-3A5C-E08B-EA49-715B1819B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FABA448-0F25-AC2E-0D14-E4158CA0B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4 правила, помогающих при подготовке учащихся к ЕГЭ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53D9B57-F3AC-6563-5646-1E7880E6D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4651375" cy="48768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/>
              <a:t> </a:t>
            </a:r>
            <a:endParaRPr lang="ru-RU" dirty="0"/>
          </a:p>
          <a:p>
            <a:r>
              <a:rPr lang="ru-RU" sz="2800" b="1" dirty="0">
                <a:latin typeface="+mj-lt"/>
              </a:rPr>
              <a:t>1.</a:t>
            </a:r>
            <a:r>
              <a:rPr lang="ru-RU" sz="2800" dirty="0">
                <a:latin typeface="+mj-lt"/>
              </a:rPr>
              <a:t> </a:t>
            </a:r>
            <a:r>
              <a:rPr lang="ru-RU" sz="2800" b="1" dirty="0">
                <a:effectLst/>
                <a:latin typeface="+mj-lt"/>
                <a:ea typeface="Times New Roman" panose="02020603050405020304" pitchFamily="18" charset="0"/>
              </a:rPr>
              <a:t>«Учись учиться!»</a:t>
            </a:r>
            <a:endParaRPr lang="ru-RU" sz="2800" dirty="0">
              <a:effectLst/>
              <a:latin typeface="+mj-lt"/>
              <a:ea typeface="Times New Roman" panose="02020603050405020304" pitchFamily="18" charset="0"/>
            </a:endParaRPr>
          </a:p>
          <a:p>
            <a:r>
              <a:rPr lang="ru-RU" sz="2800" b="1" dirty="0">
                <a:latin typeface="+mj-lt"/>
              </a:rPr>
              <a:t>2.</a:t>
            </a:r>
            <a:r>
              <a:rPr lang="ru-RU" sz="2800" b="1" dirty="0">
                <a:effectLst/>
                <a:latin typeface="+mj-lt"/>
                <a:ea typeface="Times New Roman" panose="02020603050405020304" pitchFamily="18" charset="0"/>
              </a:rPr>
              <a:t> «Правильно выбирай стратегию!»</a:t>
            </a:r>
          </a:p>
          <a:p>
            <a:r>
              <a:rPr lang="ru-RU" sz="2800" b="1" dirty="0">
                <a:latin typeface="+mj-lt"/>
              </a:rPr>
              <a:t>3.</a:t>
            </a:r>
            <a:r>
              <a:rPr lang="ru-RU" sz="2800" b="1" dirty="0">
                <a:effectLst/>
                <a:latin typeface="+mj-lt"/>
                <a:ea typeface="Times New Roman" panose="02020603050405020304" pitchFamily="18" charset="0"/>
              </a:rPr>
              <a:t> «Знать своего врага - почти победа!» (Тактика работы с тестами)</a:t>
            </a:r>
          </a:p>
          <a:p>
            <a:r>
              <a:rPr lang="ru-RU" sz="2800" b="1" dirty="0">
                <a:latin typeface="+mj-lt"/>
              </a:rPr>
              <a:t>4.</a:t>
            </a:r>
            <a:r>
              <a:rPr lang="ru-RU" sz="2800" b="1" dirty="0">
                <a:effectLst/>
                <a:latin typeface="+mj-lt"/>
                <a:ea typeface="Times New Roman" panose="02020603050405020304" pitchFamily="18" charset="0"/>
              </a:rPr>
              <a:t> Учись писать сочинение-рассуждение!</a:t>
            </a:r>
          </a:p>
          <a:p>
            <a:endParaRPr lang="ru-RU" sz="2800" dirty="0">
              <a:effectLst/>
              <a:latin typeface="+mj-lt"/>
              <a:ea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749687D-F145-D055-5B75-B66400F8E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575" y="2996456"/>
            <a:ext cx="3912096" cy="27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914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Диагностическая работа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651375" cy="487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 </a:t>
            </a:r>
            <a:endParaRPr lang="ru-RU" dirty="0"/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выявить проблемы в области орфографии,   пунктуации, теории языка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5" y="1844824"/>
            <a:ext cx="4035425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2044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FF1A44D-1354-433A-AD88-2F9A14AD6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ED7EE52-04AE-1D97-B443-8065B3D7F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cs typeface="Times New Roman" pitchFamily="18" charset="0"/>
              </a:rPr>
              <a:t>Для успешной сдачи экзамена необходимо: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DFAF59E-8333-4ADB-D00F-3063DDCCAF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endParaRPr lang="ru-RU" dirty="0"/>
          </a:p>
          <a:p>
            <a:pPr lvl="0">
              <a:buFont typeface="Wingdings" pitchFamily="2" charset="2"/>
              <a:buChar char="ü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целенаправленное обобщающее повторение  материала, изученного в 5–9-х классах;</a:t>
            </a:r>
          </a:p>
          <a:p>
            <a:pPr lvl="0">
              <a:buFont typeface="Wingdings" pitchFamily="2" charset="2"/>
              <a:buChar char="ü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углубление и дополнение теоретических знаний</a:t>
            </a:r>
          </a:p>
          <a:p>
            <a:pPr lvl="0">
              <a:buFont typeface="Wingdings" pitchFamily="2" charset="2"/>
              <a:buChar char="ü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знать требования к сочинению;</a:t>
            </a:r>
          </a:p>
          <a:p>
            <a:pPr lvl="0">
              <a:buFont typeface="Wingdings" pitchFamily="2" charset="2"/>
              <a:buChar char="ü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уметь заполнять без ошибок бланки;</a:t>
            </a:r>
          </a:p>
          <a:p>
            <a:pPr>
              <a:buFont typeface="Wingdings" pitchFamily="2" charset="2"/>
              <a:buChar char="ü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психологический настрой;</a:t>
            </a:r>
          </a:p>
          <a:p>
            <a:pPr>
              <a:buFont typeface="Wingdings" pitchFamily="2" charset="2"/>
              <a:buChar char="ü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поддержка и понимание.</a:t>
            </a:r>
          </a:p>
        </p:txBody>
      </p:sp>
      <p:pic>
        <p:nvPicPr>
          <p:cNvPr id="4" name="Содержимое 4" descr="Q8eSrbTYeSA.jpg">
            <a:extLst>
              <a:ext uri="{FF2B5EF4-FFF2-40B4-BE49-F238E27FC236}">
                <a16:creationId xmlns="" xmlns:a16="http://schemas.microsoft.com/office/drawing/2014/main" id="{D8F4D7CD-3EE4-B279-1657-4E58B8544E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216" y="4684490"/>
            <a:ext cx="2348420" cy="194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892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Контрольно-измерительные материалы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00200"/>
            <a:ext cx="4248472" cy="4876800"/>
          </a:xfrm>
        </p:spPr>
        <p:txBody>
          <a:bodyPr>
            <a:normAutofit/>
          </a:bodyPr>
          <a:lstStyle/>
          <a:p>
            <a:endParaRPr lang="ru-RU" dirty="0"/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Условием реализации следующего этапа является обеспечение всех учащихся контрольно-измерительными материалами. </a:t>
            </a: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начале учебного года организованно приобретаем сборники тестовых заданий на каждого ученика. Ими стали сборники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С.В.Драбкиной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 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Д.И.Субботин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B942597-3EAC-171A-BD12-4424F2F32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809750"/>
            <a:ext cx="30734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574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Повторение теоретического материала</a:t>
            </a:r>
            <a:r>
              <a:rPr lang="ru-RU" sz="3600" b="1" dirty="0"/>
              <a:t>.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Систематизация теоретического материала осуществляется на уроках русского языка и ЭК :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10 и 11 класс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«Текст как основа изучения языка»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Программа носит теоретико-практический характер и предполагает рассмотрение следующих проблем: 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текст как база усвоения лингвистических понятий;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текст — конкретное проявление речевой деятельности, речевого общения;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текст как единица, интегрирующая значение всех языковых единиц; 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художественный текст как вершина речевой культуры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текст как категория, показывающая «язык в действии»; 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взаимосвязь в изучении слова и текста;</a:t>
            </a: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— формирование лингвистической, языковой, коммуникативной компетенции учащихся в процессе работы с текстом; </a:t>
            </a: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— развитие творческих, исследовательских способностей учащихся при анализе текста.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Кроме того, на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каждом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уроке предусматривается: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теоретическая часть: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повторение правил, изучение трудных случаев правописания, определение этапов создания текста и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практическая часть: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выполнение различных упражнений, помогающих сформировать языковую, лингвистическую и коммуникативную компетентности; закрепить знания орфографических и пунктуационных правил, приобрести устойчивые навыки.</a:t>
            </a: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7677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2259</TotalTime>
  <Words>682</Words>
  <Application>Microsoft Office PowerPoint</Application>
  <PresentationFormat>Экран (4:3)</PresentationFormat>
  <Paragraphs>93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Ясность</vt:lpstr>
      <vt:lpstr> Система подготовки учащихся к ЕГЭ  по русскому  языку  (из опыта работы)</vt:lpstr>
      <vt:lpstr>Как  сделать так, чтобы государственная итоговая аттестация была успешной?</vt:lpstr>
      <vt:lpstr>Как  сделать так, чтобы государственная итоговая аттестация была успешной?</vt:lpstr>
      <vt:lpstr>Что необходимо знать о ЕГЭ по русскому языку?</vt:lpstr>
      <vt:lpstr>4 правила, помогающих при подготовке учащихся к ЕГЭ</vt:lpstr>
      <vt:lpstr>Диагностическая работа</vt:lpstr>
      <vt:lpstr>Для успешной сдачи экзамена необходимо:</vt:lpstr>
      <vt:lpstr>Контрольно-измерительные материалы</vt:lpstr>
      <vt:lpstr>  Повторение теоретического материала. </vt:lpstr>
      <vt:lpstr>Повторение знаний по орфографии</vt:lpstr>
      <vt:lpstr>Лингвистические разминки</vt:lpstr>
      <vt:lpstr> Самостоятельное выполнение  заданий </vt:lpstr>
      <vt:lpstr>Презентация PowerPoint</vt:lpstr>
      <vt:lpstr>Телеграмм-каналы, полезные при подготовке к ЕГЭ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</cp:lastModifiedBy>
  <cp:revision>78</cp:revision>
  <dcterms:created xsi:type="dcterms:W3CDTF">2017-03-30T19:08:37Z</dcterms:created>
  <dcterms:modified xsi:type="dcterms:W3CDTF">2025-01-31T10:39:19Z</dcterms:modified>
</cp:coreProperties>
</file>