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3" r:id="rId13"/>
    <p:sldId id="266" r:id="rId14"/>
    <p:sldId id="270" r:id="rId15"/>
    <p:sldId id="271" r:id="rId16"/>
    <p:sldId id="272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 showGuides="1"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AE6CE-7104-482D-9C6E-B5B1662A1C6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4E9B9-3C13-4C91-BAC8-26100CA111BE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4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4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3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7772400" cy="504056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Подготовка к ЕГЭ по химии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8208912" cy="6264695"/>
          </a:xfrm>
        </p:spPr>
        <p:txBody>
          <a:bodyPr>
            <a:normAutofit lnSpcReduction="10000"/>
          </a:bodyPr>
          <a:lstStyle/>
          <a:p>
            <a:r>
              <a:rPr lang="ru-RU" sz="5400" dirty="0">
                <a:solidFill>
                  <a:schemeClr val="tx1"/>
                </a:solidFill>
              </a:rPr>
              <a:t>Определение формул </a:t>
            </a:r>
            <a:r>
              <a:rPr lang="ru-RU" sz="5400" dirty="0" smtClean="0">
                <a:solidFill>
                  <a:schemeClr val="tx1"/>
                </a:solidFill>
              </a:rPr>
              <a:t>органических веществ(№33</a:t>
            </a:r>
            <a:r>
              <a:rPr lang="en-US" sz="5400" dirty="0" smtClean="0">
                <a:solidFill>
                  <a:schemeClr val="tx1"/>
                </a:solidFill>
              </a:rPr>
              <a:t>)</a:t>
            </a:r>
            <a:endParaRPr lang="en-US" sz="5400" dirty="0" smtClean="0">
              <a:solidFill>
                <a:schemeClr val="tx1"/>
              </a:solidFill>
            </a:endParaRPr>
          </a:p>
          <a:p>
            <a:endParaRPr lang="ru-RU" sz="5400" dirty="0">
              <a:solidFill>
                <a:schemeClr val="tx1"/>
              </a:solidFill>
            </a:endParaRPr>
          </a:p>
          <a:p>
            <a:endParaRPr lang="ru-RU" sz="5400" dirty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ЧОУ СОШ «Рекорд»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Агайкина Л.А.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8072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b="1" dirty="0">
                <a:solidFill>
                  <a:schemeClr val="tx1"/>
                </a:solidFill>
              </a:rPr>
              <a:t>Определение формул веществ по продуктам сгорания.</a:t>
            </a:r>
            <a:endParaRPr lang="ru-RU" sz="28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620688"/>
                <a:ext cx="9036496" cy="6237312"/>
              </a:xfrm>
            </p:spPr>
            <p:txBody>
              <a:bodyPr>
                <a:normAutofit fontScale="77500" lnSpcReduction="20000"/>
              </a:bodyPr>
              <a:lstStyle/>
              <a:p>
                <a:pPr marL="45720" indent="0">
                  <a:buNone/>
                </a:pPr>
                <a:r>
                  <a:rPr lang="ru-RU" sz="2400" b="1" i="1" dirty="0" smtClean="0">
                    <a:solidFill>
                      <a:schemeClr val="tx1"/>
                    </a:solidFill>
                  </a:rPr>
                  <a:t>Пример </a:t>
                </a:r>
                <a:r>
                  <a:rPr lang="en-US" sz="2400" b="1" i="1" dirty="0" smtClean="0">
                    <a:solidFill>
                      <a:schemeClr val="tx1"/>
                    </a:solidFill>
                  </a:rPr>
                  <a:t>1</a:t>
                </a:r>
                <a:r>
                  <a:rPr lang="ru-RU" sz="2400" b="1" i="1" dirty="0" smtClean="0">
                    <a:solidFill>
                      <a:schemeClr val="tx1"/>
                    </a:solidFill>
                  </a:rPr>
                  <a:t>. </a:t>
                </a:r>
                <a:endParaRPr lang="ru-RU" sz="2400" b="1" i="1" dirty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r>
                  <a:rPr lang="ru-RU" sz="3300" dirty="0">
                    <a:solidFill>
                      <a:schemeClr val="tx1"/>
                    </a:solidFill>
                  </a:rPr>
                  <a:t>Относительная плотность паров органического соединения по азоту равна </a:t>
                </a:r>
                <a:r>
                  <a:rPr lang="ru-RU" sz="3300" dirty="0" smtClean="0">
                    <a:solidFill>
                      <a:schemeClr val="tx1"/>
                    </a:solidFill>
                  </a:rPr>
                  <a:t>2 </a:t>
                </a:r>
                <a:r>
                  <a:rPr lang="ru-RU" sz="3300" dirty="0">
                    <a:solidFill>
                      <a:schemeClr val="tx1"/>
                    </a:solidFill>
                  </a:rPr>
                  <a:t>. При сжигании </a:t>
                </a:r>
                <a:r>
                  <a:rPr lang="ru-RU" sz="3300" dirty="0" smtClean="0">
                    <a:solidFill>
                      <a:schemeClr val="tx1"/>
                    </a:solidFill>
                  </a:rPr>
                  <a:t>9,8  </a:t>
                </a:r>
                <a:r>
                  <a:rPr lang="ru-RU" sz="3300" dirty="0">
                    <a:solidFill>
                      <a:schemeClr val="tx1"/>
                    </a:solidFill>
                  </a:rPr>
                  <a:t>г </a:t>
                </a:r>
                <a:r>
                  <a:rPr lang="ru-RU" sz="3300" dirty="0" smtClean="0">
                    <a:solidFill>
                      <a:schemeClr val="tx1"/>
                    </a:solidFill>
                  </a:rPr>
                  <a:t>этого </a:t>
                </a:r>
                <a:r>
                  <a:rPr lang="ru-RU" sz="3300" dirty="0">
                    <a:solidFill>
                      <a:schemeClr val="tx1"/>
                    </a:solidFill>
                  </a:rPr>
                  <a:t>соединения образуется   </a:t>
                </a:r>
                <a:r>
                  <a:rPr lang="ru-RU" sz="3300" dirty="0" smtClean="0">
                    <a:solidFill>
                      <a:schemeClr val="tx1"/>
                    </a:solidFill>
                  </a:rPr>
                  <a:t>15.68 л </a:t>
                </a:r>
                <a:r>
                  <a:rPr lang="ru-RU" sz="3300" dirty="0">
                    <a:solidFill>
                      <a:schemeClr val="tx1"/>
                    </a:solidFill>
                  </a:rPr>
                  <a:t>углекислого газа (н. у) и </a:t>
                </a:r>
                <a:r>
                  <a:rPr lang="ru-RU" sz="3300" dirty="0" smtClean="0">
                    <a:solidFill>
                      <a:schemeClr val="tx1"/>
                    </a:solidFill>
                  </a:rPr>
                  <a:t>12,6  </a:t>
                </a:r>
                <a:r>
                  <a:rPr lang="ru-RU" sz="3300" dirty="0">
                    <a:solidFill>
                      <a:schemeClr val="tx1"/>
                    </a:solidFill>
                  </a:rPr>
                  <a:t>г воды. Выведите молекулярную формулу органического соединения</a:t>
                </a:r>
                <a:r>
                  <a:rPr lang="ru-RU" sz="2400" dirty="0" smtClean="0">
                    <a:solidFill>
                      <a:schemeClr val="tx1"/>
                    </a:solidFill>
                  </a:rPr>
                  <a:t>.</a:t>
                </a:r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r>
                  <a:rPr lang="ru-RU" sz="2400" b="1" i="1" dirty="0" smtClean="0">
                    <a:solidFill>
                      <a:schemeClr val="tx1"/>
                    </a:solidFill>
                  </a:rPr>
                  <a:t>Решение</a:t>
                </a:r>
                <a:r>
                  <a:rPr lang="ru-RU" b="1" i="1" dirty="0" smtClean="0">
                    <a:solidFill>
                      <a:schemeClr val="tx1"/>
                    </a:solidFill>
                  </a:rPr>
                  <a:t>:</a:t>
                </a:r>
                <a:endParaRPr lang="ru-RU" b="1" i="1" dirty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r>
                  <a:rPr lang="ru-RU" dirty="0" smtClean="0">
                    <a:solidFill>
                      <a:schemeClr val="tx1"/>
                    </a:solidFill>
                  </a:rPr>
                  <a:t>1. Находим </a:t>
                </a:r>
                <a:r>
                  <a:rPr lang="ru-RU" dirty="0">
                    <a:solidFill>
                      <a:schemeClr val="tx1"/>
                    </a:solidFill>
                  </a:rPr>
                  <a:t>молярную массу вещества </a:t>
                </a:r>
                <a:r>
                  <a:rPr lang="ru-RU" dirty="0" err="1" smtClean="0">
                    <a:solidFill>
                      <a:schemeClr val="tx1"/>
                    </a:solidFill>
                  </a:rPr>
                  <a:t>СxHy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: М= 2×28=56г/моль</a:t>
                </a:r>
                <a:endParaRPr lang="ru-RU" dirty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r>
                  <a:rPr lang="ru-RU" dirty="0" smtClean="0">
                    <a:solidFill>
                      <a:schemeClr val="tx1"/>
                    </a:solidFill>
                  </a:rPr>
                  <a:t>2. Находим количество вещества всех веществ: </a:t>
                </a:r>
                <a:endParaRPr lang="ru-RU" dirty="0" smtClean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r>
                  <a:rPr lang="ru-RU" dirty="0"/>
                  <a:t> </a:t>
                </a:r>
                <a:r>
                  <a:rPr lang="ru-RU" dirty="0" smtClean="0"/>
                  <a:t>                                    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n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tx1"/>
                            </a:solidFill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𝑚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𝑀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  или     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n=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tx1"/>
                            </a:solidFill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𝑉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𝑉𝑚</m:t>
                        </m:r>
                      </m:den>
                    </m:f>
                  </m:oMath>
                </a14:m>
                <a:endParaRPr lang="ru-RU" dirty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r>
                  <a:rPr lang="ru-RU" dirty="0" smtClean="0">
                    <a:solidFill>
                      <a:schemeClr val="tx1"/>
                    </a:solidFill>
                  </a:rPr>
                  <a:t>  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n(</a:t>
                </a:r>
                <a:r>
                  <a:rPr lang="ru-RU" dirty="0">
                    <a:solidFill>
                      <a:schemeClr val="tx1"/>
                    </a:solidFill>
                  </a:rPr>
                  <a:t>С</a:t>
                </a:r>
                <a:r>
                  <a:rPr lang="en-US" dirty="0" err="1" smtClean="0">
                    <a:solidFill>
                      <a:schemeClr val="tx1"/>
                    </a:solidFill>
                  </a:rPr>
                  <a:t>xHy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tx1"/>
                            </a:solidFill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9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,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8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 =0,175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моль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,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 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n(CO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tx1"/>
                            </a:solidFill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15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,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68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22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,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= 0,7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моль,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   </a:t>
                </a:r>
                <a:endParaRPr lang="ru-RU" dirty="0" smtClean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r>
                  <a:rPr lang="ru-RU" dirty="0"/>
                  <a:t> </a:t>
                </a:r>
                <a:r>
                  <a:rPr lang="ru-RU" dirty="0" smtClean="0"/>
                  <a:t> 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n(H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O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tx1"/>
                            </a:solidFill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12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,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6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dirty="0" smtClean="0">
                    <a:solidFill>
                      <a:schemeClr val="tx1"/>
                    </a:solidFill>
                  </a:rPr>
                  <a:t>= 0,7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моль</a:t>
                </a:r>
                <a:endParaRPr lang="ru-RU" dirty="0" smtClean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endParaRPr lang="ru-RU" dirty="0" smtClean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r>
                  <a:rPr lang="ru-RU" sz="1400" dirty="0" smtClean="0">
                    <a:solidFill>
                      <a:schemeClr val="tx1"/>
                    </a:solidFill>
                  </a:rPr>
                  <a:t>0,175моль                     0,7моль      </a:t>
                </a:r>
                <a:r>
                  <a:rPr lang="ru-RU" sz="1400" dirty="0" err="1" smtClean="0">
                    <a:solidFill>
                      <a:schemeClr val="tx1"/>
                    </a:solidFill>
                  </a:rPr>
                  <a:t>0,7моль</a:t>
                </a:r>
                <a:endParaRPr lang="ru-RU" sz="1400" dirty="0" smtClean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r>
                  <a:rPr lang="ru-RU" dirty="0">
                    <a:solidFill>
                      <a:schemeClr val="tx1"/>
                    </a:solidFill>
                  </a:rPr>
                  <a:t>С</a:t>
                </a:r>
                <a:r>
                  <a:rPr lang="en-US" dirty="0" err="1" smtClean="0">
                    <a:solidFill>
                      <a:schemeClr val="tx1"/>
                    </a:solidFill>
                  </a:rPr>
                  <a:t>xHy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  + 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O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2</a:t>
                </a:r>
                <a:r>
                  <a:rPr lang="ru-RU" sz="1800" dirty="0" smtClean="0">
                    <a:solidFill>
                      <a:schemeClr val="tx1"/>
                    </a:solidFill>
                  </a:rPr>
                  <a:t>  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=   </a:t>
                </a:r>
                <a:r>
                  <a:rPr lang="ru-RU" sz="2800" dirty="0" smtClean="0">
                    <a:solidFill>
                      <a:srgbClr val="C00000"/>
                    </a:solidFill>
                  </a:rPr>
                  <a:t>4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CO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2</a:t>
                </a:r>
                <a:r>
                  <a:rPr lang="ru-RU" sz="1800" dirty="0" smtClean="0">
                    <a:solidFill>
                      <a:schemeClr val="tx1"/>
                    </a:solidFill>
                  </a:rPr>
                  <a:t>  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+ </a:t>
                </a:r>
                <a:r>
                  <a:rPr lang="ru-RU" sz="2800" dirty="0" smtClean="0">
                    <a:solidFill>
                      <a:srgbClr val="C00000"/>
                    </a:solidFill>
                  </a:rPr>
                  <a:t>4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H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O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      </a:t>
                </a:r>
                <a:r>
                  <a:rPr lang="en-US" dirty="0">
                    <a:solidFill>
                      <a:schemeClr val="tx1"/>
                    </a:solidFill>
                  </a:rPr>
                  <a:t>x1=4     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x2=4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(это коэффициенты)</a:t>
                </a:r>
                <a:endParaRPr lang="ru-RU" dirty="0" smtClean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r>
                  <a:rPr lang="ru-RU" sz="1400" dirty="0" smtClean="0">
                    <a:solidFill>
                      <a:schemeClr val="tx1"/>
                    </a:solidFill>
                  </a:rPr>
                  <a:t>1 моль 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                           </a:t>
                </a:r>
                <a:r>
                  <a:rPr lang="ru-RU" sz="14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400" dirty="0" smtClean="0">
                    <a:solidFill>
                      <a:schemeClr val="tx1"/>
                    </a:solidFill>
                  </a:rPr>
                  <a:t>x1           x2                 </a:t>
                </a:r>
                <a:endParaRPr lang="en-US" sz="1400" dirty="0" smtClean="0">
                  <a:solidFill>
                    <a:schemeClr val="tx1"/>
                  </a:solidFill>
                </a:endParaRPr>
              </a:p>
              <a:p>
                <a:pPr marL="45720" indent="0">
                  <a:buNone/>
                </a:pPr>
                <a:r>
                  <a:rPr lang="ru-RU" sz="2400" dirty="0" smtClean="0">
                    <a:solidFill>
                      <a:schemeClr val="tx1"/>
                    </a:solidFill>
                  </a:rPr>
                  <a:t>Ответ</a:t>
                </a:r>
                <a:r>
                  <a:rPr lang="ru-RU" sz="2400" dirty="0" smtClean="0">
                    <a:solidFill>
                      <a:schemeClr val="tx1"/>
                    </a:solidFill>
                  </a:rPr>
                  <a:t>: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C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H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8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        </a:t>
                </a:r>
                <a:endParaRPr lang="ru-R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620688"/>
                <a:ext cx="9036496" cy="6237312"/>
              </a:xfrm>
              <a:blipFill rotWithShape="1">
                <a:blip r:embed="rId1"/>
                <a:stretch>
                  <a:fillRect t="-76" r="5"/>
                </a:stretch>
              </a:blipFill>
            </p:spPr>
            <p:txBody>
              <a:bodyPr/>
              <a:lstStyle/>
              <a:p>
                <a:r>
                  <a:rPr lang="ru-RU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740352" y="638132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0" y="116632"/>
                <a:ext cx="9036496" cy="6624736"/>
              </a:xfrm>
            </p:spPr>
            <p:txBody>
              <a:bodyPr>
                <a:normAutofit fontScale="90000"/>
              </a:bodyPr>
              <a:lstStyle/>
              <a:p>
                <a:pPr marL="0" indent="0" algn="l">
                  <a:buNone/>
                </a:pPr>
                <a:br>
                  <a:rPr lang="ru-RU" sz="2400" b="1" i="1" dirty="0" smtClean="0">
                    <a:solidFill>
                      <a:schemeClr val="tx1"/>
                    </a:solidFill>
                  </a:rPr>
                </a:br>
                <a:br>
                  <a:rPr lang="ru-RU" sz="2400" b="1" i="1" dirty="0" smtClean="0">
                    <a:solidFill>
                      <a:schemeClr val="tx1"/>
                    </a:solidFill>
                  </a:rPr>
                </a:br>
                <a:br>
                  <a:rPr lang="ru-RU" sz="2400" b="1" i="1" dirty="0"/>
                </a:br>
                <a:br>
                  <a:rPr lang="ru-RU" sz="2400" b="1" i="1" dirty="0" smtClean="0"/>
                </a:br>
                <a:r>
                  <a:rPr lang="ru-RU" sz="2400" b="1" i="1" dirty="0" smtClean="0">
                    <a:solidFill>
                      <a:schemeClr val="tx1"/>
                    </a:solidFill>
                  </a:rPr>
                  <a:t>Пример </a:t>
                </a:r>
                <a:r>
                  <a:rPr lang="ru-RU" sz="2400" b="1" i="1" dirty="0" smtClean="0">
                    <a:solidFill>
                      <a:schemeClr val="tx1"/>
                    </a:solidFill>
                  </a:rPr>
                  <a:t>2.</a:t>
                </a:r>
                <a:br>
                  <a:rPr lang="ru-RU" sz="2400" dirty="0" smtClean="0">
                    <a:solidFill>
                      <a:schemeClr val="tx1"/>
                    </a:solidFill>
                  </a:rPr>
                </a:br>
                <a:r>
                  <a:rPr lang="ru-RU" sz="2700" dirty="0" smtClean="0">
                    <a:solidFill>
                      <a:schemeClr val="tx1"/>
                    </a:solidFill>
                    <a:latin typeface="+mn-lt"/>
                  </a:rPr>
                  <a:t>При сгорании вторичного </a:t>
                </a:r>
                <a:r>
                  <a:rPr lang="ru-RU" sz="2700" dirty="0">
                    <a:solidFill>
                      <a:schemeClr val="tx1"/>
                    </a:solidFill>
                    <a:latin typeface="+mn-lt"/>
                  </a:rPr>
                  <a:t>амина </a:t>
                </a:r>
                <a:r>
                  <a:rPr lang="ru-RU" sz="2700" dirty="0" smtClean="0">
                    <a:solidFill>
                      <a:schemeClr val="tx1"/>
                    </a:solidFill>
                    <a:latin typeface="+mn-lt"/>
                  </a:rPr>
                  <a:t>симметричного строения выделилось </a:t>
                </a:r>
                <a:r>
                  <a:rPr lang="ru-RU" sz="2700" dirty="0">
                    <a:solidFill>
                      <a:schemeClr val="tx1"/>
                    </a:solidFill>
                    <a:latin typeface="+mn-lt"/>
                  </a:rPr>
                  <a:t>0,896 л (</a:t>
                </a:r>
                <a:r>
                  <a:rPr lang="ru-RU" sz="2700" dirty="0" err="1">
                    <a:solidFill>
                      <a:schemeClr val="tx1"/>
                    </a:solidFill>
                    <a:latin typeface="+mn-lt"/>
                  </a:rPr>
                  <a:t>н.у</a:t>
                </a:r>
                <a:r>
                  <a:rPr lang="ru-RU" sz="2700" dirty="0">
                    <a:solidFill>
                      <a:schemeClr val="tx1"/>
                    </a:solidFill>
                    <a:latin typeface="+mn-lt"/>
                  </a:rPr>
                  <a:t>.) </a:t>
                </a:r>
                <a:r>
                  <a:rPr lang="ru-RU" sz="2700" dirty="0" smtClean="0">
                    <a:solidFill>
                      <a:schemeClr val="tx1"/>
                    </a:solidFill>
                    <a:latin typeface="+mn-lt"/>
                  </a:rPr>
                  <a:t>углекислого </a:t>
                </a:r>
                <a:r>
                  <a:rPr lang="ru-RU" sz="2700" dirty="0">
                    <a:solidFill>
                      <a:schemeClr val="tx1"/>
                    </a:solidFill>
                    <a:latin typeface="+mn-lt"/>
                  </a:rPr>
                  <a:t>газа, 0,99 г воды и 0,112 л (</a:t>
                </a:r>
                <a:r>
                  <a:rPr lang="ru-RU" sz="2700" dirty="0" err="1">
                    <a:solidFill>
                      <a:schemeClr val="tx1"/>
                    </a:solidFill>
                    <a:latin typeface="+mn-lt"/>
                  </a:rPr>
                  <a:t>н.у</a:t>
                </a:r>
                <a:r>
                  <a:rPr lang="ru-RU" sz="2700" dirty="0">
                    <a:solidFill>
                      <a:schemeClr val="tx1"/>
                    </a:solidFill>
                    <a:latin typeface="+mn-lt"/>
                  </a:rPr>
                  <a:t>.) азота. </a:t>
                </a:r>
                <a:r>
                  <a:rPr lang="ru-RU" sz="2700" dirty="0" smtClean="0">
                    <a:solidFill>
                      <a:schemeClr val="tx1"/>
                    </a:solidFill>
                    <a:latin typeface="+mn-lt"/>
                  </a:rPr>
                  <a:t>Установите молекулярную формулу </a:t>
                </a:r>
                <a:r>
                  <a:rPr lang="ru-RU" sz="2700" dirty="0">
                    <a:solidFill>
                      <a:schemeClr val="tx1"/>
                    </a:solidFill>
                    <a:latin typeface="+mn-lt"/>
                  </a:rPr>
                  <a:t>этого амина</a:t>
                </a:r>
                <a:r>
                  <a:rPr lang="ru-RU" sz="2700" dirty="0" smtClean="0">
                    <a:solidFill>
                      <a:schemeClr val="tx1"/>
                    </a:solidFill>
                    <a:latin typeface="+mn-lt"/>
                  </a:rPr>
                  <a:t>.</a:t>
                </a:r>
                <a:br>
                  <a:rPr lang="ru-RU" sz="2700" dirty="0" smtClean="0">
                    <a:solidFill>
                      <a:schemeClr val="tx1"/>
                    </a:solidFill>
                    <a:latin typeface="+mn-lt"/>
                  </a:rPr>
                </a:br>
                <a:r>
                  <a:rPr lang="ru-RU" sz="2400" b="1" i="1" dirty="0" smtClean="0">
                    <a:solidFill>
                      <a:schemeClr val="tx1"/>
                    </a:solidFill>
                    <a:latin typeface="+mn-lt"/>
                  </a:rPr>
                  <a:t>Решение:</a:t>
                </a:r>
                <a:br>
                  <a:rPr lang="ru-RU" sz="2400" dirty="0" smtClean="0">
                    <a:solidFill>
                      <a:schemeClr val="tx1"/>
                    </a:solidFill>
                    <a:latin typeface="+mn-lt"/>
                  </a:rPr>
                </a:br>
                <a:r>
                  <a:rPr lang="ru-RU" sz="2400" dirty="0" smtClean="0">
                    <a:solidFill>
                      <a:schemeClr val="tx1"/>
                    </a:solidFill>
                    <a:latin typeface="+mn-lt"/>
                  </a:rPr>
                  <a:t> </a:t>
                </a:r>
                <a:r>
                  <a:rPr lang="ru-RU" sz="2700" dirty="0" smtClean="0">
                    <a:solidFill>
                      <a:schemeClr val="tx1"/>
                    </a:solidFill>
                    <a:latin typeface="+mn-lt"/>
                  </a:rPr>
                  <a:t>1. 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Составим </a:t>
                </a:r>
                <a:r>
                  <a:rPr lang="ru-RU" sz="2700" dirty="0">
                    <a:solidFill>
                      <a:schemeClr val="tx1"/>
                    </a:solidFill>
                    <a:effectLst/>
                    <a:latin typeface="+mn-lt"/>
                  </a:rPr>
                  <a:t>схему 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реакции: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en-US" sz="2700" dirty="0" err="1" smtClean="0">
                    <a:solidFill>
                      <a:schemeClr val="tx1"/>
                    </a:solidFill>
                    <a:effectLst/>
                    <a:latin typeface="+mn-lt"/>
                  </a:rPr>
                  <a:t>CxHyNz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+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O</a:t>
                </a:r>
                <a:r>
                  <a:rPr lang="en-US" sz="2200" dirty="0" smtClean="0">
                    <a:solidFill>
                      <a:schemeClr val="tx1"/>
                    </a:solidFill>
                    <a:effectLst/>
                    <a:latin typeface="+mn-lt"/>
                  </a:rPr>
                  <a:t>2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=CO</a:t>
                </a:r>
                <a:r>
                  <a:rPr lang="en-US" sz="2200" dirty="0" smtClean="0">
                    <a:solidFill>
                      <a:schemeClr val="tx1"/>
                    </a:solidFill>
                    <a:effectLst/>
                    <a:latin typeface="+mn-lt"/>
                  </a:rPr>
                  <a:t>2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+H</a:t>
                </a:r>
                <a:r>
                  <a:rPr lang="en-US" sz="2200" dirty="0" smtClean="0">
                    <a:solidFill>
                      <a:schemeClr val="tx1"/>
                    </a:solidFill>
                    <a:effectLst/>
                    <a:latin typeface="+mn-lt"/>
                  </a:rPr>
                  <a:t>2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O+N</a:t>
                </a:r>
                <a:r>
                  <a:rPr lang="en-US" sz="2200" dirty="0" smtClean="0">
                    <a:solidFill>
                      <a:schemeClr val="tx1"/>
                    </a:solidFill>
                    <a:effectLst/>
                    <a:latin typeface="+mn-lt"/>
                  </a:rPr>
                  <a:t>2</a:t>
                </a:r>
                <a:br>
                  <a:rPr lang="ru-RU" sz="2200" dirty="0" smtClean="0">
                    <a:solidFill>
                      <a:schemeClr val="tx1"/>
                    </a:solidFill>
                    <a:effectLst/>
                    <a:latin typeface="+mn-lt"/>
                  </a:rPr>
                </a:br>
                <a:b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</a:b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2. 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Найдем </a:t>
                </a:r>
                <a:r>
                  <a:rPr lang="ru-RU" sz="2700" dirty="0">
                    <a:solidFill>
                      <a:schemeClr val="tx1"/>
                    </a:solidFill>
                    <a:effectLst/>
                    <a:latin typeface="+mn-lt"/>
                  </a:rPr>
                  <a:t>количества веществ углекислого газа, воды и азота:</a:t>
                </a:r>
                <a:br>
                  <a:rPr lang="ru-RU" sz="2700" dirty="0">
                    <a:solidFill>
                      <a:schemeClr val="tx1"/>
                    </a:solidFill>
                    <a:effectLst/>
                    <a:latin typeface="+mn-lt"/>
                  </a:rPr>
                </a:br>
                <a:r>
                  <a:rPr lang="ru-RU" sz="2700" dirty="0">
                    <a:latin typeface="+mn-lt"/>
                  </a:rPr>
                  <a:t> </a:t>
                </a:r>
                <a:r>
                  <a:rPr lang="ru-RU" sz="2700" dirty="0" smtClean="0">
                    <a:latin typeface="+mn-lt"/>
                  </a:rPr>
                  <a:t>   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n(CO</a:t>
                </a:r>
                <a:r>
                  <a:rPr lang="en-US" sz="2200" dirty="0" smtClean="0">
                    <a:solidFill>
                      <a:schemeClr val="tx1"/>
                    </a:solidFill>
                    <a:effectLst/>
                    <a:latin typeface="+mn-lt"/>
                  </a:rPr>
                  <a:t>2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700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</m:ctrlPr>
                      </m:fPr>
                      <m:num>
                        <m:r>
                          <a:rPr lang="en-US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𝟎</m:t>
                        </m:r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,</m:t>
                        </m:r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𝟖𝟗𝟔</m:t>
                        </m:r>
                      </m:num>
                      <m:den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𝟐𝟐</m:t>
                        </m:r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,</m:t>
                        </m:r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= 0,04 моль;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  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   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n(C)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=0.04 моль</a:t>
                </a:r>
                <a:b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</a:b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  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n(H</a:t>
                </a:r>
                <a:r>
                  <a:rPr lang="en-US" sz="2200" dirty="0" smtClean="0">
                    <a:solidFill>
                      <a:schemeClr val="tx1"/>
                    </a:solidFill>
                    <a:effectLst/>
                    <a:latin typeface="+mn-lt"/>
                  </a:rPr>
                  <a:t>2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O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700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</m:ctrlPr>
                      </m:fPr>
                      <m:num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𝟎</m:t>
                        </m:r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,</m:t>
                        </m:r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𝟗𝟗</m:t>
                        </m:r>
                      </m:num>
                      <m:den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𝟏𝟖</m:t>
                        </m:r>
                      </m:den>
                    </m:f>
                  </m:oMath>
                </a14:m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= 0,055моль;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  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    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n(H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)=0.11моль</a:t>
                </a:r>
                <a:b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</a:b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 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n(N</a:t>
                </a:r>
                <a:r>
                  <a:rPr lang="en-US" sz="2200" dirty="0" smtClean="0">
                    <a:solidFill>
                      <a:schemeClr val="tx1"/>
                    </a:solidFill>
                    <a:effectLst/>
                    <a:latin typeface="+mn-lt"/>
                  </a:rPr>
                  <a:t>2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700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</m:ctrlPr>
                      </m:fPr>
                      <m:num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𝟎</m:t>
                        </m:r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,</m:t>
                        </m:r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𝟏𝟏𝟐</m:t>
                        </m:r>
                      </m:num>
                      <m:den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𝟐𝟐</m:t>
                        </m:r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.</m:t>
                        </m:r>
                        <m:r>
                          <a:rPr lang="ru-RU" sz="2700" b="1" i="1" smtClean="0">
                            <a:solidFill>
                              <a:schemeClr val="tx1"/>
                            </a:solidFill>
                            <a:effectLst/>
                            <a:latin typeface="+mn-lt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= 0,005моль;     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     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n(N)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= 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0.01моль</a:t>
                </a:r>
                <a:b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</a:br>
                <a:b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</a:b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3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. Найдено </a:t>
                </a:r>
                <a:r>
                  <a:rPr lang="ru-RU" sz="2700" dirty="0">
                    <a:solidFill>
                      <a:schemeClr val="tx1"/>
                    </a:solidFill>
                    <a:effectLst/>
                    <a:latin typeface="+mn-lt"/>
                  </a:rPr>
                  <a:t>соотношение атомов в молекуле амина и установим молекулярную формулу вторичного амина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:</a:t>
                </a:r>
                <a:b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</a:b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      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x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: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y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: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z=</a:t>
                </a:r>
                <a:r>
                  <a:rPr lang="en-US" sz="2700" dirty="0">
                    <a:solidFill>
                      <a:schemeClr val="tx1"/>
                    </a:solidFill>
                    <a:effectLst/>
                    <a:latin typeface="+mn-lt"/>
                  </a:rPr>
                  <a:t> n(C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)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: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n(H)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: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n(N)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= 0.04:0,11:0,01=4:11:1</a:t>
                </a:r>
                <a:b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</a:br>
                <a:b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</a:b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Ответ: 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C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4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H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11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N</a:t>
                </a:r>
                <a:r>
                  <a:rPr lang="ru-RU" sz="270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ru-RU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или </a:t>
                </a:r>
                <a:r>
                  <a:rPr lang="en-US" sz="2700" dirty="0" smtClean="0">
                    <a:solidFill>
                      <a:schemeClr val="tx1"/>
                    </a:solidFill>
                    <a:effectLst/>
                    <a:latin typeface="+mn-lt"/>
                  </a:rPr>
                  <a:t>(C2H5)2NH</a:t>
                </a:r>
                <a:br>
                  <a:rPr lang="ru-RU" sz="2700" dirty="0">
                    <a:solidFill>
                      <a:schemeClr val="tx1"/>
                    </a:solidFill>
                    <a:effectLst/>
                    <a:latin typeface="+mn-lt"/>
                  </a:rPr>
                </a:br>
                <a:br>
                  <a:rPr lang="ru-RU" sz="2700" dirty="0">
                    <a:effectLst/>
                    <a:latin typeface="+mn-lt"/>
                  </a:rPr>
                </a:br>
                <a:br>
                  <a:rPr lang="ru-RU" sz="2400" dirty="0">
                    <a:solidFill>
                      <a:schemeClr val="tx1"/>
                    </a:solidFill>
                    <a:latin typeface="+mn-lt"/>
                  </a:rPr>
                </a:br>
                <a:br>
                  <a:rPr lang="ru-RU" sz="2400" dirty="0">
                    <a:solidFill>
                      <a:schemeClr val="tx1"/>
                    </a:solidFill>
                  </a:rPr>
                </a:br>
                <a:endParaRPr lang="ru-RU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Заголовок 1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0" y="116632"/>
                <a:ext cx="9036496" cy="6624736"/>
              </a:xfrm>
              <a:blipFill rotWithShape="1">
                <a:blip r:embed="rId1"/>
                <a:stretch>
                  <a:fillRect t="-20778" r="5" b="-20691"/>
                </a:stretch>
              </a:blipFill>
            </p:spPr>
            <p:txBody>
              <a:bodyPr/>
              <a:lstStyle/>
              <a:p>
                <a:r>
                  <a:rPr lang="ru-RU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781175" y="63733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b="1" dirty="0"/>
              <a:t>Определение формул веществ по химическим свойствам</a:t>
            </a:r>
            <a:endParaRPr lang="ru-RU" sz="24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404664"/>
                <a:ext cx="9036496" cy="6453336"/>
              </a:xfrm>
            </p:spPr>
            <p:txBody>
              <a:bodyPr>
                <a:normAutofit fontScale="92500" lnSpcReduction="10000"/>
              </a:bodyPr>
              <a:lstStyle/>
              <a:p>
                <a:pPr marL="45720" indent="0">
                  <a:buNone/>
                </a:pPr>
                <a:r>
                  <a:rPr lang="ru-RU" sz="2000" b="1" i="1" dirty="0" smtClean="0"/>
                  <a:t>Пример 1.</a:t>
                </a:r>
                <a:endParaRPr lang="en-US" sz="2000" b="1" i="1" dirty="0" smtClean="0"/>
              </a:p>
              <a:p>
                <a:pPr marL="45720" indent="0">
                  <a:buNone/>
                </a:pPr>
                <a:r>
                  <a:rPr lang="ru-RU" sz="2400" dirty="0" smtClean="0"/>
                  <a:t>Определить </a:t>
                </a:r>
                <a:r>
                  <a:rPr lang="ru-RU" sz="2400" dirty="0"/>
                  <a:t>формулу сложного эфира, при гидролизе </a:t>
                </a:r>
                <a:r>
                  <a:rPr lang="ru-RU" sz="2400" dirty="0" smtClean="0"/>
                  <a:t>2,64  </a:t>
                </a:r>
                <a:r>
                  <a:rPr lang="ru-RU" sz="2400" dirty="0"/>
                  <a:t>г которого выделяется  </a:t>
                </a:r>
                <a:r>
                  <a:rPr lang="ru-RU" sz="2400" dirty="0" smtClean="0"/>
                  <a:t>1,38 </a:t>
                </a:r>
                <a:r>
                  <a:rPr lang="ru-RU" sz="2400" dirty="0"/>
                  <a:t>г спирта и </a:t>
                </a:r>
                <a:r>
                  <a:rPr lang="ru-RU" sz="2400" dirty="0" smtClean="0"/>
                  <a:t>1,8  </a:t>
                </a:r>
                <a:r>
                  <a:rPr lang="ru-RU" sz="2400" dirty="0"/>
                  <a:t>г одноосновной карбоновой кислоты</a:t>
                </a:r>
                <a:r>
                  <a:rPr lang="ru-RU" sz="2000" dirty="0" smtClean="0"/>
                  <a:t>.</a:t>
                </a:r>
                <a:endParaRPr lang="ru-RU" sz="2000" dirty="0" smtClean="0"/>
              </a:p>
              <a:p>
                <a:pPr marL="45720" indent="0">
                  <a:spcBef>
                    <a:spcPts val="0"/>
                  </a:spcBef>
                  <a:buNone/>
                </a:pPr>
                <a:r>
                  <a:rPr lang="ru-RU" sz="2000" b="1" i="1" dirty="0" smtClean="0"/>
                  <a:t>Решение:</a:t>
                </a:r>
                <a:endParaRPr lang="ru-RU" sz="2000" b="1" i="1" dirty="0" smtClean="0"/>
              </a:p>
              <a:p>
                <a:pPr marL="45720" indent="0">
                  <a:spcBef>
                    <a:spcPts val="0"/>
                  </a:spcBef>
                  <a:buNone/>
                </a:pPr>
                <a:r>
                  <a:rPr lang="ru-RU" sz="2600" dirty="0" smtClean="0"/>
                  <a:t>1. Уравнение гидролиза </a:t>
                </a:r>
                <a:r>
                  <a:rPr lang="ru-RU" sz="2600" dirty="0"/>
                  <a:t>сложного </a:t>
                </a:r>
                <a:r>
                  <a:rPr lang="ru-RU" sz="2600" dirty="0" smtClean="0"/>
                  <a:t>эфира</a:t>
                </a:r>
                <a:endParaRPr lang="ru-RU" sz="2600" dirty="0" smtClean="0"/>
              </a:p>
              <a:p>
                <a:pPr marL="45720" indent="0">
                  <a:spcBef>
                    <a:spcPts val="0"/>
                  </a:spcBef>
                  <a:buNone/>
                </a:pPr>
                <a:endParaRPr lang="ru-RU" sz="2600" dirty="0"/>
              </a:p>
              <a:p>
                <a:pPr marL="45720" indent="0">
                  <a:spcBef>
                    <a:spcPts val="0"/>
                  </a:spcBef>
                  <a:buNone/>
                </a:pPr>
                <a:endParaRPr lang="ru-RU" sz="2600" dirty="0" smtClean="0"/>
              </a:p>
              <a:p>
                <a:pPr marL="45720" indent="0">
                  <a:spcBef>
                    <a:spcPts val="0"/>
                  </a:spcBef>
                  <a:buNone/>
                </a:pPr>
                <a:r>
                  <a:rPr lang="ru-RU" sz="2600" dirty="0" smtClean="0"/>
                  <a:t>2.Согласно </a:t>
                </a:r>
                <a:r>
                  <a:rPr lang="ru-RU" sz="2600" dirty="0"/>
                  <a:t>закону сохранения массы веществ, сумма масс исходных веществ и сумма масс продуктов реакции равны.</a:t>
                </a:r>
                <a:endParaRPr lang="ru-RU" sz="2600" dirty="0"/>
              </a:p>
              <a:p>
                <a:pPr marL="45720" indent="0">
                  <a:spcBef>
                    <a:spcPts val="0"/>
                  </a:spcBef>
                  <a:buNone/>
                </a:pPr>
                <a:r>
                  <a:rPr lang="ru-RU" sz="2600" dirty="0"/>
                  <a:t>Поэтому из данных задачи можно найти массу воды:</a:t>
                </a:r>
                <a:endParaRPr lang="ru-RU" sz="2600" dirty="0"/>
              </a:p>
              <a:p>
                <a:pPr marL="45720" indent="0">
                  <a:spcBef>
                    <a:spcPts val="0"/>
                  </a:spcBef>
                  <a:buNone/>
                </a:pPr>
                <a:r>
                  <a:rPr lang="ru-RU" sz="2600" dirty="0"/>
                  <a:t>  </a:t>
                </a:r>
                <a:r>
                  <a:rPr lang="en-US" sz="2600" dirty="0" smtClean="0"/>
                  <a:t>m (H2O) </a:t>
                </a:r>
                <a:r>
                  <a:rPr lang="ru-RU" sz="2600" dirty="0" smtClean="0"/>
                  <a:t>= </a:t>
                </a:r>
                <a:r>
                  <a:rPr lang="ru-RU" sz="2600" dirty="0"/>
                  <a:t>(масса кислоты) + (масса спирта) − (масса эфира</a:t>
                </a:r>
                <a:r>
                  <a:rPr lang="ru-RU" sz="2600" dirty="0" smtClean="0"/>
                  <a:t>) </a:t>
                </a:r>
                <a:r>
                  <a:rPr lang="en-US" sz="2600" dirty="0" smtClean="0"/>
                  <a:t>=</a:t>
                </a:r>
                <a:endParaRPr lang="ru-RU" sz="2600" dirty="0" smtClean="0"/>
              </a:p>
              <a:p>
                <a:pPr marL="45720" indent="0">
                  <a:spcBef>
                    <a:spcPts val="0"/>
                  </a:spcBef>
                  <a:buNone/>
                </a:pPr>
                <a:r>
                  <a:rPr lang="ru-RU" sz="2600" dirty="0"/>
                  <a:t> </a:t>
                </a:r>
                <a:r>
                  <a:rPr lang="ru-RU" sz="2600" dirty="0" smtClean="0"/>
                  <a:t>  </a:t>
                </a:r>
                <a:r>
                  <a:rPr lang="ru-RU" sz="2600" dirty="0" smtClean="0"/>
                  <a:t> = 1,38+1,8 </a:t>
                </a:r>
                <a:r>
                  <a:rPr lang="ru-RU" sz="2600" dirty="0" smtClean="0"/>
                  <a:t>– 2,64 = 0.54г </a:t>
                </a:r>
                <a:endParaRPr lang="ru-RU" sz="2600" dirty="0" smtClean="0"/>
              </a:p>
              <a:p>
                <a:pPr marL="45720" indent="0">
                  <a:spcBef>
                    <a:spcPts val="0"/>
                  </a:spcBef>
                  <a:buNone/>
                </a:pPr>
                <a:r>
                  <a:rPr lang="ru-RU" sz="2600" dirty="0" smtClean="0"/>
                  <a:t>3. </a:t>
                </a:r>
                <a:r>
                  <a:rPr lang="en-US" sz="2600" dirty="0"/>
                  <a:t>n(H2O) </a:t>
                </a:r>
                <a:r>
                  <a:rPr lang="en-US" sz="26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i="1" smtClean="0"/>
                        </m:ctrlPr>
                      </m:fPr>
                      <m:num>
                        <m:r>
                          <a:rPr lang="en-US" sz="2600" b="0" i="1" smtClean="0">
                            <a:latin typeface="Cambria Math" panose="02040503050406030204" charset="0"/>
                          </a:rPr>
                          <m:t>0</m:t>
                        </m:r>
                        <m:r>
                          <a:rPr lang="en-US" sz="2600" b="0" i="1" smtClean="0">
                            <a:latin typeface="Cambria Math" panose="02040503050406030204" charset="0"/>
                          </a:rPr>
                          <m:t>,</m:t>
                        </m:r>
                        <m:r>
                          <a:rPr lang="en-US" sz="2600" b="0" i="1" smtClean="0">
                            <a:latin typeface="Cambria Math" panose="02040503050406030204" charset="0"/>
                          </a:rPr>
                          <m:t>54</m:t>
                        </m:r>
                      </m:num>
                      <m:den>
                        <m:r>
                          <a:rPr lang="en-US" sz="2600" b="0" i="1" smtClean="0">
                            <a:latin typeface="Cambria Math" panose="02040503050406030204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sz="2600" dirty="0" smtClean="0"/>
                  <a:t>=0,03 </a:t>
                </a:r>
                <a:r>
                  <a:rPr lang="ru-RU" sz="2600" dirty="0" smtClean="0"/>
                  <a:t>моль; </a:t>
                </a:r>
                <a:endParaRPr lang="ru-RU" sz="2600" dirty="0" smtClean="0"/>
              </a:p>
              <a:p>
                <a:pPr marL="45720" indent="0">
                  <a:spcBef>
                    <a:spcPts val="0"/>
                  </a:spcBef>
                  <a:buNone/>
                </a:pPr>
                <a:r>
                  <a:rPr lang="en-US" sz="2600" dirty="0" smtClean="0"/>
                  <a:t>n(</a:t>
                </a:r>
                <a:r>
                  <a:rPr lang="ru-RU" sz="2600" dirty="0" smtClean="0"/>
                  <a:t>эфира)=</a:t>
                </a:r>
                <a:r>
                  <a:rPr lang="en-US" sz="2600" dirty="0" smtClean="0"/>
                  <a:t>n</a:t>
                </a:r>
                <a:r>
                  <a:rPr lang="ru-RU" sz="2600" dirty="0" smtClean="0"/>
                  <a:t>(кислоты)</a:t>
                </a:r>
                <a:r>
                  <a:rPr lang="en-US" sz="2600" dirty="0" smtClean="0"/>
                  <a:t>=n</a:t>
                </a:r>
                <a:r>
                  <a:rPr lang="ru-RU" sz="2600" dirty="0" smtClean="0"/>
                  <a:t>(спирта)</a:t>
                </a:r>
                <a:r>
                  <a:rPr lang="en-US" sz="2600" dirty="0" smtClean="0"/>
                  <a:t>= n(H2O</a:t>
                </a:r>
                <a:r>
                  <a:rPr lang="en-US" sz="2600" dirty="0"/>
                  <a:t>) </a:t>
                </a:r>
                <a:r>
                  <a:rPr lang="en-US" sz="2600" dirty="0" smtClean="0"/>
                  <a:t>=</a:t>
                </a:r>
                <a:r>
                  <a:rPr lang="ru-RU" sz="2600" dirty="0"/>
                  <a:t>0,03 </a:t>
                </a:r>
                <a:r>
                  <a:rPr lang="ru-RU" sz="2600" dirty="0" smtClean="0"/>
                  <a:t>моль</a:t>
                </a:r>
                <a:endParaRPr lang="en-US" sz="2600" dirty="0" smtClean="0"/>
              </a:p>
              <a:p>
                <a:pPr marL="45720" indent="0">
                  <a:spcBef>
                    <a:spcPts val="0"/>
                  </a:spcBef>
                  <a:buNone/>
                </a:pPr>
                <a:r>
                  <a:rPr lang="en-US" sz="2600" dirty="0" smtClean="0"/>
                  <a:t>4</a:t>
                </a:r>
                <a:r>
                  <a:rPr lang="ru-RU" sz="2600" dirty="0" smtClean="0"/>
                  <a:t>.  </a:t>
                </a:r>
                <a:r>
                  <a:rPr lang="en-US" sz="2600" dirty="0" smtClean="0"/>
                  <a:t>M(</a:t>
                </a:r>
                <a:r>
                  <a:rPr lang="ru-RU" sz="2600" dirty="0" smtClean="0"/>
                  <a:t>кислоты)=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600" i="1" smtClean="0"/>
                        </m:ctrlPr>
                      </m:fPr>
                      <m:num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1</m:t>
                        </m:r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,</m:t>
                        </m:r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8</m:t>
                        </m:r>
                      </m:num>
                      <m:den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0</m:t>
                        </m:r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,</m:t>
                        </m:r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03</m:t>
                        </m:r>
                      </m:den>
                    </m:f>
                  </m:oMath>
                </a14:m>
                <a:r>
                  <a:rPr lang="ru-RU" sz="2600" dirty="0" smtClean="0"/>
                  <a:t> =60г/моль; 14</a:t>
                </a:r>
                <a:r>
                  <a:rPr lang="en-US" sz="2600" dirty="0" smtClean="0"/>
                  <a:t>n+1+12+32+1=60  n=1</a:t>
                </a:r>
                <a:r>
                  <a:rPr lang="ru-RU" sz="2600" dirty="0" smtClean="0"/>
                  <a:t>  </a:t>
                </a:r>
                <a:r>
                  <a:rPr lang="en-US" sz="2600" dirty="0" smtClean="0"/>
                  <a:t>CH</a:t>
                </a:r>
                <a:r>
                  <a:rPr lang="en-US" sz="2200" dirty="0" smtClean="0"/>
                  <a:t>3</a:t>
                </a:r>
                <a:r>
                  <a:rPr lang="en-US" sz="2600" dirty="0" smtClean="0"/>
                  <a:t>COOH</a:t>
                </a:r>
                <a:r>
                  <a:rPr lang="ru-RU" sz="2600" dirty="0" smtClean="0"/>
                  <a:t>   </a:t>
                </a:r>
                <a:endParaRPr lang="ru-RU" sz="2600" dirty="0" smtClean="0"/>
              </a:p>
              <a:p>
                <a:pPr marL="45720" indent="0">
                  <a:spcBef>
                    <a:spcPts val="0"/>
                  </a:spcBef>
                  <a:buNone/>
                </a:pPr>
                <a:r>
                  <a:rPr lang="en-US" sz="2600" dirty="0" smtClean="0"/>
                  <a:t>M(</a:t>
                </a:r>
                <a:r>
                  <a:rPr lang="ru-RU" sz="2600" dirty="0" smtClean="0"/>
                  <a:t>спирта)=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600" i="1" smtClean="0"/>
                        </m:ctrlPr>
                      </m:fPr>
                      <m:num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1</m:t>
                        </m:r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,</m:t>
                        </m:r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38</m:t>
                        </m:r>
                      </m:num>
                      <m:den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0</m:t>
                        </m:r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,</m:t>
                        </m:r>
                        <m:r>
                          <a:rPr lang="ru-RU" sz="2600" b="0" i="1" smtClean="0">
                            <a:latin typeface="Cambria Math" panose="02040503050406030204" charset="0"/>
                          </a:rPr>
                          <m:t>03</m:t>
                        </m:r>
                      </m:den>
                    </m:f>
                  </m:oMath>
                </a14:m>
                <a:r>
                  <a:rPr lang="ru-RU" sz="2600" dirty="0" smtClean="0"/>
                  <a:t>=46г/моль;  14</a:t>
                </a:r>
                <a:r>
                  <a:rPr lang="en-US" sz="2600" dirty="0" smtClean="0"/>
                  <a:t>n</a:t>
                </a:r>
                <a:r>
                  <a:rPr lang="ru-RU" sz="2600" dirty="0" smtClean="0"/>
                  <a:t>+1+16+1=46 </a:t>
                </a:r>
                <a:r>
                  <a:rPr lang="en-US" sz="2600" dirty="0" smtClean="0"/>
                  <a:t>n</a:t>
                </a:r>
                <a:r>
                  <a:rPr lang="ru-RU" sz="2600" dirty="0" smtClean="0"/>
                  <a:t>= 2</a:t>
                </a:r>
                <a:r>
                  <a:rPr lang="en-US" sz="2600" dirty="0" smtClean="0"/>
                  <a:t> C</a:t>
                </a:r>
                <a:r>
                  <a:rPr lang="en-US" sz="2200" dirty="0" smtClean="0"/>
                  <a:t>2</a:t>
                </a:r>
                <a:r>
                  <a:rPr lang="en-US" sz="2600" dirty="0" smtClean="0"/>
                  <a:t>H</a:t>
                </a:r>
                <a:r>
                  <a:rPr lang="en-US" sz="2200" dirty="0" smtClean="0"/>
                  <a:t>5</a:t>
                </a:r>
                <a:r>
                  <a:rPr lang="en-US" sz="2600" dirty="0" smtClean="0"/>
                  <a:t>OH</a:t>
                </a:r>
                <a:endParaRPr lang="ru-RU" sz="2600" dirty="0"/>
              </a:p>
              <a:p>
                <a:pPr marL="45720" indent="0">
                  <a:spcBef>
                    <a:spcPts val="0"/>
                  </a:spcBef>
                  <a:buNone/>
                </a:pPr>
                <a:endParaRPr lang="en-US" sz="2600" dirty="0" smtClean="0"/>
              </a:p>
              <a:p>
                <a:pPr marL="45720" indent="0">
                  <a:spcBef>
                    <a:spcPts val="0"/>
                  </a:spcBef>
                  <a:buNone/>
                </a:pPr>
                <a:r>
                  <a:rPr lang="ru-RU" sz="2400" dirty="0" smtClean="0"/>
                  <a:t>Ответ: </a:t>
                </a:r>
                <a:r>
                  <a:rPr lang="en-US" sz="2400" dirty="0" smtClean="0"/>
                  <a:t>CH</a:t>
                </a:r>
                <a:r>
                  <a:rPr lang="en-US" sz="2200" dirty="0" smtClean="0"/>
                  <a:t>3</a:t>
                </a:r>
                <a:r>
                  <a:rPr lang="en-US" sz="2400" dirty="0" smtClean="0"/>
                  <a:t>COOC</a:t>
                </a:r>
                <a:r>
                  <a:rPr lang="en-US" sz="2200" dirty="0" smtClean="0"/>
                  <a:t>2</a:t>
                </a:r>
                <a:r>
                  <a:rPr lang="en-US" sz="2400" dirty="0" smtClean="0"/>
                  <a:t>H</a:t>
                </a:r>
                <a:r>
                  <a:rPr lang="en-US" sz="2200" dirty="0" smtClean="0"/>
                  <a:t>5</a:t>
                </a:r>
                <a:endParaRPr lang="ru-RU" sz="2200" dirty="0"/>
              </a:p>
            </p:txBody>
          </p:sp>
        </mc:Choice>
        <mc:Fallback>
          <p:sp>
            <p:nvSpPr>
              <p:cNvPr id="3" name="Объект 2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404664"/>
                <a:ext cx="9036496" cy="6453336"/>
              </a:xfrm>
              <a:blipFill rotWithShape="1">
                <a:blip r:embed="rId1"/>
                <a:stretch>
                  <a:fillRect l="-2" t="-3"/>
                </a:stretch>
              </a:blipFill>
            </p:spPr>
            <p:txBody>
              <a:bodyPr/>
              <a:lstStyle/>
              <a:p>
                <a:r>
                  <a:rPr lang="ru-RU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77" y="1988840"/>
            <a:ext cx="7483183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7956376" y="628302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b="1" dirty="0" smtClean="0">
                <a:solidFill>
                  <a:prstClr val="black"/>
                </a:solidFill>
              </a:rPr>
              <a:t>Определение </a:t>
            </a:r>
            <a:r>
              <a:rPr lang="ru-RU" sz="2900" b="1" dirty="0">
                <a:solidFill>
                  <a:prstClr val="black"/>
                </a:solidFill>
              </a:rPr>
              <a:t>формул веществ по массовым долям атомов, входящих в его </a:t>
            </a:r>
            <a:r>
              <a:rPr lang="ru-RU" sz="2900" b="1" dirty="0" smtClean="0">
                <a:solidFill>
                  <a:prstClr val="black"/>
                </a:solidFill>
              </a:rPr>
              <a:t>состав.</a:t>
            </a:r>
            <a:br>
              <a:rPr lang="ru-RU" sz="2900" b="1" dirty="0" smtClean="0">
                <a:solidFill>
                  <a:prstClr val="black"/>
                </a:solidFill>
              </a:rPr>
            </a:br>
            <a:r>
              <a:rPr lang="ru-RU" sz="2900" b="1" dirty="0" smtClean="0">
                <a:solidFill>
                  <a:prstClr val="black"/>
                </a:solidFill>
              </a:rPr>
              <a:t>(Задания для самостоятельного решения)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964488" cy="4713387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Найти </a:t>
            </a:r>
            <a:r>
              <a:rPr lang="ru-RU" dirty="0"/>
              <a:t>молекулярную формулу газообразного вещества, содержащего 93,75% углерода и 6,25% водорода, если плотность этого вещества по воздуху равна 4,41. </a:t>
            </a:r>
            <a:endParaRPr lang="en-US" dirty="0" smtClean="0"/>
          </a:p>
          <a:p>
            <a:r>
              <a:rPr lang="ru-RU" dirty="0"/>
              <a:t>Выведите формулу вещества, содержащего 81,8% углерода и 18,2 % водорода, если относительная плотность по водороду равна 22.</a:t>
            </a:r>
            <a:endParaRPr lang="ru-RU" dirty="0"/>
          </a:p>
          <a:p>
            <a:r>
              <a:rPr lang="ru-RU" dirty="0" smtClean="0"/>
              <a:t>Определите </a:t>
            </a:r>
            <a:r>
              <a:rPr lang="ru-RU" dirty="0"/>
              <a:t>молекулярную формулу углеводорода, если массовая доля углерода равна 85,75, а водорода –14,3%. Относительная плотность этого вещества по азоту примерно равна 2.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право 3">
            <a:hlinkClick r:id="rId1" action="ppaction://hlinksldjump"/>
          </p:cNvPr>
          <p:cNvSpPr/>
          <p:nvPr/>
        </p:nvSpPr>
        <p:spPr>
          <a:xfrm rot="10800000">
            <a:off x="8100392" y="63733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Определение формул веществ по продуктам сгорания.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600" b="1" dirty="0" smtClean="0">
                <a:solidFill>
                  <a:prstClr val="black"/>
                </a:solidFill>
              </a:rPr>
              <a:t>(</a:t>
            </a:r>
            <a:r>
              <a:rPr lang="ru-RU" sz="2600" b="1" dirty="0">
                <a:solidFill>
                  <a:prstClr val="black"/>
                </a:solidFill>
              </a:rPr>
              <a:t>Задания для самостоятельного решения)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3854" y="1052736"/>
            <a:ext cx="9144000" cy="5805264"/>
          </a:xfrm>
        </p:spPr>
        <p:txBody>
          <a:bodyPr>
            <a:normAutofit fontScale="92500"/>
          </a:bodyPr>
          <a:lstStyle/>
          <a:p>
            <a:r>
              <a:rPr lang="ru-RU" sz="2800" dirty="0" smtClean="0"/>
              <a:t>При полном сгорании углеводорода образовалось 27 г воды и 33,6 л </a:t>
            </a:r>
            <a:r>
              <a:rPr lang="en-US" sz="2800" dirty="0" smtClean="0"/>
              <a:t>CO</a:t>
            </a:r>
            <a:r>
              <a:rPr lang="en-US" sz="2200" dirty="0" smtClean="0"/>
              <a:t>2</a:t>
            </a:r>
            <a:r>
              <a:rPr lang="ru-RU" sz="2800" dirty="0" smtClean="0"/>
              <a:t> (</a:t>
            </a:r>
            <a:r>
              <a:rPr lang="ru-RU" sz="2800" dirty="0" err="1" smtClean="0"/>
              <a:t>н.у</a:t>
            </a:r>
            <a:r>
              <a:rPr lang="ru-RU" sz="2800" dirty="0" smtClean="0"/>
              <a:t>.). Относительная плотность углеводорода по аргону равна 1,05. Установите его молекулярную формулу</a:t>
            </a:r>
            <a:endParaRPr lang="ru-RU" sz="2800" dirty="0" smtClean="0"/>
          </a:p>
          <a:p>
            <a:r>
              <a:rPr lang="ru-RU" sz="2800" dirty="0"/>
              <a:t>В результате сжигания 1,74 г органического соединения получено 5,58 г смеси  </a:t>
            </a:r>
            <a:r>
              <a:rPr lang="en-US" sz="2800" dirty="0" smtClean="0"/>
              <a:t>CO</a:t>
            </a:r>
            <a:r>
              <a:rPr lang="en-US" sz="2200" dirty="0" smtClean="0"/>
              <a:t>2</a:t>
            </a:r>
            <a:r>
              <a:rPr lang="ru-RU" sz="2800" dirty="0"/>
              <a:t> и  </a:t>
            </a:r>
            <a:r>
              <a:rPr lang="en-US" sz="2800" dirty="0" smtClean="0"/>
              <a:t>H</a:t>
            </a:r>
            <a:r>
              <a:rPr lang="en-US" sz="2200" dirty="0" smtClean="0"/>
              <a:t>2</a:t>
            </a:r>
            <a:r>
              <a:rPr lang="en-US" sz="2800" dirty="0" smtClean="0"/>
              <a:t>O</a:t>
            </a:r>
            <a:r>
              <a:rPr lang="ru-RU" sz="2800" dirty="0" smtClean="0"/>
              <a:t>. </a:t>
            </a:r>
            <a:r>
              <a:rPr lang="ru-RU" sz="2800" dirty="0"/>
              <a:t>Количества </a:t>
            </a:r>
            <a:r>
              <a:rPr lang="ru-RU" sz="2800" dirty="0" smtClean="0"/>
              <a:t>веществ</a:t>
            </a:r>
            <a:r>
              <a:rPr lang="en-US" sz="2800" dirty="0" smtClean="0"/>
              <a:t> CO</a:t>
            </a:r>
            <a:r>
              <a:rPr lang="en-US" sz="2200" dirty="0" smtClean="0"/>
              <a:t>2</a:t>
            </a:r>
            <a:r>
              <a:rPr lang="en-US" sz="2800" dirty="0" smtClean="0"/>
              <a:t> </a:t>
            </a:r>
            <a:r>
              <a:rPr lang="ru-RU" sz="2800" dirty="0"/>
              <a:t>   и </a:t>
            </a:r>
            <a:r>
              <a:rPr lang="en-US" sz="2800" dirty="0" smtClean="0"/>
              <a:t> H</a:t>
            </a:r>
            <a:r>
              <a:rPr lang="en-US" sz="2200" dirty="0" smtClean="0"/>
              <a:t>2</a:t>
            </a:r>
            <a:r>
              <a:rPr lang="en-US" sz="2800" dirty="0" smtClean="0"/>
              <a:t>O</a:t>
            </a:r>
            <a:r>
              <a:rPr lang="ru-RU" sz="2800" dirty="0" smtClean="0"/>
              <a:t> </a:t>
            </a:r>
            <a:r>
              <a:rPr lang="ru-RU" sz="2800" dirty="0"/>
              <a:t> в этой смеси оказались равными. Определите молекулярную формулу органического соединения, если относительная плотность его по кислороду равна 1,81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r>
              <a:rPr lang="ru-RU" sz="3000" dirty="0"/>
              <a:t>При сгорании 0,90 г газообразного органического вещества выделилось 0,896 л (</a:t>
            </a:r>
            <a:r>
              <a:rPr lang="ru-RU" sz="3000" dirty="0" err="1"/>
              <a:t>н.у</a:t>
            </a:r>
            <a:r>
              <a:rPr lang="ru-RU" sz="3000" dirty="0"/>
              <a:t>.) углекислого газа, 1,26 г воды и 0,224 л азота. Плотность газообразного вещества по азоту 1,607. Установите молекулярную формулу органического вещества.</a:t>
            </a:r>
            <a:endParaRPr lang="ru-RU" sz="3000" dirty="0"/>
          </a:p>
          <a:p>
            <a:endParaRPr lang="ru-RU" dirty="0"/>
          </a:p>
        </p:txBody>
      </p:sp>
      <p:sp>
        <p:nvSpPr>
          <p:cNvPr id="4" name="Стрелка вправо 3">
            <a:hlinkClick r:id="rId1" action="ppaction://hlinksldjump"/>
          </p:cNvPr>
          <p:cNvSpPr/>
          <p:nvPr/>
        </p:nvSpPr>
        <p:spPr>
          <a:xfrm rot="10800000">
            <a:off x="7971006" y="634621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/>
          <a:lstStyle/>
          <a:p>
            <a:r>
              <a:rPr lang="ru-RU" sz="2400" b="1" dirty="0">
                <a:solidFill>
                  <a:prstClr val="black"/>
                </a:solidFill>
              </a:rPr>
              <a:t>Определение формул веществ по химическим </a:t>
            </a:r>
            <a:r>
              <a:rPr lang="ru-RU" sz="2400" b="1" dirty="0" smtClean="0">
                <a:solidFill>
                  <a:prstClr val="black"/>
                </a:solidFill>
              </a:rPr>
              <a:t>свойствам</a:t>
            </a:r>
            <a:br>
              <a:rPr lang="ru-RU" sz="2400" b="1" dirty="0" smtClean="0">
                <a:solidFill>
                  <a:prstClr val="black"/>
                </a:solidFill>
              </a:rPr>
            </a:br>
            <a:r>
              <a:rPr lang="ru-RU" sz="2600" b="1" dirty="0" smtClean="0">
                <a:solidFill>
                  <a:prstClr val="black"/>
                </a:solidFill>
              </a:rPr>
              <a:t>(Задания </a:t>
            </a:r>
            <a:r>
              <a:rPr lang="ru-RU" sz="2600" b="1" dirty="0">
                <a:solidFill>
                  <a:prstClr val="black"/>
                </a:solidFill>
              </a:rPr>
              <a:t>для самостоятельного решения)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4857403"/>
          </a:xfrm>
        </p:spPr>
        <p:txBody>
          <a:bodyPr>
            <a:normAutofit lnSpcReduction="20000"/>
          </a:bodyPr>
          <a:lstStyle/>
          <a:p>
            <a:r>
              <a:rPr lang="ru-RU" sz="2800" dirty="0" err="1"/>
              <a:t>Cложный</a:t>
            </a:r>
            <a:r>
              <a:rPr lang="ru-RU" sz="2800" dirty="0"/>
              <a:t> эфир массой 30 г подвергнут щелочному гидролизу. При этом получено 34 г натриевой соли предельной одноосновной кислоты и 16 г спирта. Установите молекулярную формулу этого эфира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r>
              <a:rPr lang="ru-RU" sz="2800" dirty="0"/>
              <a:t>Установите молекулярную формулу </a:t>
            </a:r>
            <a:r>
              <a:rPr lang="ru-RU" sz="2800" dirty="0" err="1"/>
              <a:t>алкена</a:t>
            </a:r>
            <a:r>
              <a:rPr lang="ru-RU" sz="2800" dirty="0"/>
              <a:t>, образовавшегося в результате взаимодействия спиртового раствора щёлочи с соответствующим </a:t>
            </a:r>
            <a:r>
              <a:rPr lang="ru-RU" sz="2800" dirty="0" err="1"/>
              <a:t>монобромалканом</a:t>
            </a:r>
            <a:r>
              <a:rPr lang="ru-RU" sz="2800" dirty="0"/>
              <a:t>, относительная плотность которого по воздуху равна 4,24</a:t>
            </a:r>
            <a:r>
              <a:rPr lang="ru-RU" sz="2800" dirty="0" smtClean="0"/>
              <a:t>.</a:t>
            </a:r>
            <a:endParaRPr lang="ru-RU" sz="2800" dirty="0"/>
          </a:p>
          <a:p>
            <a:r>
              <a:rPr lang="ru-RU" sz="2800" dirty="0"/>
              <a:t>Установите молекулярную формулу </a:t>
            </a:r>
            <a:r>
              <a:rPr lang="ru-RU" sz="2800" dirty="0" err="1"/>
              <a:t>алкена</a:t>
            </a:r>
            <a:r>
              <a:rPr lang="ru-RU" sz="2800" dirty="0"/>
              <a:t>, если известно, что 0,5 г его способны присоединить 200 мл (</a:t>
            </a:r>
            <a:r>
              <a:rPr lang="ru-RU" sz="2800" dirty="0" err="1"/>
              <a:t>н.у</a:t>
            </a:r>
            <a:r>
              <a:rPr lang="ru-RU" sz="2800" dirty="0"/>
              <a:t>.) водорода.</a:t>
            </a:r>
            <a:endParaRPr lang="ru-RU" sz="2800" dirty="0"/>
          </a:p>
          <a:p>
            <a:endParaRPr lang="ru-RU" sz="2800" dirty="0"/>
          </a:p>
          <a:p>
            <a:endParaRPr lang="ru-RU" dirty="0"/>
          </a:p>
        </p:txBody>
      </p:sp>
      <p:sp>
        <p:nvSpPr>
          <p:cNvPr id="4" name="Стрелка вправо 3">
            <a:hlinkClick r:id="rId1" action="ppaction://hlinksldjump"/>
          </p:cNvPr>
          <p:cNvSpPr/>
          <p:nvPr/>
        </p:nvSpPr>
        <p:spPr>
          <a:xfrm rot="10800000">
            <a:off x="8028384" y="637336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Замещающее содержимое 7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560" y="104140"/>
            <a:ext cx="8768715" cy="66490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94030" y="527685"/>
            <a:ext cx="8214995" cy="586105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Задача № 33  по химии — это определение формулы органического вещества. Часто выпускники теряют баллы на этой задаче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Причин несколько: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dirty="0">
                <a:solidFill>
                  <a:schemeClr val="tx1"/>
                </a:solidFill>
              </a:rPr>
              <a:t>1.	Некорректное оформление;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dirty="0">
                <a:solidFill>
                  <a:schemeClr val="tx1"/>
                </a:solidFill>
              </a:rPr>
              <a:t>2.	Решение не математическим путем, а методом подбора;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dirty="0">
                <a:solidFill>
                  <a:schemeClr val="tx1"/>
                </a:solidFill>
              </a:rPr>
              <a:t>3.	Неверно составленная общая формула вещества;</a:t>
            </a: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dirty="0">
                <a:solidFill>
                  <a:schemeClr val="tx1"/>
                </a:solidFill>
              </a:rPr>
              <a:t>4.	Ошибки в уравнении реакции с участием вещества, записанного в общем виде.</a:t>
            </a: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404664"/>
            <a:ext cx="7408333" cy="57214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tx1"/>
                </a:solidFill>
              </a:rPr>
              <a:t>Типы задач в задании № 33</a:t>
            </a:r>
            <a:endParaRPr lang="ru-RU" sz="3200" dirty="0">
              <a:solidFill>
                <a:schemeClr val="tx1"/>
              </a:solidFill>
            </a:endParaRP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 smtClean="0">
                <a:solidFill>
                  <a:schemeClr val="tx1"/>
                </a:solidFill>
              </a:rPr>
              <a:t>1</a:t>
            </a:r>
            <a:r>
              <a:rPr lang="ru-RU" sz="3200" dirty="0">
                <a:solidFill>
                  <a:schemeClr val="tx1"/>
                </a:solidFill>
              </a:rPr>
              <a:t>.	Определение формулы вещества по массовым долям химических элементов или по общей формуле вещества;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>
                <a:solidFill>
                  <a:schemeClr val="tx1"/>
                </a:solidFill>
              </a:rPr>
              <a:t>2.	Определение формулы вещества по продуктам сгорания;</a:t>
            </a:r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>
                <a:solidFill>
                  <a:schemeClr val="tx1"/>
                </a:solidFill>
              </a:rPr>
              <a:t>3.	Определение формулы вещества по химическим свойствам.</a:t>
            </a:r>
            <a:endParaRPr lang="ru-RU" sz="3200" dirty="0">
              <a:solidFill>
                <a:schemeClr val="tx1"/>
              </a:solidFill>
            </a:endParaRP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412776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dirty="0">
                <a:solidFill>
                  <a:schemeClr val="tx1"/>
                </a:solidFill>
              </a:rPr>
              <a:t>Необходимые теоретические сведения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Объект 1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1628800"/>
                <a:ext cx="8784976" cy="4497363"/>
              </a:xfrm>
            </p:spPr>
            <p:txBody>
              <a:bodyPr>
                <a:normAutofit/>
              </a:bodyPr>
              <a:lstStyle/>
              <a:p>
                <a:pPr marL="45720" indent="0">
                  <a:spcBef>
                    <a:spcPts val="0"/>
                  </a:spcBef>
                  <a:buNone/>
                </a:pPr>
                <a:r>
                  <a:rPr lang="ru-RU" sz="3600" b="1" dirty="0" smtClean="0">
                    <a:solidFill>
                      <a:schemeClr val="tx1"/>
                    </a:solidFill>
                  </a:rPr>
                  <a:t>1.	Массовая доля элемента в веществе.</a:t>
                </a:r>
                <a:endParaRPr lang="ru-RU" sz="3600" b="1" dirty="0" smtClean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ru-RU" sz="2800" dirty="0">
                    <a:solidFill>
                      <a:schemeClr val="tx1"/>
                    </a:solidFill>
                  </a:rPr>
                  <a:t>Массовая доля элемента — это его содержание в веществе в процентах по массе.</a:t>
                </a:r>
                <a:endParaRPr lang="ru-RU" sz="2800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ru-RU" sz="2800" dirty="0" smtClean="0">
                    <a:solidFill>
                      <a:schemeClr val="tx1"/>
                    </a:solidFill>
                  </a:rPr>
                  <a:t>Если </a:t>
                </a:r>
                <a:r>
                  <a:rPr lang="ru-RU" sz="2800" dirty="0">
                    <a:solidFill>
                      <a:schemeClr val="tx1"/>
                    </a:solidFill>
                  </a:rPr>
                  <a:t>записать эту формулу в общем виде, то получится следующее выражение:</a:t>
                </a:r>
                <a:endParaRPr lang="ru-RU" sz="2800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ru-RU" sz="2800" dirty="0">
                    <a:solidFill>
                      <a:schemeClr val="tx1"/>
                    </a:solidFill>
                  </a:rPr>
                  <a:t>            Массовая доля атома Э в веществе:</a:t>
                </a:r>
                <a:endParaRPr lang="ru-RU" sz="2800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endParaRPr lang="ru-RU" sz="2800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ru-RU" sz="2800" dirty="0">
                    <a:solidFill>
                      <a:schemeClr val="tx1"/>
                    </a:solidFill>
                  </a:rPr>
                  <a:t>                         </a:t>
                </a:r>
                <a:r>
                  <a:rPr lang="en-US" sz="2800" dirty="0" smtClean="0">
                    <a:solidFill>
                      <a:schemeClr val="tx1"/>
                    </a:solidFill>
                  </a:rPr>
                  <a:t>(w)=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ru-RU" sz="2800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А</m:t>
                        </m:r>
                        <m:r>
                          <m:rPr>
                            <m:nor/>
                          </m:rPr>
                          <a:rPr lang="ru-RU" sz="2800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ru-RU" sz="2800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(Э) • </m:t>
                        </m:r>
                        <m:r>
                          <m:rPr>
                            <m:nor/>
                          </m:rPr>
                          <a:rPr lang="ru-RU" sz="2800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z</m:t>
                        </m:r>
                      </m:num>
                      <m:den>
                        <m:r>
                          <m:rPr>
                            <m:nor/>
                          </m:rPr>
                          <a:rPr lang="ru-RU" sz="2800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Mr</m:t>
                        </m:r>
                        <m:r>
                          <m:rPr>
                            <m:nor/>
                          </m:rPr>
                          <a:rPr lang="ru-RU" sz="2800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</a:rPr>
                          <m:t>(вещ.)</m:t>
                        </m:r>
                      </m:den>
                    </m:f>
                  </m:oMath>
                </a14:m>
                <a:r>
                  <a:rPr lang="en-US" sz="28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800" dirty="0" smtClean="0">
                    <a:solidFill>
                      <a:schemeClr val="tx1"/>
                    </a:solidFill>
                  </a:rPr>
                  <a:t>×</a:t>
                </a:r>
                <a:r>
                  <a:rPr lang="ru-RU" sz="2800" dirty="0" smtClean="0">
                    <a:solidFill>
                      <a:schemeClr val="tx1"/>
                    </a:solidFill>
                  </a:rPr>
                  <a:t> 100%</a:t>
                </a:r>
                <a:r>
                  <a:rPr lang="ru-RU" sz="2800" dirty="0">
                    <a:solidFill>
                      <a:schemeClr val="tx1"/>
                    </a:solidFill>
                  </a:rPr>
                  <a:t>	</a:t>
                </a:r>
                <a:endParaRPr lang="ru-RU" sz="2800" dirty="0">
                  <a:solidFill>
                    <a:schemeClr val="tx1"/>
                  </a:solidFill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ru-RU" sz="2800" dirty="0">
                    <a:solidFill>
                      <a:schemeClr val="tx1"/>
                    </a:solidFill>
                  </a:rPr>
                  <a:t>	</a:t>
                </a:r>
                <a:r>
                  <a:rPr lang="en-US" sz="2800" dirty="0" smtClean="0">
                    <a:solidFill>
                      <a:schemeClr val="tx1"/>
                    </a:solidFill>
                  </a:rPr>
                  <a:t>                                                                        </a:t>
                </a:r>
                <a:r>
                  <a:rPr lang="ru-RU" sz="2800" dirty="0">
                    <a:solidFill>
                      <a:schemeClr val="tx1"/>
                    </a:solidFill>
                  </a:rPr>
                  <a:t>	</a:t>
                </a:r>
                <a:endParaRPr lang="ru-RU" sz="28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Объект 1"/>
              <p:cNvSpPr>
                <a:spLocks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1628800"/>
                <a:ext cx="8784976" cy="4497363"/>
              </a:xfrm>
              <a:blipFill rotWithShape="1">
                <a:blip r:embed="rId1"/>
                <a:stretch>
                  <a:fillRect l="-2" t="-1" r="7" b="7"/>
                </a:stretch>
              </a:blipFill>
            </p:spPr>
            <p:txBody>
              <a:bodyPr/>
              <a:lstStyle/>
              <a:p>
                <a:r>
                  <a:rPr lang="ru-RU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1376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2</a:t>
            </a:r>
            <a:r>
              <a:rPr lang="ru-RU" sz="3200" b="1" dirty="0" smtClean="0">
                <a:solidFill>
                  <a:schemeClr val="tx1"/>
                </a:solidFill>
              </a:rPr>
              <a:t>. Молекулярная </a:t>
            </a:r>
            <a:r>
              <a:rPr lang="ru-RU" sz="3200" b="1" dirty="0">
                <a:solidFill>
                  <a:schemeClr val="tx1"/>
                </a:solidFill>
              </a:rPr>
              <a:t>и простейшая формула вещества</a:t>
            </a:r>
            <a:r>
              <a:rPr lang="ru-RU" sz="3200" b="1" dirty="0" smtClean="0">
                <a:solidFill>
                  <a:schemeClr val="tx1"/>
                </a:solidFill>
              </a:rPr>
              <a:t>.</a:t>
            </a:r>
            <a:br>
              <a:rPr lang="en-US" sz="3200" b="1" dirty="0" smtClean="0">
                <a:solidFill>
                  <a:schemeClr val="tx1"/>
                </a:solidFill>
              </a:rPr>
            </a:br>
            <a:endParaRPr lang="ru-RU" sz="32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0317" y="836712"/>
            <a:ext cx="9036496" cy="60212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Молекулярная (истинная) формула — формула, в которой отражается реальное число атомов каждого вида, входящих в молекулу вещества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 marL="0" indent="0">
              <a:buNone/>
            </a:pPr>
            <a:r>
              <a:rPr lang="ru-RU" sz="3800" b="1" dirty="0" smtClean="0">
                <a:solidFill>
                  <a:schemeClr val="tx1"/>
                </a:solidFill>
              </a:rPr>
              <a:t>3. Относительная </a:t>
            </a:r>
            <a:r>
              <a:rPr lang="ru-RU" sz="3800" b="1" dirty="0">
                <a:solidFill>
                  <a:schemeClr val="tx1"/>
                </a:solidFill>
              </a:rPr>
              <a:t>плотность газа </a:t>
            </a:r>
            <a:r>
              <a:rPr lang="en-US" sz="3800" b="1" dirty="0" smtClean="0">
                <a:solidFill>
                  <a:schemeClr val="tx1"/>
                </a:solidFill>
              </a:rPr>
              <a:t>X</a:t>
            </a:r>
            <a:r>
              <a:rPr lang="ru-RU" sz="3800" b="1" dirty="0" smtClean="0">
                <a:solidFill>
                  <a:schemeClr val="tx1"/>
                </a:solidFill>
              </a:rPr>
              <a:t>  </a:t>
            </a:r>
            <a:r>
              <a:rPr lang="ru-RU" sz="3800" b="1" dirty="0">
                <a:solidFill>
                  <a:schemeClr val="tx1"/>
                </a:solidFill>
              </a:rPr>
              <a:t>по газу  </a:t>
            </a:r>
            <a:r>
              <a:rPr lang="en-US" sz="3800" b="1" dirty="0" smtClean="0">
                <a:solidFill>
                  <a:schemeClr val="tx1"/>
                </a:solidFill>
              </a:rPr>
              <a:t>Y</a:t>
            </a:r>
            <a:endParaRPr lang="ru-RU" sz="3800" b="1" dirty="0"/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Относительная </a:t>
            </a:r>
            <a:r>
              <a:rPr lang="ru-RU" sz="2800" dirty="0">
                <a:solidFill>
                  <a:schemeClr val="tx1"/>
                </a:solidFill>
              </a:rPr>
              <a:t>плотность   — это величина, которая показывает, во сколько раз газ   тяжелее газа  . Её рассчитывают как отношение молярных масс газов  </a:t>
            </a:r>
            <a:r>
              <a:rPr lang="en-US" sz="2800" dirty="0" smtClean="0">
                <a:solidFill>
                  <a:schemeClr val="tx1"/>
                </a:solidFill>
              </a:rPr>
              <a:t>X</a:t>
            </a:r>
            <a:r>
              <a:rPr lang="ru-RU" sz="2800" dirty="0" smtClean="0">
                <a:solidFill>
                  <a:schemeClr val="tx1"/>
                </a:solidFill>
              </a:rPr>
              <a:t> и</a:t>
            </a:r>
            <a:r>
              <a:rPr lang="en-US" sz="2800" dirty="0" smtClean="0">
                <a:solidFill>
                  <a:schemeClr val="tx1"/>
                </a:solidFill>
              </a:rPr>
              <a:t> Y</a:t>
            </a:r>
            <a:r>
              <a:rPr lang="ru-RU" sz="2800" dirty="0" smtClean="0">
                <a:solidFill>
                  <a:schemeClr val="tx1"/>
                </a:solidFill>
              </a:rPr>
              <a:t>  </a:t>
            </a:r>
            <a:r>
              <a:rPr lang="ru-RU" sz="2800" dirty="0">
                <a:solidFill>
                  <a:schemeClr val="tx1"/>
                </a:solidFill>
              </a:rPr>
              <a:t>:</a:t>
            </a: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Часто для расчетов используют относительные плотности газов по водороду и по воздуху.</a:t>
            </a: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</a:rPr>
              <a:t>Относительная плотность газа   по водороду</a:t>
            </a:r>
            <a:r>
              <a:rPr lang="ru-RU" sz="2800" dirty="0" smtClean="0">
                <a:solidFill>
                  <a:schemeClr val="tx1"/>
                </a:solidFill>
              </a:rPr>
              <a:t>:</a:t>
            </a:r>
            <a:endParaRPr lang="en-US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Воздух </a:t>
            </a:r>
            <a:r>
              <a:rPr lang="ru-RU" sz="2800" dirty="0">
                <a:solidFill>
                  <a:schemeClr val="tx1"/>
                </a:solidFill>
              </a:rPr>
              <a:t>— это смесь газов, поэтому для него можно рассчитать только среднюю молярную массу. Её величина принята </a:t>
            </a:r>
            <a:r>
              <a:rPr lang="ru-RU" sz="2800" dirty="0" smtClean="0">
                <a:solidFill>
                  <a:schemeClr val="tx1"/>
                </a:solidFill>
              </a:rPr>
              <a:t>за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29 </a:t>
            </a:r>
            <a:r>
              <a:rPr lang="ru-RU" sz="2800" dirty="0" smtClean="0">
                <a:solidFill>
                  <a:schemeClr val="tx1"/>
                </a:solidFill>
              </a:rPr>
              <a:t>г/моль </a:t>
            </a:r>
            <a:r>
              <a:rPr lang="ru-RU" sz="2800" dirty="0">
                <a:solidFill>
                  <a:schemeClr val="tx1"/>
                </a:solidFill>
              </a:rPr>
              <a:t>(исходя из примерного усреднённого состава).</a:t>
            </a: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72199"/>
            <a:ext cx="4102745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274" y="4927879"/>
            <a:ext cx="4680520" cy="43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4. Абсолютная </a:t>
            </a:r>
            <a:r>
              <a:rPr lang="ru-RU" sz="3600" b="1" dirty="0">
                <a:solidFill>
                  <a:schemeClr val="tx1"/>
                </a:solidFill>
              </a:rPr>
              <a:t>плотность газа при нормальных                условиях.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601416"/>
            <a:ext cx="8964488" cy="52565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Абсолютная </a:t>
            </a:r>
            <a:r>
              <a:rPr lang="ru-RU" dirty="0">
                <a:solidFill>
                  <a:schemeClr val="tx1"/>
                </a:solidFill>
              </a:rPr>
              <a:t>плотность газа — это масса   </a:t>
            </a:r>
            <a:r>
              <a:rPr lang="en-US" sz="3200" dirty="0" smtClean="0">
                <a:solidFill>
                  <a:schemeClr val="tx1"/>
                </a:solidFill>
              </a:rPr>
              <a:t>1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л </a:t>
            </a:r>
            <a:r>
              <a:rPr lang="ru-RU" dirty="0">
                <a:solidFill>
                  <a:schemeClr val="tx1"/>
                </a:solidFill>
              </a:rPr>
              <a:t>газа при нормальных условиях. Обычно для газов её измеряют в г/л.</a:t>
            </a: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Если </a:t>
            </a:r>
            <a:r>
              <a:rPr lang="ru-RU" dirty="0">
                <a:solidFill>
                  <a:schemeClr val="tx1"/>
                </a:solidFill>
              </a:rPr>
              <a:t>взять   </a:t>
            </a:r>
            <a:r>
              <a:rPr lang="en-US" sz="2800" dirty="0" smtClean="0">
                <a:solidFill>
                  <a:schemeClr val="tx1"/>
                </a:solidFill>
              </a:rPr>
              <a:t>1 </a:t>
            </a:r>
            <a:r>
              <a:rPr lang="ru-RU" dirty="0" smtClean="0">
                <a:solidFill>
                  <a:schemeClr val="tx1"/>
                </a:solidFill>
              </a:rPr>
              <a:t>моль </a:t>
            </a:r>
            <a:r>
              <a:rPr lang="ru-RU" dirty="0">
                <a:solidFill>
                  <a:schemeClr val="tx1"/>
                </a:solidFill>
              </a:rPr>
              <a:t>газа, то тогда:</a:t>
            </a: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а молярную массу газа можно найти, умножая плотность на молярный объём.</a:t>
            </a: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4000" b="1" dirty="0" smtClean="0">
                <a:solidFill>
                  <a:schemeClr val="tx1"/>
                </a:solidFill>
              </a:rPr>
              <a:t>                                   M = p </a:t>
            </a:r>
            <a:r>
              <a:rPr lang="en-US" sz="4000" b="1" dirty="0" err="1" smtClean="0">
                <a:solidFill>
                  <a:schemeClr val="tx1"/>
                </a:solidFill>
              </a:rPr>
              <a:t>Vm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801" y="2564904"/>
            <a:ext cx="2554494" cy="703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509120"/>
            <a:ext cx="2089323" cy="486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548680"/>
          </a:xfr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sz="3600" b="1" dirty="0" smtClean="0">
                <a:solidFill>
                  <a:schemeClr val="tx1"/>
                </a:solidFill>
              </a:rPr>
              <a:t> 5</a:t>
            </a:r>
            <a:r>
              <a:rPr lang="en-US" sz="3600" b="1" dirty="0" smtClean="0">
                <a:solidFill>
                  <a:schemeClr val="tx1"/>
                </a:solidFill>
              </a:rPr>
              <a:t>. </a:t>
            </a:r>
            <a:r>
              <a:rPr lang="ru-RU" altLang="en-US" sz="3600" b="1" dirty="0" smtClean="0">
                <a:solidFill>
                  <a:schemeClr val="tx1"/>
                </a:solidFill>
              </a:rPr>
              <a:t>     </a:t>
            </a:r>
            <a:r>
              <a:rPr lang="ru-RU" sz="3100" b="1" dirty="0" smtClean="0">
                <a:solidFill>
                  <a:schemeClr val="tx1"/>
                </a:solidFill>
              </a:rPr>
              <a:t>Общие </a:t>
            </a:r>
            <a:r>
              <a:rPr lang="ru-RU" sz="3100" b="1" dirty="0">
                <a:solidFill>
                  <a:schemeClr val="tx1"/>
                </a:solidFill>
              </a:rPr>
              <a:t>формулы веществ разных классов.</a:t>
            </a:r>
            <a:endParaRPr lang="ru-RU" sz="31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35496" y="599945"/>
          <a:ext cx="9073008" cy="6472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68552"/>
                <a:gridCol w="4104456"/>
              </a:tblGrid>
              <a:tr h="548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Класс органических веществ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Общая молекулярная формула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6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Алканы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</a:t>
                      </a:r>
                      <a:r>
                        <a:rPr lang="en-US" sz="1600" b="1" dirty="0" smtClean="0"/>
                        <a:t>+ 2 </a:t>
                      </a:r>
                      <a:endParaRPr lang="ru-RU" sz="1600" b="1" dirty="0"/>
                    </a:p>
                  </a:txBody>
                  <a:tcPr/>
                </a:tc>
              </a:tr>
              <a:tr h="3720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Алкены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</a:t>
                      </a:r>
                      <a:endParaRPr lang="en-US" sz="2000" b="1" dirty="0" smtClean="0"/>
                    </a:p>
                  </a:txBody>
                  <a:tcPr/>
                </a:tc>
              </a:tr>
              <a:tr h="346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Алкины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</a:t>
                      </a:r>
                      <a:r>
                        <a:rPr lang="en-US" sz="1600" b="1" dirty="0" smtClean="0"/>
                        <a:t>– 2 </a:t>
                      </a:r>
                      <a:endParaRPr lang="en-US" sz="2000" b="1" dirty="0" smtClean="0"/>
                    </a:p>
                  </a:txBody>
                  <a:tcPr/>
                </a:tc>
              </a:tr>
              <a:tr h="346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Диены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</a:t>
                      </a:r>
                      <a:r>
                        <a:rPr lang="en-US" sz="1600" b="1" dirty="0" smtClean="0"/>
                        <a:t>– 2</a:t>
                      </a:r>
                      <a:r>
                        <a:rPr lang="en-US" sz="2000" b="1" dirty="0" smtClean="0"/>
                        <a:t> </a:t>
                      </a:r>
                      <a:endParaRPr lang="en-US" sz="2000" b="1" dirty="0"/>
                    </a:p>
                  </a:txBody>
                  <a:tcPr/>
                </a:tc>
              </a:tr>
              <a:tr h="346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Гомологи бензола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</a:t>
                      </a:r>
                      <a:r>
                        <a:rPr lang="en-US" sz="1600" b="1" dirty="0" smtClean="0"/>
                        <a:t>– 6</a:t>
                      </a:r>
                      <a:endParaRPr lang="en-US" sz="1600" b="1" dirty="0" smtClean="0"/>
                    </a:p>
                  </a:txBody>
                  <a:tcPr/>
                </a:tc>
              </a:tr>
              <a:tr h="5139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Предельные одноатомные спирты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</a:t>
                      </a:r>
                      <a:r>
                        <a:rPr lang="en-US" sz="1600" b="1" dirty="0" smtClean="0"/>
                        <a:t>+1</a:t>
                      </a:r>
                      <a:r>
                        <a:rPr lang="en-US" sz="1600" b="1" baseline="0" dirty="0" smtClean="0"/>
                        <a:t> </a:t>
                      </a:r>
                      <a:r>
                        <a:rPr lang="en-US" sz="2000" b="1" baseline="0" dirty="0" smtClean="0"/>
                        <a:t>O</a:t>
                      </a:r>
                      <a:r>
                        <a:rPr lang="en-US" sz="2000" b="1" dirty="0" smtClean="0"/>
                        <a:t>H</a:t>
                      </a:r>
                      <a:endParaRPr lang="en-US" sz="2000" b="1" dirty="0" smtClean="0"/>
                    </a:p>
                  </a:txBody>
                  <a:tcPr/>
                </a:tc>
              </a:tr>
              <a:tr h="408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Многоатомные спирты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+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 – x</a:t>
                      </a:r>
                      <a:r>
                        <a:rPr lang="en-US" sz="2000" b="1" baseline="0" dirty="0" smtClean="0"/>
                        <a:t> (OH)x</a:t>
                      </a:r>
                      <a:r>
                        <a:rPr lang="en-US" sz="2000" b="1" dirty="0" smtClean="0"/>
                        <a:t> </a:t>
                      </a:r>
                      <a:endParaRPr lang="en-US" sz="2000" b="1" dirty="0" smtClean="0"/>
                    </a:p>
                  </a:txBody>
                  <a:tcPr/>
                </a:tc>
              </a:tr>
              <a:tr h="408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Предельные альдегиды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</a:t>
                      </a:r>
                      <a:r>
                        <a:rPr lang="en-US" sz="1600" b="1" dirty="0" smtClean="0"/>
                        <a:t> + 1</a:t>
                      </a:r>
                      <a:r>
                        <a:rPr lang="en-US" sz="2000" b="1" dirty="0" smtClean="0"/>
                        <a:t>CHO </a:t>
                      </a:r>
                      <a:endParaRPr lang="en-US" sz="2000" b="1" dirty="0" smtClean="0"/>
                    </a:p>
                  </a:txBody>
                  <a:tcPr/>
                </a:tc>
              </a:tr>
              <a:tr h="346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Кетоны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O</a:t>
                      </a:r>
                      <a:endParaRPr lang="en-US" sz="2000" b="1" dirty="0" smtClean="0"/>
                    </a:p>
                  </a:txBody>
                  <a:tcPr/>
                </a:tc>
              </a:tr>
              <a:tr h="346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Фенолы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</a:t>
                      </a:r>
                      <a:r>
                        <a:rPr lang="en-US" sz="1600" b="1" dirty="0" smtClean="0"/>
                        <a:t>–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1600" b="1" dirty="0" smtClean="0"/>
                        <a:t>6</a:t>
                      </a:r>
                      <a:r>
                        <a:rPr lang="en-US" sz="2000" b="1" dirty="0" smtClean="0"/>
                        <a:t>O</a:t>
                      </a:r>
                      <a:endParaRPr lang="en-US" sz="2000" b="1" dirty="0" smtClean="0"/>
                    </a:p>
                  </a:txBody>
                  <a:tcPr/>
                </a:tc>
              </a:tr>
              <a:tr h="4083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Предельные карбоновые кислоты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</a:t>
                      </a:r>
                      <a:r>
                        <a:rPr lang="en-US" sz="1600" b="1" dirty="0" smtClean="0"/>
                        <a:t>+1</a:t>
                      </a:r>
                      <a:r>
                        <a:rPr lang="en-US" sz="1600" b="1" baseline="0" dirty="0" smtClean="0"/>
                        <a:t> </a:t>
                      </a:r>
                      <a:r>
                        <a:rPr lang="en-US" sz="2000" b="1" baseline="0" dirty="0" smtClean="0"/>
                        <a:t>COOH</a:t>
                      </a:r>
                      <a:r>
                        <a:rPr lang="en-US" sz="2000" b="1" dirty="0" smtClean="0"/>
                        <a:t> </a:t>
                      </a:r>
                      <a:endParaRPr lang="en-US" sz="2000" b="1" dirty="0"/>
                    </a:p>
                  </a:txBody>
                  <a:tcPr/>
                </a:tc>
              </a:tr>
              <a:tr h="346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Сложные эфиры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+</a:t>
                      </a:r>
                      <a:r>
                        <a:rPr lang="en-US" sz="1600" b="1" dirty="0" smtClean="0"/>
                        <a:t>1</a:t>
                      </a:r>
                      <a:r>
                        <a:rPr lang="en-US" sz="2000" b="1" dirty="0" smtClean="0"/>
                        <a:t>COOCmH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m+</a:t>
                      </a:r>
                      <a:r>
                        <a:rPr lang="en-US" sz="1600" b="1" dirty="0" smtClean="0"/>
                        <a:t>1</a:t>
                      </a:r>
                      <a:endParaRPr lang="en-US" sz="1600" b="1" dirty="0" smtClean="0"/>
                    </a:p>
                  </a:txBody>
                  <a:tcPr/>
                </a:tc>
              </a:tr>
              <a:tr h="346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Амины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+</a:t>
                      </a:r>
                      <a:r>
                        <a:rPr lang="en-US" sz="1600" b="1" dirty="0" smtClean="0"/>
                        <a:t>1</a:t>
                      </a:r>
                      <a:r>
                        <a:rPr lang="en-US" sz="2000" b="1" dirty="0" smtClean="0"/>
                        <a:t>NH</a:t>
                      </a:r>
                      <a:r>
                        <a:rPr lang="en-US" sz="1600" b="1" dirty="0" smtClean="0"/>
                        <a:t>2</a:t>
                      </a:r>
                      <a:endParaRPr lang="en-US" sz="1600" b="1" dirty="0" smtClean="0"/>
                    </a:p>
                  </a:txBody>
                  <a:tcPr/>
                </a:tc>
              </a:tr>
              <a:tr h="619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Аминокислоты (предельные одноосновные)</a:t>
                      </a:r>
                      <a:endParaRPr lang="ru-RU" sz="18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/>
                        <a:t>CnH</a:t>
                      </a:r>
                      <a:r>
                        <a:rPr lang="en-US" sz="1600" b="1" dirty="0" smtClean="0"/>
                        <a:t>2</a:t>
                      </a:r>
                      <a:r>
                        <a:rPr lang="en-US" sz="2000" b="1" dirty="0" smtClean="0"/>
                        <a:t>n +</a:t>
                      </a:r>
                      <a:r>
                        <a:rPr lang="en-US" sz="1600" b="1" dirty="0" smtClean="0"/>
                        <a:t>1</a:t>
                      </a:r>
                      <a:r>
                        <a:rPr lang="en-US" sz="2000" b="1" dirty="0" smtClean="0"/>
                        <a:t>NO</a:t>
                      </a:r>
                      <a:r>
                        <a:rPr lang="en-US" sz="1600" b="1" dirty="0" smtClean="0"/>
                        <a:t>2</a:t>
                      </a:r>
                      <a:endParaRPr lang="en-US" sz="1600" b="1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sz="3200" b="1" dirty="0">
                <a:solidFill>
                  <a:schemeClr val="tx1"/>
                </a:solidFill>
              </a:rPr>
              <a:t>Определение формул веществ по массовым долям атомов, входящих в его состав.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/>
          <a:lstStyle/>
          <a:p>
            <a:endParaRPr lang="en-US" dirty="0"/>
          </a:p>
          <a:p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Прямоугольник 3"/>
              <p:cNvSpPr/>
              <p:nvPr/>
            </p:nvSpPr>
            <p:spPr>
              <a:xfrm>
                <a:off x="107504" y="1052736"/>
                <a:ext cx="8928992" cy="60744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400" b="1" i="1" dirty="0" smtClean="0">
                    <a:cs typeface="Times New Roman" panose="02020603050405020304" pitchFamily="18" charset="0"/>
                  </a:rPr>
                  <a:t>Пример </a:t>
                </a:r>
                <a:r>
                  <a:rPr lang="en-US" sz="2400" b="1" i="1" dirty="0" smtClean="0">
                    <a:cs typeface="Times New Roman" panose="02020603050405020304" pitchFamily="18" charset="0"/>
                  </a:rPr>
                  <a:t>1</a:t>
                </a:r>
                <a:r>
                  <a:rPr lang="ru-RU" sz="2400" dirty="0" smtClean="0">
                    <a:cs typeface="Times New Roman" panose="02020603050405020304" pitchFamily="18" charset="0"/>
                  </a:rPr>
                  <a:t>.</a:t>
                </a:r>
                <a:endParaRPr lang="ru-RU" sz="2400" dirty="0">
                  <a:cs typeface="Times New Roman" panose="02020603050405020304" pitchFamily="18" charset="0"/>
                </a:endParaRPr>
              </a:p>
              <a:p>
                <a:r>
                  <a:rPr lang="ru-RU" sz="2800" dirty="0">
                    <a:cs typeface="Times New Roman" panose="02020603050405020304" pitchFamily="18" charset="0"/>
                  </a:rPr>
                  <a:t>Определить формулу вещества, если оно содержит 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84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,21% 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C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  </a:t>
                </a:r>
                <a:r>
                  <a:rPr lang="ru-RU" sz="2800" dirty="0">
                    <a:cs typeface="Times New Roman" panose="02020603050405020304" pitchFamily="18" charset="0"/>
                  </a:rPr>
                  <a:t>и  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15,78% 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H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 и </a:t>
                </a:r>
                <a:r>
                  <a:rPr lang="ru-RU" sz="2800" dirty="0">
                    <a:cs typeface="Times New Roman" panose="02020603050405020304" pitchFamily="18" charset="0"/>
                  </a:rPr>
                  <a:t>имеет относительную плотность по воздуху, равную 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3,93 .</a:t>
                </a:r>
                <a:endParaRPr lang="ru-RU" sz="2800" dirty="0" smtClean="0">
                  <a:cs typeface="Times New Roman" panose="02020603050405020304" pitchFamily="18" charset="0"/>
                </a:endParaRPr>
              </a:p>
              <a:p>
                <a:r>
                  <a:rPr lang="ru-RU" sz="2800" b="1" i="1" dirty="0" smtClean="0">
                    <a:cs typeface="Times New Roman" panose="02020603050405020304" pitchFamily="18" charset="0"/>
                  </a:rPr>
                  <a:t>Решение:</a:t>
                </a:r>
                <a:endParaRPr lang="ru-RU" sz="2800" b="1" i="1" dirty="0" smtClean="0">
                  <a:cs typeface="Times New Roman" panose="02020603050405020304" pitchFamily="18" charset="0"/>
                </a:endParaRPr>
              </a:p>
              <a:p>
                <a:pPr marL="514350" indent="-514350">
                  <a:buAutoNum type="arabicPeriod"/>
                </a:pPr>
                <a:r>
                  <a:rPr lang="ru-RU" sz="2800" dirty="0" smtClean="0">
                    <a:cs typeface="Times New Roman" panose="02020603050405020304" pitchFamily="18" charset="0"/>
                  </a:rPr>
                  <a:t>Находим молярную массу вещества С</a:t>
                </a:r>
                <a:r>
                  <a:rPr lang="en-US" sz="2800" dirty="0" err="1" smtClean="0">
                    <a:cs typeface="Times New Roman" panose="02020603050405020304" pitchFamily="18" charset="0"/>
                  </a:rPr>
                  <a:t>xHy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:</a:t>
                </a:r>
                <a:endParaRPr lang="ru-RU" sz="2800" dirty="0" smtClean="0">
                  <a:cs typeface="Times New Roman" panose="02020603050405020304" pitchFamily="18" charset="0"/>
                </a:endParaRPr>
              </a:p>
              <a:p>
                <a:r>
                  <a:rPr lang="ru-RU" sz="2800" dirty="0" smtClean="0">
                    <a:cs typeface="Times New Roman" panose="02020603050405020304" pitchFamily="18" charset="0"/>
                  </a:rPr>
                  <a:t>       М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= 3,93×29=114г/моль</a:t>
                </a:r>
                <a:endParaRPr lang="ru-RU" sz="2800" dirty="0" smtClean="0">
                  <a:cs typeface="Times New Roman" panose="02020603050405020304" pitchFamily="18" charset="0"/>
                </a:endParaRPr>
              </a:p>
              <a:p>
                <a:r>
                  <a:rPr lang="ru-RU" sz="2800" dirty="0" smtClean="0">
                    <a:cs typeface="Times New Roman" panose="02020603050405020304" pitchFamily="18" charset="0"/>
                  </a:rPr>
                  <a:t>2</a:t>
                </a:r>
                <a:r>
                  <a:rPr lang="ru-RU" sz="2800" dirty="0">
                    <a:cs typeface="Times New Roman" panose="02020603050405020304" pitchFamily="18" charset="0"/>
                  </a:rPr>
                  <a:t>. 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Находим число  атомов С и 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H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ru-RU" sz="2800" dirty="0">
                    <a:cs typeface="Times New Roman" panose="02020603050405020304" pitchFamily="18" charset="0"/>
                  </a:rPr>
                  <a:t>в веществе </a:t>
                </a:r>
                <a:endParaRPr lang="en-US" sz="2800" dirty="0" smtClean="0">
                  <a:cs typeface="Times New Roman" panose="02020603050405020304" pitchFamily="18" charset="0"/>
                </a:endParaRPr>
              </a:p>
              <a:p>
                <a:r>
                  <a:rPr lang="ru-RU" sz="2800" dirty="0" smtClean="0">
                    <a:cs typeface="Times New Roman" panose="02020603050405020304" pitchFamily="18" charset="0"/>
                  </a:rPr>
                  <a:t>      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z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=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/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charset="0"/>
                          </a:rPr>
                          <m:t>𝑤</m:t>
                        </m:r>
                        <m:r>
                          <a:rPr lang="en-US" sz="2800" i="1">
                            <a:latin typeface="Cambria Math" panose="02040503050406030204" charset="0"/>
                          </a:rPr>
                          <m:t>×</m:t>
                        </m:r>
                        <m:r>
                          <a:rPr lang="en-US" sz="2800" i="1">
                            <a:latin typeface="Cambria Math" panose="02040503050406030204" charset="0"/>
                          </a:rPr>
                          <m:t>𝑀𝑟</m:t>
                        </m:r>
                        <m:r>
                          <a:rPr lang="en-US" sz="2800" i="1">
                            <a:latin typeface="Cambria Math" panose="02040503050406030204" charset="0"/>
                          </a:rPr>
                          <m:t>(Э)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charset="0"/>
                          </a:rPr>
                          <m:t>𝐴𝑟</m:t>
                        </m:r>
                        <m:d>
                          <m:dPr>
                            <m:ctrlPr>
                              <a:rPr lang="en-US" sz="2800" i="1"/>
                            </m:ctrlPr>
                          </m:dPr>
                          <m:e>
                            <m:r>
                              <a:rPr lang="ru-RU" sz="2800" i="1">
                                <a:latin typeface="Cambria Math" panose="02040503050406030204" charset="0"/>
                              </a:rPr>
                              <m:t>вещ.</m:t>
                            </m:r>
                          </m:e>
                        </m:d>
                        <m:r>
                          <a:rPr lang="ru-RU" sz="2800" i="1">
                            <a:latin typeface="Cambria Math" panose="02040503050406030204" charset="0"/>
                          </a:rPr>
                          <m:t>×</m:t>
                        </m:r>
                        <m:r>
                          <a:rPr lang="ru-RU" sz="2800" i="1">
                            <a:latin typeface="Cambria Math" panose="02040503050406030204" charset="0"/>
                          </a:rPr>
                          <m:t>100</m:t>
                        </m:r>
                        <m:r>
                          <a:rPr lang="ru-RU" sz="2800" i="1">
                            <a:latin typeface="Cambria Math" panose="02040503050406030204" charset="0"/>
                          </a:rPr>
                          <m:t>%:</m:t>
                        </m:r>
                      </m:den>
                    </m:f>
                  </m:oMath>
                </a14:m>
                <a:r>
                  <a:rPr 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:</a:t>
                </a:r>
                <a:endParaRPr lang="ru-RU" sz="2800" dirty="0" smtClean="0">
                  <a:cs typeface="Times New Roman" panose="02020603050405020304" pitchFamily="18" charset="0"/>
                </a:endParaRPr>
              </a:p>
              <a:p>
                <a:r>
                  <a:rPr lang="ru-RU" sz="2800" dirty="0" smtClean="0">
                    <a:cs typeface="Times New Roman" panose="02020603050405020304" pitchFamily="18" charset="0"/>
                  </a:rPr>
                  <a:t>  С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/>
                        </m:ctrlPr>
                      </m:fPr>
                      <m:num>
                        <m:r>
                          <a:rPr lang="ru-RU" sz="2800" i="1">
                            <a:latin typeface="Cambria Math" panose="02040503050406030204" charset="0"/>
                          </a:rPr>
                          <m:t>84</m:t>
                        </m:r>
                        <m:r>
                          <a:rPr lang="ru-RU" sz="2800" i="1">
                            <a:latin typeface="Cambria Math" panose="02040503050406030204" charset="0"/>
                          </a:rPr>
                          <m:t>,</m:t>
                        </m:r>
                        <m:r>
                          <a:rPr lang="ru-RU" sz="2800" i="1">
                            <a:latin typeface="Cambria Math" panose="02040503050406030204" charset="0"/>
                          </a:rPr>
                          <m:t>21</m:t>
                        </m:r>
                        <m:r>
                          <a:rPr lang="ru-RU" sz="2800" i="1">
                            <a:latin typeface="Cambria Math" panose="02040503050406030204" charset="0"/>
                          </a:rPr>
                          <m:t>×</m:t>
                        </m:r>
                        <m:r>
                          <a:rPr lang="en-US" sz="2800" b="0" i="1" smtClean="0">
                            <a:latin typeface="Cambria Math" panose="02040503050406030204" charset="0"/>
                          </a:rPr>
                          <m:t>114</m:t>
                        </m:r>
                      </m:num>
                      <m:den>
                        <m:r>
                          <a:rPr lang="ru-RU" sz="2800" i="1">
                            <a:latin typeface="Cambria Math" panose="02040503050406030204" charset="0"/>
                          </a:rPr>
                          <m:t>12</m:t>
                        </m:r>
                        <m:r>
                          <a:rPr lang="ru-RU" sz="2800" i="1">
                            <a:latin typeface="Cambria Math" panose="02040503050406030204" charset="0"/>
                          </a:rPr>
                          <m:t>×</m:t>
                        </m:r>
                        <m:r>
                          <a:rPr lang="ru-RU" sz="2800" i="1">
                            <a:latin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ru-RU" sz="2800" dirty="0" smtClean="0">
                    <a:cs typeface="Times New Roman" panose="02020603050405020304" pitchFamily="18" charset="0"/>
                  </a:rPr>
                  <a:t>= 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8 </a:t>
                </a:r>
                <a:r>
                  <a:rPr lang="ru-RU" sz="2800" dirty="0" smtClean="0">
                    <a:cs typeface="Times New Roman" panose="02020603050405020304" pitchFamily="18" charset="0"/>
                  </a:rPr>
                  <a:t>;           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H=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/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charset="0"/>
                          </a:rPr>
                          <m:t>15</m:t>
                        </m:r>
                        <m:r>
                          <a:rPr lang="en-US" sz="2800" b="0" i="1" smtClean="0">
                            <a:latin typeface="Cambria Math" panose="02040503050406030204" charset="0"/>
                          </a:rPr>
                          <m:t>,</m:t>
                        </m:r>
                        <m:r>
                          <a:rPr lang="en-US" sz="2800" b="0" i="1" smtClean="0">
                            <a:latin typeface="Cambria Math" panose="02040503050406030204" charset="0"/>
                          </a:rPr>
                          <m:t>78</m:t>
                        </m:r>
                        <m:r>
                          <a:rPr lang="en-US" sz="2800" i="1">
                            <a:latin typeface="Cambria Math" panose="02040503050406030204" charset="0"/>
                          </a:rPr>
                          <m:t>×</m:t>
                        </m:r>
                        <m:r>
                          <a:rPr lang="en-US" sz="2800" b="0" i="1" smtClean="0">
                            <a:latin typeface="Cambria Math" panose="02040503050406030204" charset="0"/>
                          </a:rPr>
                          <m:t>114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charset="0"/>
                          </a:rPr>
                          <m:t>1</m:t>
                        </m:r>
                        <m:r>
                          <a:rPr lang="en-US" sz="2800" i="1">
                            <a:latin typeface="Cambria Math" panose="02040503050406030204" charset="0"/>
                          </a:rPr>
                          <m:t>×</m:t>
                        </m:r>
                        <m:r>
                          <a:rPr lang="en-US" sz="2800" b="0" i="1" smtClean="0">
                            <a:latin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sz="2800" dirty="0" smtClean="0">
                    <a:cs typeface="Times New Roman" panose="02020603050405020304" pitchFamily="18" charset="0"/>
                  </a:rPr>
                  <a:t>=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18</a:t>
                </a:r>
                <a:endParaRPr lang="ru-RU" sz="2800" dirty="0" smtClean="0">
                  <a:cs typeface="Times New Roman" panose="02020603050405020304" pitchFamily="18" charset="0"/>
                </a:endParaRPr>
              </a:p>
              <a:p>
                <a:r>
                  <a:rPr lang="ru-RU" sz="2800" dirty="0">
                    <a:cs typeface="Times New Roman" panose="02020603050405020304" pitchFamily="18" charset="0"/>
                  </a:rPr>
                  <a:t> 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cs typeface="Times New Roman" panose="02020603050405020304" pitchFamily="18" charset="0"/>
                  </a:rPr>
                  <a:t>(проверка: 12×8+1×18=114)</a:t>
                </a:r>
                <a:endParaRPr lang="ru-RU" sz="2000" dirty="0" smtClean="0">
                  <a:cs typeface="Times New Roman" panose="02020603050405020304" pitchFamily="18" charset="0"/>
                </a:endParaRPr>
              </a:p>
              <a:p>
                <a:r>
                  <a:rPr lang="ru-RU" sz="2800" dirty="0" smtClean="0">
                    <a:cs typeface="Times New Roman" panose="02020603050405020304" pitchFamily="18" charset="0"/>
                  </a:rPr>
                  <a:t>Ответ: 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sz="2800" baseline="-25000" dirty="0" smtClean="0">
                    <a:cs typeface="Times New Roman" panose="02020603050405020304" pitchFamily="18" charset="0"/>
                  </a:rPr>
                  <a:t>8</a:t>
                </a:r>
                <a:r>
                  <a:rPr lang="en-US" sz="2800" dirty="0" smtClean="0">
                    <a:cs typeface="Times New Roman" panose="02020603050405020304" pitchFamily="18" charset="0"/>
                  </a:rPr>
                  <a:t>H</a:t>
                </a:r>
                <a:r>
                  <a:rPr lang="en-US" sz="2800" baseline="-25000" dirty="0" smtClean="0">
                    <a:cs typeface="Times New Roman" panose="02020603050405020304" pitchFamily="18" charset="0"/>
                  </a:rPr>
                  <a:t>18</a:t>
                </a:r>
                <a:r>
                  <a:rPr lang="ru-RU" sz="2800" baseline="-25000" dirty="0" smtClean="0">
                    <a:cs typeface="Times New Roman" panose="02020603050405020304" pitchFamily="18" charset="0"/>
                  </a:rPr>
                  <a:t>                                                                                          </a:t>
                </a:r>
                <a:endParaRPr lang="en-US" sz="2800" baseline="-25000" dirty="0" smtClean="0">
                  <a:cs typeface="Times New Roman" panose="02020603050405020304" pitchFamily="18" charset="0"/>
                </a:endParaRPr>
              </a:p>
              <a:p>
                <a:endParaRPr lang="ru-RU" sz="2800" dirty="0"/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052736"/>
                <a:ext cx="8928992" cy="6074420"/>
              </a:xfrm>
              <a:prstGeom prst="rect">
                <a:avLst/>
              </a:prstGeom>
              <a:blipFill rotWithShape="1">
                <a:blip r:embed="rId1"/>
                <a:stretch>
                  <a:fillRect l="-2" t="-9" r="5" b="9"/>
                </a:stretch>
              </a:blipFill>
            </p:spPr>
            <p:txBody>
              <a:bodyPr/>
              <a:lstStyle/>
              <a:p>
                <a:r>
                  <a:rPr lang="ru-RU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7812360" y="61653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368152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sz="2800" b="1" i="1" dirty="0" smtClean="0">
                <a:solidFill>
                  <a:schemeClr val="tx1"/>
                </a:solidFill>
              </a:rPr>
              <a:t>Пример 2.</a:t>
            </a:r>
            <a:br>
              <a:rPr lang="ru-RU" sz="2800" b="0" dirty="0" smtClean="0">
                <a:solidFill>
                  <a:schemeClr val="tx1"/>
                </a:solidFill>
              </a:rPr>
            </a:br>
            <a:r>
              <a:rPr lang="ru-RU" sz="3100" b="0" dirty="0" smtClean="0">
                <a:solidFill>
                  <a:schemeClr val="tx1"/>
                </a:solidFill>
              </a:rPr>
              <a:t>Определить </a:t>
            </a:r>
            <a:r>
              <a:rPr lang="ru-RU" sz="3100" b="0" dirty="0">
                <a:solidFill>
                  <a:schemeClr val="tx1"/>
                </a:solidFill>
              </a:rPr>
              <a:t>формулу </a:t>
            </a:r>
            <a:r>
              <a:rPr lang="ru-RU" sz="3100" b="0" dirty="0" err="1">
                <a:solidFill>
                  <a:schemeClr val="tx1"/>
                </a:solidFill>
              </a:rPr>
              <a:t>дихлоралкана</a:t>
            </a:r>
            <a:r>
              <a:rPr lang="ru-RU" sz="3100" b="0" dirty="0">
                <a:solidFill>
                  <a:schemeClr val="tx1"/>
                </a:solidFill>
              </a:rPr>
              <a:t>, содержащего  </a:t>
            </a:r>
            <a:r>
              <a:rPr lang="ru-RU" sz="3100" b="0" dirty="0" smtClean="0">
                <a:solidFill>
                  <a:schemeClr val="tx1"/>
                </a:solidFill>
              </a:rPr>
              <a:t>31,86% </a:t>
            </a:r>
            <a:r>
              <a:rPr lang="ru-RU" sz="3100" b="0" dirty="0">
                <a:solidFill>
                  <a:schemeClr val="tx1"/>
                </a:solidFill>
              </a:rPr>
              <a:t>углерода</a:t>
            </a:r>
            <a:r>
              <a:rPr lang="ru-RU" sz="3100" dirty="0">
                <a:solidFill>
                  <a:schemeClr val="tx1"/>
                </a:solidFill>
              </a:rPr>
              <a:t>.</a:t>
            </a:r>
            <a:endParaRPr lang="ru-RU" sz="31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477086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Решение: </a:t>
            </a:r>
            <a:endParaRPr lang="en-US" b="1" i="1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Общая </a:t>
            </a:r>
            <a:r>
              <a:rPr lang="ru-RU" dirty="0">
                <a:solidFill>
                  <a:schemeClr val="tx1"/>
                </a:solidFill>
              </a:rPr>
              <a:t>формула </a:t>
            </a:r>
            <a:r>
              <a:rPr lang="ru-RU" dirty="0" err="1">
                <a:solidFill>
                  <a:schemeClr val="tx1"/>
                </a:solidFill>
              </a:rPr>
              <a:t>дихлоралкана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en-US" dirty="0" smtClean="0">
                <a:solidFill>
                  <a:schemeClr val="tx1"/>
                </a:solidFill>
              </a:rPr>
              <a:t>CnH</a:t>
            </a:r>
            <a:r>
              <a:rPr lang="en-US" sz="2400" dirty="0" smtClean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nCl</a:t>
            </a:r>
            <a:r>
              <a:rPr lang="en-US" sz="2400" dirty="0" smtClean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Тогда </a:t>
            </a:r>
            <a:r>
              <a:rPr lang="ru-RU" dirty="0">
                <a:solidFill>
                  <a:schemeClr val="tx1"/>
                </a:solidFill>
              </a:rPr>
              <a:t>массовая доля углерода </a:t>
            </a:r>
            <a:r>
              <a:rPr lang="ru-RU" dirty="0" smtClean="0">
                <a:solidFill>
                  <a:schemeClr val="tx1"/>
                </a:solidFill>
              </a:rPr>
              <a:t>равна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  <a:endParaRPr lang="ru-RU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en-US" dirty="0" smtClean="0">
                <a:solidFill>
                  <a:schemeClr val="tx1"/>
                </a:solidFill>
              </a:rPr>
              <a:t>w(C)=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число </a:t>
            </a:r>
            <a:r>
              <a:rPr lang="ru-RU" dirty="0">
                <a:solidFill>
                  <a:schemeClr val="tx1"/>
                </a:solidFill>
              </a:rPr>
              <a:t>атомов </a:t>
            </a:r>
            <a:r>
              <a:rPr lang="en-US" dirty="0" smtClean="0">
                <a:solidFill>
                  <a:schemeClr val="tx1"/>
                </a:solidFill>
              </a:rPr>
              <a:t>C</a:t>
            </a:r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ru-RU" dirty="0">
                <a:solidFill>
                  <a:schemeClr val="tx1"/>
                </a:solidFill>
              </a:rPr>
              <a:t>в </a:t>
            </a:r>
            <a:r>
              <a:rPr lang="ru-RU" dirty="0" smtClean="0">
                <a:solidFill>
                  <a:schemeClr val="tx1"/>
                </a:solidFill>
              </a:rPr>
              <a:t>молекуле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r>
              <a:rPr lang="ru-RU" dirty="0"/>
              <a:t> </a:t>
            </a:r>
            <a:r>
              <a:rPr lang="en-US" dirty="0" smtClean="0">
                <a:solidFill>
                  <a:schemeClr val="tx1"/>
                </a:solidFill>
              </a:rPr>
              <a:t>×</a:t>
            </a:r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en-US" dirty="0" smtClean="0">
                <a:solidFill>
                  <a:schemeClr val="tx1"/>
                </a:solidFill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атомная </a:t>
            </a:r>
            <a:r>
              <a:rPr lang="ru-RU" dirty="0">
                <a:solidFill>
                  <a:schemeClr val="tx1"/>
                </a:solidFill>
              </a:rPr>
              <a:t>масса </a:t>
            </a:r>
            <a:r>
              <a:rPr lang="en-US" dirty="0" smtClean="0">
                <a:solidFill>
                  <a:schemeClr val="tx1"/>
                </a:solidFill>
              </a:rPr>
              <a:t>C)\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молекулярная масса </a:t>
            </a:r>
            <a:r>
              <a:rPr lang="ru-RU" dirty="0" err="1" smtClean="0">
                <a:solidFill>
                  <a:schemeClr val="tx1"/>
                </a:solidFill>
              </a:rPr>
              <a:t>дихлоралкана</a:t>
            </a:r>
            <a:r>
              <a:rPr lang="en-US" dirty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        </a:t>
            </a:r>
            <a:r>
              <a:rPr lang="en-US" dirty="0" smtClean="0">
                <a:solidFill>
                  <a:schemeClr val="tx1"/>
                </a:solidFill>
              </a:rPr>
              <a:t>0,3186=n×12</a:t>
            </a:r>
            <a:r>
              <a:rPr lang="en-US" dirty="0" smtClean="0">
                <a:solidFill>
                  <a:schemeClr val="tx1"/>
                </a:solidFill>
              </a:rPr>
              <a:t>\(12n+2n+71)  </a:t>
            </a: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             </a:t>
            </a:r>
            <a:r>
              <a:rPr lang="en-US" dirty="0" smtClean="0">
                <a:solidFill>
                  <a:schemeClr val="tx1"/>
                </a:solidFill>
              </a:rPr>
              <a:t>n= 3,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вещество </a:t>
            </a:r>
            <a:r>
              <a:rPr lang="ru-RU" dirty="0">
                <a:solidFill>
                  <a:schemeClr val="tx1"/>
                </a:solidFill>
              </a:rPr>
              <a:t>— </a:t>
            </a:r>
            <a:r>
              <a:rPr lang="ru-RU" dirty="0" err="1">
                <a:solidFill>
                  <a:schemeClr val="tx1"/>
                </a:solidFill>
              </a:rPr>
              <a:t>дихлорпропан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Ответ: </a:t>
            </a:r>
            <a:r>
              <a:rPr lang="en-US" dirty="0" smtClean="0">
                <a:solidFill>
                  <a:schemeClr val="tx1"/>
                </a:solidFill>
              </a:rPr>
              <a:t>C</a:t>
            </a:r>
            <a:r>
              <a:rPr lang="en-US" sz="2400" dirty="0" smtClean="0">
                <a:solidFill>
                  <a:schemeClr val="tx1"/>
                </a:solidFill>
              </a:rPr>
              <a:t>3</a:t>
            </a:r>
            <a:r>
              <a:rPr lang="en-US" dirty="0" smtClean="0">
                <a:solidFill>
                  <a:schemeClr val="tx1"/>
                </a:solidFill>
              </a:rPr>
              <a:t>H</a:t>
            </a:r>
            <a:r>
              <a:rPr lang="en-US" sz="2400" dirty="0" smtClean="0">
                <a:solidFill>
                  <a:schemeClr val="tx1"/>
                </a:solidFill>
              </a:rPr>
              <a:t>6</a:t>
            </a:r>
            <a:r>
              <a:rPr lang="en-US" dirty="0" smtClean="0">
                <a:solidFill>
                  <a:schemeClr val="tx1"/>
                </a:solidFill>
              </a:rPr>
              <a:t>Cl</a:t>
            </a:r>
            <a:r>
              <a:rPr lang="en-US" sz="2400" dirty="0" smtClean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дихлорпропан</a:t>
            </a:r>
            <a:r>
              <a:rPr lang="ru-RU" sz="2800" dirty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7956376" y="623731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7537</Words>
  <Application>WPS Presentation</Application>
  <PresentationFormat>Экран (4:3)</PresentationFormat>
  <Paragraphs>205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SimSun</vt:lpstr>
      <vt:lpstr>Wingdings</vt:lpstr>
      <vt:lpstr>Cambria Math</vt:lpstr>
      <vt:lpstr>Cambria Math</vt:lpstr>
      <vt:lpstr>Times New Roman</vt:lpstr>
      <vt:lpstr>Calibri</vt:lpstr>
      <vt:lpstr>Times New Roman</vt:lpstr>
      <vt:lpstr>Microsoft YaHei</vt:lpstr>
      <vt:lpstr>Arial Unicode MS</vt:lpstr>
      <vt:lpstr>Calibri</vt:lpstr>
      <vt:lpstr>Тема Office</vt:lpstr>
      <vt:lpstr>Подготовка к ЕГЭ по химии</vt:lpstr>
      <vt:lpstr>PowerPoint 演示文稿</vt:lpstr>
      <vt:lpstr>PowerPoint 演示文稿</vt:lpstr>
      <vt:lpstr>Необходимые теоретические сведения </vt:lpstr>
      <vt:lpstr>2. Молекулярная и простейшая формула вещества. </vt:lpstr>
      <vt:lpstr>4. Абсолютная плотность газа при нормальных                условиях.</vt:lpstr>
      <vt:lpstr> 5.      Общие формулы веществ разных классов.</vt:lpstr>
      <vt:lpstr>Определение формул веществ по массовым долям атомов, входящих в его состав.</vt:lpstr>
      <vt:lpstr>Пример 2. Определить формулу дихлоралкана, содержащего  31,86% углерода.</vt:lpstr>
      <vt:lpstr>Определение формул веществ по продуктам сгорания.</vt:lpstr>
      <vt:lpstr>    Пример 2. При сгорании вторичного амина симметричного строения выделилось 0,896 л (н.у.) углекислого газа, 0,99 г воды и 0,112 л (н.у.) азота. Установите молекулярную формулу этого амина. Решение:  1. Составим схему реакции: CxHyNz +O2=CO2+H2O+N2  2. Найдем количества веществ углекислого газа, воды и азота:     n(CO2)= = 0,04 моль;        n(C)=0.04 моль    n(H2O)= = 0,055моль;         n(H)=0.11моль   n(N2)== 0,005моль;           n(N)= 0.01моль  3. Найдено соотношение атомов в молекуле амина и установим молекулярную формулу вторичного амина:        x: y:z= n(C): n(H): n(N)= 0.04:0,11:0,01=4:11:1  Ответ: C4H11N или (C2H5)2NH    </vt:lpstr>
      <vt:lpstr>Определение формул веществ по химическим свойствам</vt:lpstr>
      <vt:lpstr>Определение формул веществ по массовым долям атомов, входящих в его состав. (Задания для самостоятельного решения)</vt:lpstr>
      <vt:lpstr>Определение формул веществ по продуктам сгорания. (Задания для самостоятельного решения)</vt:lpstr>
      <vt:lpstr>Определение формул веществ по химическим свойствам (Задания для самостоятельного решения)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ЕГЭ по химии</dc:title>
  <dc:creator>Химия</dc:creator>
  <cp:lastModifiedBy>Евгений</cp:lastModifiedBy>
  <cp:revision>32</cp:revision>
  <dcterms:created xsi:type="dcterms:W3CDTF">2015-04-06T07:01:00Z</dcterms:created>
  <dcterms:modified xsi:type="dcterms:W3CDTF">2024-03-25T03:46:50Z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A10ACD81ED7244689191F280EF43388E_12</vt:lpwstr>
  </property>
  <property fmtid="{D5CDD505-2E9C-101B-9397-08002B2CF9AE}" pid="3" name="KSOProductBuildVer">
    <vt:lpwstr>1049-12.2.0.13489</vt:lpwstr>
  </property>
</Properties>
</file>