
<file path=[Content_Types].xml><?xml version="1.0" encoding="utf-8"?>
<Types xmlns="http://schemas.openxmlformats.org/package/2006/content-types"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256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117" d="100"/>
          <a:sy n="117" d="100"/>
        </p:scale>
        <p:origin x="510" y="102"/>
      </p:cViewPr>
      <p:guideLst>
        <p:guide orient="horz" pos="2159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oleObject" Target="file:///C:\Users\user\Downloads\&#1045;&#1043;&#1069;-21-23-&#1089;&#1090;&#1072;&#1090;&#1080;&#1089;&#1090;&#1080;&#1082;&#1072;%20(1)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ru-RU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400" b="1" i="0" u="none" strike="noStrike" kern="1200" cap="all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Количество учащихся получивших соответствующий балл</a:t>
            </a:r>
            <a:endParaRPr lang="ru-RU" sz="1400" b="1" i="0" u="none" strike="noStrike" kern="1200" cap="all" spc="0" baseline="0">
              <a:solidFill>
                <a:sysClr val="windowText" lastClr="000000">
                  <a:lumMod val="65000"/>
                  <a:lumOff val="35000"/>
                </a:sysClr>
              </a:solidFill>
              <a:effectLst/>
            </a:endParaRP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Кол-во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numRef>
              <c:f>Лист1!$A$2:$A$49</c:f>
              <c:numCache>
                <c:formatCode>General</c:formatCode>
                <c:ptCount val="48"/>
                <c:pt idx="0">
                  <c:v>0</c:v>
                </c:pt>
                <c:pt idx="1">
                  <c:v>4</c:v>
                </c:pt>
                <c:pt idx="2">
                  <c:v>10</c:v>
                </c:pt>
                <c:pt idx="3">
                  <c:v>17</c:v>
                </c:pt>
                <c:pt idx="4">
                  <c:v>23</c:v>
                </c:pt>
                <c:pt idx="5">
                  <c:v>27</c:v>
                </c:pt>
                <c:pt idx="6">
                  <c:v>30</c:v>
                </c:pt>
                <c:pt idx="7">
                  <c:v>33</c:v>
                </c:pt>
                <c:pt idx="8">
                  <c:v>36</c:v>
                </c:pt>
                <c:pt idx="9">
                  <c:v>38</c:v>
                </c:pt>
                <c:pt idx="10">
                  <c:v>39</c:v>
                </c:pt>
                <c:pt idx="11">
                  <c:v>40</c:v>
                </c:pt>
                <c:pt idx="12">
                  <c:v>42</c:v>
                </c:pt>
                <c:pt idx="13">
                  <c:v>43</c:v>
                </c:pt>
                <c:pt idx="14">
                  <c:v>44</c:v>
                </c:pt>
                <c:pt idx="15">
                  <c:v>46</c:v>
                </c:pt>
                <c:pt idx="16">
                  <c:v>47</c:v>
                </c:pt>
                <c:pt idx="17">
                  <c:v>48</c:v>
                </c:pt>
                <c:pt idx="18">
                  <c:v>49</c:v>
                </c:pt>
                <c:pt idx="19">
                  <c:v>51</c:v>
                </c:pt>
                <c:pt idx="20">
                  <c:v>52</c:v>
                </c:pt>
                <c:pt idx="21">
                  <c:v>53</c:v>
                </c:pt>
                <c:pt idx="22">
                  <c:v>55</c:v>
                </c:pt>
                <c:pt idx="23">
                  <c:v>56</c:v>
                </c:pt>
                <c:pt idx="24">
                  <c:v>58</c:v>
                </c:pt>
                <c:pt idx="25">
                  <c:v>60</c:v>
                </c:pt>
                <c:pt idx="26">
                  <c:v>61</c:v>
                </c:pt>
                <c:pt idx="27">
                  <c:v>64</c:v>
                </c:pt>
                <c:pt idx="28">
                  <c:v>65</c:v>
                </c:pt>
                <c:pt idx="29">
                  <c:v>68</c:v>
                </c:pt>
                <c:pt idx="30">
                  <c:v>69</c:v>
                </c:pt>
                <c:pt idx="31">
                  <c:v>70</c:v>
                </c:pt>
                <c:pt idx="32">
                  <c:v>71</c:v>
                </c:pt>
                <c:pt idx="33">
                  <c:v>73</c:v>
                </c:pt>
                <c:pt idx="34">
                  <c:v>74</c:v>
                </c:pt>
                <c:pt idx="35">
                  <c:v>75</c:v>
                </c:pt>
                <c:pt idx="36">
                  <c:v>77</c:v>
                </c:pt>
                <c:pt idx="37">
                  <c:v>78</c:v>
                </c:pt>
                <c:pt idx="38">
                  <c:v>79</c:v>
                </c:pt>
                <c:pt idx="39">
                  <c:v>80</c:v>
                </c:pt>
                <c:pt idx="40">
                  <c:v>82</c:v>
                </c:pt>
                <c:pt idx="41">
                  <c:v>84</c:v>
                </c:pt>
                <c:pt idx="42">
                  <c:v>86</c:v>
                </c:pt>
                <c:pt idx="43">
                  <c:v>88</c:v>
                </c:pt>
                <c:pt idx="44">
                  <c:v>90</c:v>
                </c:pt>
                <c:pt idx="45">
                  <c:v>91</c:v>
                </c:pt>
                <c:pt idx="46">
                  <c:v>93</c:v>
                </c:pt>
                <c:pt idx="47">
                  <c:v>97</c:v>
                </c:pt>
              </c:numCache>
            </c:numRef>
          </c:cat>
          <c:val>
            <c:numRef>
              <c:f>Лист1!$B$2:$B$49</c:f>
              <c:numCache>
                <c:formatCode>General</c:formatCode>
                <c:ptCount val="48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2</c:v>
                </c:pt>
                <c:pt idx="4">
                  <c:v>2</c:v>
                </c:pt>
                <c:pt idx="5">
                  <c:v>2</c:v>
                </c:pt>
                <c:pt idx="6">
                  <c:v>2</c:v>
                </c:pt>
                <c:pt idx="7">
                  <c:v>1</c:v>
                </c:pt>
                <c:pt idx="8">
                  <c:v>1</c:v>
                </c:pt>
                <c:pt idx="9">
                  <c:v>4</c:v>
                </c:pt>
                <c:pt idx="10">
                  <c:v>2</c:v>
                </c:pt>
                <c:pt idx="11">
                  <c:v>2</c:v>
                </c:pt>
                <c:pt idx="12">
                  <c:v>3</c:v>
                </c:pt>
                <c:pt idx="13">
                  <c:v>6</c:v>
                </c:pt>
                <c:pt idx="14">
                  <c:v>3</c:v>
                </c:pt>
                <c:pt idx="15">
                  <c:v>2</c:v>
                </c:pt>
                <c:pt idx="16">
                  <c:v>4</c:v>
                </c:pt>
                <c:pt idx="17">
                  <c:v>5</c:v>
                </c:pt>
                <c:pt idx="18">
                  <c:v>5</c:v>
                </c:pt>
                <c:pt idx="19">
                  <c:v>5</c:v>
                </c:pt>
                <c:pt idx="20">
                  <c:v>4</c:v>
                </c:pt>
                <c:pt idx="21">
                  <c:v>2</c:v>
                </c:pt>
                <c:pt idx="22">
                  <c:v>4</c:v>
                </c:pt>
                <c:pt idx="23">
                  <c:v>4</c:v>
                </c:pt>
                <c:pt idx="24">
                  <c:v>2</c:v>
                </c:pt>
                <c:pt idx="25">
                  <c:v>1</c:v>
                </c:pt>
                <c:pt idx="26">
                  <c:v>4</c:v>
                </c:pt>
                <c:pt idx="27">
                  <c:v>3</c:v>
                </c:pt>
                <c:pt idx="28">
                  <c:v>2</c:v>
                </c:pt>
                <c:pt idx="29">
                  <c:v>1</c:v>
                </c:pt>
                <c:pt idx="30">
                  <c:v>5</c:v>
                </c:pt>
                <c:pt idx="31">
                  <c:v>1</c:v>
                </c:pt>
                <c:pt idx="32">
                  <c:v>1</c:v>
                </c:pt>
                <c:pt idx="33">
                  <c:v>3</c:v>
                </c:pt>
                <c:pt idx="34">
                  <c:v>2</c:v>
                </c:pt>
                <c:pt idx="35">
                  <c:v>1</c:v>
                </c:pt>
                <c:pt idx="36">
                  <c:v>2</c:v>
                </c:pt>
                <c:pt idx="37">
                  <c:v>4</c:v>
                </c:pt>
                <c:pt idx="38">
                  <c:v>6</c:v>
                </c:pt>
                <c:pt idx="39">
                  <c:v>4</c:v>
                </c:pt>
                <c:pt idx="40">
                  <c:v>3</c:v>
                </c:pt>
                <c:pt idx="41">
                  <c:v>2</c:v>
                </c:pt>
                <c:pt idx="42">
                  <c:v>6</c:v>
                </c:pt>
                <c:pt idx="43">
                  <c:v>1</c:v>
                </c:pt>
                <c:pt idx="44">
                  <c:v>5</c:v>
                </c:pt>
                <c:pt idx="45">
                  <c:v>3</c:v>
                </c:pt>
                <c:pt idx="46">
                  <c:v>3</c:v>
                </c:pt>
                <c:pt idx="47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35832224"/>
        <c:axId val="535831864"/>
      </c:barChart>
      <c:catAx>
        <c:axId val="535832224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lang="ru-RU"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/>
                  <a:t>Баллы</a:t>
                </a:r>
                <a:endParaRPr lang="ru-RU"/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ru-RU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535831864"/>
        <c:crosses val="autoZero"/>
        <c:auto val="1"/>
        <c:lblAlgn val="ctr"/>
        <c:lblOffset val="100"/>
        <c:noMultiLvlLbl val="0"/>
      </c:catAx>
      <c:valAx>
        <c:axId val="5358318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lang="ru-RU"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/>
                  <a:t>количество участников </a:t>
                </a:r>
                <a:endParaRPr lang="ru-RU"/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ru-RU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5358322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 lang="ru-RU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en-US" smtClean="0"/>
            </a:fld>
            <a:endParaRPr lang="en-US"/>
          </a:p>
        </p:txBody>
      </p:sp>
      <p:sp>
        <p:nvSpPr>
          <p:cNvPr id="4" name="Slide Image Placehoder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 Placeholder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700" y="-3175"/>
            <a:ext cx="12204700" cy="6861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2063751" y="1125538"/>
            <a:ext cx="9211733" cy="1082675"/>
          </a:xfrm>
        </p:spPr>
        <p:txBody>
          <a:bodyPr/>
          <a:lstStyle>
            <a:lvl1pPr algn="r">
              <a:defRPr/>
            </a:lvl1pPr>
          </a:lstStyle>
          <a:p>
            <a:pPr lvl="0"/>
            <a:r>
              <a:rPr lang="en-US" altLang="zh-CN" noProof="0" smtClean="0"/>
              <a:t>Click to edit Master title style</a:t>
            </a:r>
            <a:endParaRPr lang="en-US" altLang="zh-CN" noProof="0" smtClean="0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2063751" y="2351088"/>
            <a:ext cx="9218083" cy="1752600"/>
          </a:xfrm>
        </p:spPr>
        <p:txBody>
          <a:bodyPr/>
          <a:lstStyle>
            <a:lvl1pPr marL="0" indent="0" algn="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noProof="0" smtClean="0"/>
              <a:t>Click to edit Master subtitle style</a:t>
            </a:r>
            <a:endParaRPr lang="en-US" altLang="zh-CN" noProof="0" smtClean="0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39722A4-B7DD-4972-B8CF-0A4F6863DCFD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190500"/>
            <a:ext cx="2743200" cy="59372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90500"/>
            <a:ext cx="8026400" cy="59372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174750"/>
            <a:ext cx="5384800" cy="4953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174750"/>
            <a:ext cx="5384800" cy="4953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317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0317" y="2505075"/>
            <a:ext cx="5158316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717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7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39722A4-B7DD-4972-B8CF-0A4F6863DCFD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717" y="987425"/>
            <a:ext cx="617220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7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9EFD9D74-47D9-4702-A33C-335B63B48DBF}" type="datetimeFigureOut">
              <a:rPr lang="en-US" smtClean="0"/>
            </a:fld>
            <a:endParaRPr lang="en-US" dirty="0"/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 dirty="0"/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Picture 6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0"/>
            <a:ext cx="12198351" cy="6861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Rectangle 3"/>
          <p:cNvSpPr>
            <a:spLocks noGrp="1"/>
          </p:cNvSpPr>
          <p:nvPr>
            <p:ph type="title"/>
          </p:nvPr>
        </p:nvSpPr>
        <p:spPr>
          <a:xfrm>
            <a:off x="609600" y="190500"/>
            <a:ext cx="10972800" cy="58261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en-US" altLang="zh-CN" dirty="0"/>
              <a:t>Click to edit Master title style</a:t>
            </a:r>
            <a:endParaRPr lang="en-US" altLang="zh-CN" dirty="0"/>
          </a:p>
        </p:txBody>
      </p:sp>
      <p:sp>
        <p:nvSpPr>
          <p:cNvPr id="1028" name="Rectangle 4"/>
          <p:cNvSpPr>
            <a:spLocks noGrp="1"/>
          </p:cNvSpPr>
          <p:nvPr>
            <p:ph type="body" idx="1"/>
          </p:nvPr>
        </p:nvSpPr>
        <p:spPr>
          <a:xfrm>
            <a:off x="609600" y="1174750"/>
            <a:ext cx="10972800" cy="49530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en-US" altLang="zh-CN" dirty="0"/>
              <a:t>Click to edit Master text styles</a:t>
            </a:r>
            <a:endParaRPr lang="en-US" altLang="zh-CN" dirty="0"/>
          </a:p>
          <a:p>
            <a:pPr lvl="1"/>
            <a:r>
              <a:rPr lang="en-US" altLang="zh-CN" dirty="0"/>
              <a:t>Second level</a:t>
            </a:r>
            <a:endParaRPr lang="en-US" altLang="zh-CN" dirty="0"/>
          </a:p>
          <a:p>
            <a:pPr lvl="2"/>
            <a:r>
              <a:rPr lang="en-US" altLang="zh-CN" dirty="0"/>
              <a:t>Third level</a:t>
            </a:r>
            <a:endParaRPr lang="en-US" altLang="zh-CN" dirty="0"/>
          </a:p>
          <a:p>
            <a:pPr lvl="3"/>
            <a:r>
              <a:rPr lang="en-US" altLang="zh-CN" dirty="0"/>
              <a:t>Fourth level</a:t>
            </a:r>
            <a:endParaRPr lang="en-US" altLang="zh-CN" dirty="0"/>
          </a:p>
          <a:p>
            <a:pPr lvl="4"/>
            <a:r>
              <a:rPr lang="en-US" altLang="zh-CN" dirty="0"/>
              <a:t>Fifth level</a:t>
            </a: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fld id="{760FBDFE-C587-4B4C-A407-44438C67B59E}" type="datetimeFigureOut">
              <a:rPr lang="en-US" smtClean="0"/>
            </a:fld>
            <a:endParaRPr lang="en-US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49AE70B2-8BF9-45C0-BB95-33D1B9D3A854}" type="slidenum">
              <a:rPr lang="en-US" smtClean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fontAlgn="base">
        <a:spcBef>
          <a:spcPct val="0"/>
        </a:spcBef>
        <a:spcAft>
          <a:spcPct val="0"/>
        </a:spcAft>
        <a:defRPr sz="3600" kern="1200">
          <a:solidFill>
            <a:schemeClr val="bg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anose="020B0604020202020204" pitchFamily="34" charset="0"/>
          <a:ea typeface="SimSun" panose="02010600030101010101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anose="020B0604020202020204" pitchFamily="34" charset="0"/>
          <a:ea typeface="SimSun" panose="02010600030101010101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anose="020B0604020202020204" pitchFamily="34" charset="0"/>
          <a:ea typeface="SimSun" panose="02010600030101010101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anose="020B0604020202020204" pitchFamily="34" charset="0"/>
          <a:ea typeface="SimSun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anose="020B0604020202020204" pitchFamily="34" charset="0"/>
          <a:ea typeface="SimSun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anose="020B0604020202020204" pitchFamily="34" charset="0"/>
          <a:ea typeface="SimSun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anose="020B0604020202020204" pitchFamily="34" charset="0"/>
          <a:ea typeface="SimSun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anose="020B0604020202020204" pitchFamily="34" charset="0"/>
          <a:ea typeface="SimSun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e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e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e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em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e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em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em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em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em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chart" Target="../charts/char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emf"/><Relationship Id="rId1" Type="http://schemas.openxmlformats.org/officeDocument/2006/relationships/image" Target="../media/image5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e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e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474980"/>
            <a:ext cx="10220960" cy="4531995"/>
          </a:xfrm>
        </p:spPr>
        <p:txBody>
          <a:bodyPr>
            <a:noAutofit/>
          </a:bodyPr>
          <a:p>
            <a:r>
              <a:rPr lang="ru-RU" altLang="en-US" sz="4000"/>
              <a:t>Анализ результатов единого государственного экзамена (ЕГЭ, 11 класс) в 2023 году: проблемы, перспективы. Актуальные проблемы методики преподавания химии в условиях внедрения ФГОС основного общего образования.</a:t>
            </a:r>
            <a:endParaRPr lang="ru-RU" altLang="en-US" sz="400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5527675"/>
            <a:ext cx="9175750" cy="1035050"/>
          </a:xfrm>
        </p:spPr>
        <p:txBody>
          <a:bodyPr>
            <a:normAutofit/>
          </a:bodyPr>
          <a:p>
            <a:r>
              <a:rPr lang="ru-RU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</a:t>
            </a:r>
            <a:r>
              <a:rPr lang="ru-RU" altLang="en-US" sz="3600" i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Агайкина Л.А., ЧОУ СОШ «Рекорд»</a:t>
            </a:r>
            <a:endParaRPr lang="ru-RU" altLang="en-US" sz="3600" i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5160" y="168910"/>
            <a:ext cx="11380470" cy="68834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5995" y="230505"/>
            <a:ext cx="11575415" cy="638619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3445" y="-29845"/>
            <a:ext cx="11297920" cy="699897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5160" y="0"/>
            <a:ext cx="11828145" cy="685736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8910" y="217170"/>
            <a:ext cx="10694035" cy="637222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955675"/>
            <a:ext cx="12093575" cy="544258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4690" y="452755"/>
            <a:ext cx="11265535" cy="595185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6265" y="636270"/>
            <a:ext cx="11496040" cy="570103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35150" y="377825"/>
            <a:ext cx="10704830" cy="679831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0155" y="71755"/>
            <a:ext cx="10852785" cy="679831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720269376" name="Диаграмма 1"/>
          <p:cNvGraphicFramePr/>
          <p:nvPr/>
        </p:nvGraphicFramePr>
        <p:xfrm>
          <a:off x="854075" y="1022985"/>
          <a:ext cx="11337925" cy="55479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00" name="Текстовое поле 99"/>
          <p:cNvSpPr txBox="1"/>
          <p:nvPr/>
        </p:nvSpPr>
        <p:spPr>
          <a:xfrm flipH="1">
            <a:off x="1684655" y="-157480"/>
            <a:ext cx="773049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endParaRPr lang="en-US" sz="2400" b="1">
              <a:latin typeface="Times New Roman" panose="02020603050405020304" charset="0"/>
            </a:endParaRPr>
          </a:p>
          <a:p>
            <a:pPr indent="0"/>
            <a:r>
              <a:rPr lang="en-US" sz="2400" b="1">
                <a:latin typeface="Times New Roman" panose="02020603050405020304" charset="0"/>
              </a:rPr>
              <a:t>Анализ результатов экзаменационных работ</a:t>
            </a:r>
            <a:endParaRPr lang="ru-RU" altLang="en-US" sz="240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Текстовое поле 99"/>
          <p:cNvSpPr txBox="1"/>
          <p:nvPr/>
        </p:nvSpPr>
        <p:spPr>
          <a:xfrm>
            <a:off x="561340" y="1054100"/>
            <a:ext cx="10704830" cy="5908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28600" indent="-228600"/>
            <a:r>
              <a:rPr lang="en-US" b="0">
                <a:solidFill>
                  <a:srgbClr val="000000"/>
                </a:solidFill>
                <a:latin typeface="Times New Roman" panose="02020603050405020304" charset="0"/>
              </a:rPr>
              <a:t>• Характерные химические свойства предельных одноатомных и многоатомных спиртов, фенола. Характерные химические свойства альдегидов, предельных карбоновых кислот, сложных эфиров. Основные способы получения кислородсодержащих органических соединений в лаборатории.• Характерные химические свойства углеводородов: алканов, циклоалканов, алкенов, диенов, алкинов, ароматических углеводородов (бензола и толуола). Ионный и радикальный механизмы реакций в органической химии.• Взаимосвязь между классами органических веществ.• Классификация химических реакций в неорганической и органической химии.• Скорость химических реакций и факторы, влияющие на скорость химических реакций.• Гидролиз солей. Среда водных растворов: кислая, нейтральная, щелочная.• Электролиз. В том числе и решение задач по уравнению реакции электролиз.• Обратимые и необратимые химические реакции; химическое равновесие; смещение равновесия под действием различных факторов.• Качественные реакции на неорганические вещества и ионы. Качественные реакции органических соединений.• Реакции, подтверждающие взаимосвязь различных классов неорганических веществ.• Расчеты по уравнениям реакций.• Нахождение молекулярной формулы вещества, составление уравнений химических реакций, характеризующих свойства и способы получения органических веществ.</a:t>
            </a:r>
            <a:r>
              <a:rPr lang="en-US" b="0">
                <a:solidFill>
                  <a:srgbClr val="000000"/>
                </a:solidFill>
                <a:latin typeface="yandex-sans" charset="0"/>
                <a:cs typeface="Times New Roman" panose="02020603050405020304" charset="0"/>
              </a:rPr>
              <a:t> </a:t>
            </a:r>
            <a:endParaRPr lang="ru-RU" altLang="en-US"/>
          </a:p>
        </p:txBody>
      </p:sp>
      <p:sp>
        <p:nvSpPr>
          <p:cNvPr id="3" name="Текстовое поле 2"/>
          <p:cNvSpPr txBox="1"/>
          <p:nvPr/>
        </p:nvSpPr>
        <p:spPr>
          <a:xfrm>
            <a:off x="3390265" y="130175"/>
            <a:ext cx="428688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ru-RU" altLang="en-US" sz="4000"/>
              <a:t>Рекомендации</a:t>
            </a:r>
            <a:endParaRPr lang="ru-RU" altLang="en-US" sz="40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Изображение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4530" y="447675"/>
            <a:ext cx="11117580" cy="659574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8860" y="449580"/>
            <a:ext cx="13251815" cy="560133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Изображение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797560" y="285750"/>
            <a:ext cx="13787120" cy="473710"/>
          </a:xfrm>
          <a:prstGeom prst="rect">
            <a:avLst/>
          </a:prstGeom>
        </p:spPr>
      </p:pic>
      <p:pic>
        <p:nvPicPr>
          <p:cNvPr id="7" name="Изображение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845" y="1916430"/>
            <a:ext cx="12785090" cy="457517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8305" y="527050"/>
            <a:ext cx="12009120" cy="615886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595" y="730250"/>
            <a:ext cx="12871450" cy="575564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0235" y="293370"/>
            <a:ext cx="11724640" cy="656463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Таблица 1"/>
          <p:cNvGraphicFramePr/>
          <p:nvPr/>
        </p:nvGraphicFramePr>
        <p:xfrm>
          <a:off x="6096000" y="862203"/>
          <a:ext cx="0" cy="4526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0"/>
                <a:gridCol w="0"/>
                <a:gridCol w="0"/>
                <a:gridCol w="0"/>
                <a:gridCol w="0"/>
                <a:gridCol w="0"/>
                <a:gridCol w="0"/>
                <a:gridCol w="0"/>
                <a:gridCol w="0"/>
              </a:tblGrid>
              <a:tr h="452628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7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" b="0">
                          <a:solidFill>
                            <a:srgbClr val="000000"/>
                          </a:solidFill>
                          <a:latin typeface="yandex-sans" charset="0"/>
                          <a:cs typeface="yandex-sans" charset="0"/>
                        </a:rPr>
                        <a:t>Характерные химические свойства неорганических веществ: – простых веществ– металлов: щелочных, щелочноземельных, магния, алюминия, переходных металлов (меди, цинка, хрома, железа); – простых веществ–неметаллов: водорода, галогенов, кислорода, серы, азота, фосфора, углерода, кремния;– оксидов: оснóвных, амфотерных, кислотных; – оснований и амфотерных гидроксидов; – кислот;–солей: средних, кислых, оснóвных; комплексных (на примере гидроксосоединений алюминия и цинка)</a:t>
                      </a:r>
                      <a:endParaRPr lang="en-US" altLang="en-US" sz="100" b="0">
                        <a:solidFill>
                          <a:srgbClr val="000000"/>
                        </a:solidFill>
                        <a:latin typeface="yandex-sans" charset="0"/>
                        <a:ea typeface="yandex-sans" charset="0"/>
                        <a:cs typeface="yandex-sans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Повышенный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1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24,0%</a:t>
                      </a: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 </a:t>
                      </a:r>
                      <a:endParaRPr lang="en-US" altLang="en-US" sz="100" b="1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1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17,0%</a:t>
                      </a: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 </a:t>
                      </a:r>
                      <a:endParaRPr lang="en-US" altLang="en-US" sz="100" b="1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1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59,0%</a:t>
                      </a: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 </a:t>
                      </a:r>
                      <a:endParaRPr lang="en-US" altLang="en-US" sz="100" b="1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 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 </a:t>
                      </a: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" name="Изображение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6430" y="313690"/>
            <a:ext cx="11661775" cy="677672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Data Pie Charts">
  <a:themeElements>
    <a:clrScheme name="Data Pie Charts 13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9900"/>
      </a:accent1>
      <a:accent2>
        <a:srgbClr val="99CC00"/>
      </a:accent2>
      <a:accent3>
        <a:srgbClr val="FFFFFF"/>
      </a:accent3>
      <a:accent4>
        <a:srgbClr val="000000"/>
      </a:accent4>
      <a:accent5>
        <a:srgbClr val="AACAAA"/>
      </a:accent5>
      <a:accent6>
        <a:srgbClr val="8AB900"/>
      </a:accent6>
      <a:hlink>
        <a:srgbClr val="CC3300"/>
      </a:hlink>
      <a:folHlink>
        <a:srgbClr val="996600"/>
      </a:folHlink>
    </a:clrScheme>
    <a:fontScheme name="Data Pie Charts">
      <a:majorFont>
        <a:latin typeface="Arial"/>
        <a:ea typeface="SimSun"/>
        <a:cs typeface=""/>
      </a:majorFont>
      <a:minorFont>
        <a:latin typeface="Arial"/>
        <a:ea typeface="SimSu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accent1"/>
            </a:gs>
            <a:gs pos="100000">
              <a:schemeClr val="accent2"/>
            </a:gs>
          </a:gsLst>
          <a:lin ang="5400000" scaled="1"/>
        </a:gradFill>
        <a:ln w="9525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SimSun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accent1"/>
            </a:gs>
            <a:gs pos="100000">
              <a:schemeClr val="accent2"/>
            </a:gs>
          </a:gsLst>
          <a:lin ang="5400000" scaled="1"/>
        </a:gradFill>
        <a:ln w="9525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SimSun" panose="02010600030101010101" pitchFamily="2" charset="-122"/>
          </a:defRPr>
        </a:defPPr>
      </a:lstStyle>
    </a:lnDef>
  </a:objectDefaults>
  <a:extraClrSchemeLst>
    <a:extraClrScheme>
      <a:clrScheme name="Data Pie Chart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ata Pie Chart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ata Pie Chart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ata Pie Charts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ata Pie Charts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ata Pie Charts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ata Pie Charts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ata Pie Charts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ata Pie Charts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ata Pie Charts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ata Pie Charts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ata Pie Charts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ata Pie Charts 13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9900"/>
        </a:accent1>
        <a:accent2>
          <a:srgbClr val="99CC00"/>
        </a:accent2>
        <a:accent3>
          <a:srgbClr val="FFFFFF"/>
        </a:accent3>
        <a:accent4>
          <a:srgbClr val="000000"/>
        </a:accent4>
        <a:accent5>
          <a:srgbClr val="AACAAA"/>
        </a:accent5>
        <a:accent6>
          <a:srgbClr val="8AB900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游ゴシック Light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2106</Words>
  <Application>WPS Presentation</Application>
  <PresentationFormat>宽屏</PresentationFormat>
  <Paragraphs>38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1" baseType="lpstr">
      <vt:lpstr>Arial</vt:lpstr>
      <vt:lpstr>SimSun</vt:lpstr>
      <vt:lpstr>Wingdings</vt:lpstr>
      <vt:lpstr>Calibri Light</vt:lpstr>
      <vt:lpstr>Times New Roman</vt:lpstr>
      <vt:lpstr>yandex-sans</vt:lpstr>
      <vt:lpstr>Alex Brush</vt:lpstr>
      <vt:lpstr>Microsoft YaHei</vt:lpstr>
      <vt:lpstr>Arial Unicode MS</vt:lpstr>
      <vt:lpstr>Calibri</vt:lpstr>
      <vt:lpstr>Data Pie Charts</vt:lpstr>
      <vt:lpstr>Анализ результатов единого государственного экзамена (ЕГЭ, 11 класс) в 2023 году: проблемы, перспективы. Актуальные проблемы методики преподавания химии в условиях внедрения ФГОС основного общего образования.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Евгений</cp:lastModifiedBy>
  <cp:revision>6</cp:revision>
  <dcterms:created xsi:type="dcterms:W3CDTF">2023-09-02T15:15:00Z</dcterms:created>
  <dcterms:modified xsi:type="dcterms:W3CDTF">2023-09-06T11:54:35Z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1049-11.2.0.11537</vt:lpwstr>
  </property>
  <property fmtid="{D5CDD505-2E9C-101B-9397-08002B2CF9AE}" pid="3" name="ICV">
    <vt:lpwstr>91EB617E962C4E53A974BE66850FCD45</vt:lpwstr>
  </property>
</Properties>
</file>