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34A67A5-D87E-4E30-A9FA-A622E46F2CAC}" type="datetimeFigureOut">
              <a:rPr lang="ru-RU" smtClean="0"/>
              <a:pPr/>
              <a:t>11.09.2023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C54860C-4CD4-4164-86F0-BB36FA15F9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2"/>
            <a:ext cx="8496944" cy="18943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b="0" dirty="0" smtClean="0">
                <a:latin typeface="Segoe UI Semibold" pitchFamily="34" charset="0"/>
              </a:rPr>
              <a:t>Анализ результатов единого </a:t>
            </a:r>
            <a:r>
              <a:rPr lang="ru-RU" sz="3200" b="0" dirty="0" smtClean="0">
                <a:latin typeface="Segoe UI Semibold" pitchFamily="34" charset="0"/>
              </a:rPr>
              <a:t>государственного </a:t>
            </a:r>
            <a:r>
              <a:rPr lang="ru-RU" sz="3200" b="0" dirty="0" smtClean="0">
                <a:latin typeface="Segoe UI Semibold" pitchFamily="34" charset="0"/>
              </a:rPr>
              <a:t>экзамена </a:t>
            </a:r>
            <a:r>
              <a:rPr lang="ru-RU" sz="3200" b="0" dirty="0" smtClean="0">
                <a:latin typeface="Segoe UI Semibold" pitchFamily="34" charset="0"/>
              </a:rPr>
              <a:t/>
            </a:r>
            <a:br>
              <a:rPr lang="ru-RU" sz="3200" b="0" dirty="0" smtClean="0">
                <a:latin typeface="Segoe UI Semibold" pitchFamily="34" charset="0"/>
              </a:rPr>
            </a:br>
            <a:r>
              <a:rPr lang="ru-RU" sz="3200" b="0" dirty="0" smtClean="0">
                <a:latin typeface="Segoe UI Semibold" pitchFamily="34" charset="0"/>
              </a:rPr>
              <a:t>(</a:t>
            </a:r>
            <a:r>
              <a:rPr lang="ru-RU" sz="3200" b="0" dirty="0" smtClean="0">
                <a:latin typeface="Segoe UI Semibold" pitchFamily="34" charset="0"/>
              </a:rPr>
              <a:t>ОГЭ, 9 класс) в 2023 году: </a:t>
            </a:r>
            <a:r>
              <a:rPr lang="ru-RU" sz="3200" b="0" dirty="0" smtClean="0">
                <a:latin typeface="Segoe UI Semibold" pitchFamily="34" charset="0"/>
              </a:rPr>
              <a:t/>
            </a:r>
            <a:br>
              <a:rPr lang="ru-RU" sz="3200" b="0" dirty="0" smtClean="0">
                <a:latin typeface="Segoe UI Semibold" pitchFamily="34" charset="0"/>
              </a:rPr>
            </a:br>
            <a:r>
              <a:rPr lang="ru-RU" sz="3200" b="0" dirty="0" smtClean="0">
                <a:latin typeface="Segoe UI Semibold" pitchFamily="34" charset="0"/>
              </a:rPr>
              <a:t>проблемы</a:t>
            </a:r>
            <a:r>
              <a:rPr lang="ru-RU" sz="3200" b="0" dirty="0" smtClean="0">
                <a:latin typeface="Segoe UI Semibold" pitchFamily="34" charset="0"/>
              </a:rPr>
              <a:t>, перспективы.</a:t>
            </a:r>
            <a:endParaRPr lang="ru-RU" sz="3200" dirty="0">
              <a:latin typeface="Segoe UI Semi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4581128"/>
            <a:ext cx="49685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Подготовил: </a:t>
            </a:r>
          </a:p>
          <a:p>
            <a:r>
              <a:rPr lang="ru-RU" sz="2000" dirty="0" smtClean="0"/>
              <a:t>Барышникова М.В., </a:t>
            </a:r>
          </a:p>
          <a:p>
            <a:r>
              <a:rPr lang="ru-RU" sz="2000" dirty="0" smtClean="0"/>
              <a:t>учитель химии 1 категории,</a:t>
            </a:r>
          </a:p>
          <a:p>
            <a:r>
              <a:rPr lang="ru-RU" sz="2000" dirty="0" smtClean="0"/>
              <a:t>МОАУ «СОШ №37 г. Орска»</a:t>
            </a:r>
          </a:p>
          <a:p>
            <a:r>
              <a:rPr lang="ru-RU" sz="2000" dirty="0" smtClean="0"/>
              <a:t>2023 г.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592" y="764704"/>
            <a:ext cx="6984776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1640" y="332656"/>
            <a:ext cx="6048672" cy="61206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87624" y="0"/>
            <a:ext cx="63367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9632" y="404664"/>
            <a:ext cx="6336704" cy="61206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84168" y="548680"/>
            <a:ext cx="72008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6497960"/>
            <a:ext cx="6480720" cy="243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75656" y="116632"/>
            <a:ext cx="6120680" cy="314096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75656" y="3140968"/>
            <a:ext cx="6120680" cy="33569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75656" y="0"/>
            <a:ext cx="6048672" cy="18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404664"/>
            <a:ext cx="6192688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9632" y="188640"/>
            <a:ext cx="6480719" cy="6007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7624" y="1052736"/>
            <a:ext cx="6768752" cy="374441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87624" y="4725144"/>
            <a:ext cx="6840760" cy="108012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691680" y="1340768"/>
            <a:ext cx="338437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1640" y="188640"/>
            <a:ext cx="6480720" cy="338437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648" y="3645024"/>
            <a:ext cx="6336704" cy="23762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31640" y="11663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3573016"/>
            <a:ext cx="187220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764704"/>
            <a:ext cx="6322139" cy="509831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03648" y="620688"/>
            <a:ext cx="3600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233264"/>
            <a:ext cx="7560840" cy="6436096"/>
          </a:xfrm>
          <a:ln>
            <a:solidFill>
              <a:schemeClr val="bg1"/>
            </a:solidFill>
          </a:ln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300" b="1" dirty="0" smtClean="0">
                <a:solidFill>
                  <a:schemeClr val="accent4">
                    <a:lumMod val="75000"/>
                  </a:schemeClr>
                </a:solidFill>
                <a:latin typeface="Segoe UI Semibold" pitchFamily="34" charset="0"/>
              </a:rPr>
              <a:t>Возможные пути решения затруднений при выполнении заданий </a:t>
            </a:r>
            <a:r>
              <a:rPr lang="ru-RU" sz="2300" b="1" dirty="0" smtClean="0">
                <a:solidFill>
                  <a:schemeClr val="accent4">
                    <a:lumMod val="75000"/>
                  </a:schemeClr>
                </a:solidFill>
                <a:latin typeface="Segoe UI Semibold" pitchFamily="34" charset="0"/>
              </a:rPr>
              <a:t>для всех обучающихся</a:t>
            </a:r>
            <a:r>
              <a:rPr lang="ru-RU" sz="2300" b="1" dirty="0" smtClean="0">
                <a:solidFill>
                  <a:schemeClr val="accent4">
                    <a:lumMod val="75000"/>
                  </a:schemeClr>
                </a:solidFill>
                <a:latin typeface="Segoe UI Semibold" pitchFamily="34" charset="0"/>
              </a:rPr>
              <a:t>.</a:t>
            </a:r>
            <a:endParaRPr lang="ru-RU" sz="2300" dirty="0" smtClean="0">
              <a:solidFill>
                <a:schemeClr val="accent4">
                  <a:lumMod val="75000"/>
                </a:schemeClr>
              </a:solidFill>
              <a:latin typeface="Segoe UI Semibold" pitchFamily="34" charset="0"/>
            </a:endParaRP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 </a:t>
            </a:r>
            <a:endParaRPr lang="ru-RU" sz="2000" dirty="0" smtClean="0">
              <a:latin typeface="Segoe UI Semibold" pitchFamily="34" charset="0"/>
            </a:endParaRP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1</a:t>
            </a:r>
            <a:r>
              <a:rPr lang="ru-RU" sz="2000" dirty="0" smtClean="0">
                <a:latin typeface="Segoe UI Semibold" pitchFamily="34" charset="0"/>
              </a:rPr>
              <a:t>. При выполнении химического ученического эксперимента больше внимания уделять обучению правилам обращения с химическими веществами, лабораторным оборудованием, признакам протекающих химических реакций, планированию действий, умению наблюдать, фиксировать результаты опытов и формулировать выводы.</a:t>
            </a: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2 Совершенствовать у  обучающихся следующие </a:t>
            </a:r>
            <a:r>
              <a:rPr lang="ru-RU" sz="2000" dirty="0" err="1" smtClean="0">
                <a:latin typeface="Segoe UI Semibold" pitchFamily="34" charset="0"/>
              </a:rPr>
              <a:t>общеучебные</a:t>
            </a:r>
            <a:r>
              <a:rPr lang="ru-RU" sz="2000" dirty="0" smtClean="0">
                <a:latin typeface="Segoe UI Semibold" pitchFamily="34" charset="0"/>
              </a:rPr>
              <a:t> умения и навыки: поиск и переработка нужной информации, представленной в различном виде, умение представлять переработанные данные в различной форме, формулирование логически обоснованных выводов, развитие смыслового чтения.</a:t>
            </a: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3. Реализовывать практическую составляющую уроков химии -эксперимент, практические и лабораторные работы ,как реальные, так и </a:t>
            </a:r>
            <a:r>
              <a:rPr lang="ru-RU" sz="2000" dirty="0" smtClean="0">
                <a:latin typeface="Segoe UI Semibold" pitchFamily="34" charset="0"/>
              </a:rPr>
              <a:t>виртуальные.</a:t>
            </a: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4. Шире внедрять зачетные занятия по закреплению глубоких и объемных теоретических тем , а также повторение ранее изученного материала на основе заданий в формате ОГЭ, структурированных по тематическому принципу.</a:t>
            </a: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5.Систематически </a:t>
            </a:r>
            <a:r>
              <a:rPr lang="ru-RU" sz="2000" dirty="0" smtClean="0">
                <a:latin typeface="Segoe UI Semibold" pitchFamily="34" charset="0"/>
              </a:rPr>
              <a:t>проводить тренировку по выполнению типовых заданий, аналогичных заданиям КИМ ОГЭ по </a:t>
            </a:r>
            <a:r>
              <a:rPr lang="ru-RU" sz="2000" dirty="0" smtClean="0">
                <a:latin typeface="Segoe UI Semibold" pitchFamily="34" charset="0"/>
              </a:rPr>
              <a:t>химии.</a:t>
            </a: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Использовать </a:t>
            </a:r>
            <a:r>
              <a:rPr lang="ru-RU" sz="2000" dirty="0" smtClean="0">
                <a:latin typeface="Segoe UI Semibold" pitchFamily="34" charset="0"/>
              </a:rPr>
              <a:t>различные формулировки условия задания, в том числе и со свободным ответом, учить рассуждать и формулировать ответ.</a:t>
            </a: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6.Систематически проверять умения учащихся правильно понимать и истолковывать задания КИМ ОГЭ. Применять в ходе подготовки к экзамену различные формы заданий, обеспечивая разнообразие формулировок и приучая обучающихся к пониманию сути задания, которая может выражаться по-разному. </a:t>
            </a: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7.Использовать технологию модульного обучения, как целевого функционального узла, в котором объединено: учебное содержание и технология овладения им в систему высокого уровня целостности.</a:t>
            </a: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8. Отрабатывать навыки решения расчетных задач различных типов.</a:t>
            </a:r>
          </a:p>
          <a:p>
            <a:pPr>
              <a:buNone/>
            </a:pPr>
            <a:r>
              <a:rPr lang="ru-RU" sz="2000" dirty="0" smtClean="0">
                <a:latin typeface="Segoe UI Semibold" pitchFamily="34" charset="0"/>
              </a:rPr>
              <a:t>9</a:t>
            </a:r>
            <a:r>
              <a:rPr lang="ru-RU" sz="2000" dirty="0" smtClean="0">
                <a:latin typeface="Segoe UI Semibold" pitchFamily="34" charset="0"/>
              </a:rPr>
              <a:t>. Подкреплять интерес и мотивацию учащихся путем вовлечения в исследовательскую и проектную деятельность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568" y="1988840"/>
            <a:ext cx="7344816" cy="122413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3568" y="3140968"/>
            <a:ext cx="7344816" cy="136815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1560" y="4581128"/>
            <a:ext cx="7416824" cy="1440160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23728" y="332656"/>
            <a:ext cx="4824536" cy="129614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87824" y="1556792"/>
            <a:ext cx="29523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380312" y="2132856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380312" y="3212976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452320" y="4581128"/>
            <a:ext cx="64807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260648"/>
            <a:ext cx="7467600" cy="590465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Возможные пути решения затруднений по организации дифференцированного обучения школьников с разным уровнем предметной </a:t>
            </a:r>
            <a:r>
              <a:rPr lang="ru-RU" sz="23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подготовки</a:t>
            </a:r>
            <a:r>
              <a:rPr lang="ru-RU" sz="23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организации дифференцированной работы с обучающимися с разным уровнем подготовки целесообразно использовать следующие приемы: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Составление перспективного плана работы по подготовке к ОГЭ с обучающимися разного уровня, ведение мониторингов с целью своевременной корректировки подготовке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слабомотивированных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обучающихся.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Работа группами для дифференцированного подхода к подготовке к ОГЭ.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Подготовка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разноуровневого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материала для отработки навыков по вопросам КИМ.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Подготовка дополнительного теоретического материала для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слабомотивированных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обучающихся.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Подготовка дополнительных практических заданий для высокомотивированных обучающихся.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Участие опытных, высококвалифицированных учителей химии в подготовке и проведении семинаров, консультаций, круглых столов, творческих мастерских по вопросам ОГЭ для педагогов, в том числе в формате ВКС.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Использование проблемного обучения и различных технологий в обучении химии (кейс – технология, технология модульного обучения, групповые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практико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ориентированные технологии).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8.Продолжение внедрения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каникулярных школ, что позволит существенно улучшить уровень подготовки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учащихся к ГИА.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47248" cy="7969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Segoe UI Semibold" pitchFamily="34" charset="0"/>
              </a:rPr>
              <a:t>Спасибо за внимание!</a:t>
            </a:r>
            <a:endParaRPr lang="ru-RU" sz="4400" dirty="0">
              <a:latin typeface="Segoe UI Semibold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028384" y="5589240"/>
            <a:ext cx="720080" cy="7200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Учитель\Desktop\картиночки для презентации\104829_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7632848" cy="5006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568" y="692696"/>
            <a:ext cx="7272808" cy="223224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83568" y="76470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164288" y="126876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C:\Users\Учитель\Desktop\картиночки для презентации\5c7252082d05ce0b1c98007e_0afdd7100a33b54629f197ed48330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284984"/>
            <a:ext cx="6552728" cy="304929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7884368" y="836712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3861048"/>
            <a:ext cx="6408712" cy="216024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648" y="548680"/>
            <a:ext cx="6408712" cy="303339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31640" y="3326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861048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948264" y="3861048"/>
            <a:ext cx="7200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3608" y="548680"/>
            <a:ext cx="6768752" cy="194421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15616" y="2492896"/>
            <a:ext cx="6696744" cy="30963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71600" y="40466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76256" y="836712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76470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5616" y="548680"/>
            <a:ext cx="6984776" cy="230425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59632" y="2924944"/>
            <a:ext cx="6840760" cy="115212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59632" y="4077072"/>
            <a:ext cx="6840760" cy="17281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71600" y="404664"/>
            <a:ext cx="6480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236296" y="76470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2852936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400506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47664" y="764704"/>
            <a:ext cx="4320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35696" y="0"/>
            <a:ext cx="5544616" cy="414908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7704" y="4149080"/>
            <a:ext cx="5400601" cy="24384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91680" y="0"/>
            <a:ext cx="4896544" cy="243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188640"/>
            <a:ext cx="648072" cy="243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07704" y="0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Статистический анализ выполнения заданий КИМ ОГЭ </a:t>
            </a:r>
          </a:p>
          <a:p>
            <a:pPr algn="ctr"/>
            <a:r>
              <a:rPr lang="ru-RU" sz="1400" dirty="0" smtClean="0"/>
              <a:t>в 2023 г.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5760640" cy="416653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648" y="4149080"/>
            <a:ext cx="5760640" cy="2379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3688" y="0"/>
            <a:ext cx="5688632" cy="400506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63688" y="3933056"/>
            <a:ext cx="5688632" cy="285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116</TotalTime>
  <Words>484</Words>
  <Application>Microsoft Office PowerPoint</Application>
  <PresentationFormat>Экран (4:3)</PresentationFormat>
  <Paragraphs>33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Анализ результатов единого государственного экзамена  (ОГЭ, 9 класс) в 2023 году:  проблемы, перспективы.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14</cp:revision>
  <dcterms:created xsi:type="dcterms:W3CDTF">2023-09-08T08:59:28Z</dcterms:created>
  <dcterms:modified xsi:type="dcterms:W3CDTF">2023-09-11T09:22:41Z</dcterms:modified>
</cp:coreProperties>
</file>